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1" r:id="rId5"/>
    <p:sldId id="257" r:id="rId6"/>
    <p:sldId id="264" r:id="rId7"/>
    <p:sldId id="283" r:id="rId8"/>
    <p:sldId id="284" r:id="rId9"/>
    <p:sldId id="285" r:id="rId10"/>
    <p:sldId id="286" r:id="rId11"/>
    <p:sldId id="287" r:id="rId12"/>
    <p:sldId id="288" r:id="rId13"/>
    <p:sldId id="289" r:id="rId14"/>
    <p:sldId id="290" r:id="rId15"/>
    <p:sldId id="316" r:id="rId16"/>
    <p:sldId id="282" r:id="rId17"/>
    <p:sldId id="295" r:id="rId18"/>
    <p:sldId id="303" r:id="rId19"/>
    <p:sldId id="302" r:id="rId20"/>
    <p:sldId id="320" r:id="rId21"/>
    <p:sldId id="305" r:id="rId22"/>
    <p:sldId id="297" r:id="rId23"/>
    <p:sldId id="318" r:id="rId24"/>
    <p:sldId id="321" r:id="rId25"/>
    <p:sldId id="26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2290A-FFCD-1A0D-0DBC-4A2479833814}" name="Stephanie Flores" initials="SF" userId="Stephanie Flores" providerId="None"/>
  <p188:author id="{88BE4DEC-2E0A-1B12-3731-C1E24F88CB7D}" name="Kristina Hartley" initials="KH" userId="S::kbrec002@ucr.edu::eeb62c99-49b8-456e-8224-d342cdf7b2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Flores" initials="SF" lastIdx="0" clrIdx="0">
    <p:extLst>
      <p:ext uri="{19B8F6BF-5375-455C-9EA6-DF929625EA0E}">
        <p15:presenceInfo xmlns:p15="http://schemas.microsoft.com/office/powerpoint/2012/main" userId="S-1-5-21-3758570256-276891776-3938476879-37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155C4-C1DF-4272-9127-01B70B1FA6A4}" v="5" dt="2024-12-09T21:01:17.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3"/>
    <p:restoredTop sz="94640"/>
  </p:normalViewPr>
  <p:slideViewPr>
    <p:cSldViewPr snapToGrid="0">
      <p:cViewPr varScale="1">
        <p:scale>
          <a:sx n="105" d="100"/>
          <a:sy n="105"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L Flores" userId="2f06b28f-e361-4af5-8d82-cf82d5e6ca26" providerId="ADAL" clId="{C56155C4-C1DF-4272-9127-01B70B1FA6A4}"/>
    <pc:docChg chg="custSel addSld delSld modSld">
      <pc:chgData name="Stephanie L Flores" userId="2f06b28f-e361-4af5-8d82-cf82d5e6ca26" providerId="ADAL" clId="{C56155C4-C1DF-4272-9127-01B70B1FA6A4}" dt="2024-12-09T17:57:43.215" v="1332" actId="207"/>
      <pc:docMkLst>
        <pc:docMk/>
      </pc:docMkLst>
      <pc:sldChg chg="del">
        <pc:chgData name="Stephanie L Flores" userId="2f06b28f-e361-4af5-8d82-cf82d5e6ca26" providerId="ADAL" clId="{C56155C4-C1DF-4272-9127-01B70B1FA6A4}" dt="2024-12-09T17:31:27.713" v="0" actId="47"/>
        <pc:sldMkLst>
          <pc:docMk/>
          <pc:sldMk cId="4064604271" sldId="258"/>
        </pc:sldMkLst>
      </pc:sldChg>
      <pc:sldChg chg="modSp mod">
        <pc:chgData name="Stephanie L Flores" userId="2f06b28f-e361-4af5-8d82-cf82d5e6ca26" providerId="ADAL" clId="{C56155C4-C1DF-4272-9127-01B70B1FA6A4}" dt="2024-12-09T17:55:52.025" v="1285" actId="207"/>
        <pc:sldMkLst>
          <pc:docMk/>
          <pc:sldMk cId="1878589927" sldId="297"/>
        </pc:sldMkLst>
        <pc:spChg chg="mod">
          <ac:chgData name="Stephanie L Flores" userId="2f06b28f-e361-4af5-8d82-cf82d5e6ca26" providerId="ADAL" clId="{C56155C4-C1DF-4272-9127-01B70B1FA6A4}" dt="2024-12-09T17:55:52.025" v="1285" actId="207"/>
          <ac:spMkLst>
            <pc:docMk/>
            <pc:sldMk cId="1878589927" sldId="297"/>
            <ac:spMk id="5" creationId="{148E0186-E691-4ABE-9B8F-515A8242B076}"/>
          </ac:spMkLst>
        </pc:spChg>
        <pc:spChg chg="mod">
          <ac:chgData name="Stephanie L Flores" userId="2f06b28f-e361-4af5-8d82-cf82d5e6ca26" providerId="ADAL" clId="{C56155C4-C1DF-4272-9127-01B70B1FA6A4}" dt="2024-12-09T17:32:57.581" v="28" actId="404"/>
          <ac:spMkLst>
            <pc:docMk/>
            <pc:sldMk cId="1878589927" sldId="297"/>
            <ac:spMk id="20" creationId="{E52A5B0C-0DB9-0548-8C77-9EECE9FCEE4D}"/>
          </ac:spMkLst>
        </pc:spChg>
      </pc:sldChg>
      <pc:sldChg chg="modSp mod">
        <pc:chgData name="Stephanie L Flores" userId="2f06b28f-e361-4af5-8d82-cf82d5e6ca26" providerId="ADAL" clId="{C56155C4-C1DF-4272-9127-01B70B1FA6A4}" dt="2024-12-09T17:32:43.998" v="18" actId="20577"/>
        <pc:sldMkLst>
          <pc:docMk/>
          <pc:sldMk cId="75722352" sldId="305"/>
        </pc:sldMkLst>
        <pc:spChg chg="mod">
          <ac:chgData name="Stephanie L Flores" userId="2f06b28f-e361-4af5-8d82-cf82d5e6ca26" providerId="ADAL" clId="{C56155C4-C1DF-4272-9127-01B70B1FA6A4}" dt="2024-12-09T17:32:43.998" v="18" actId="20577"/>
          <ac:spMkLst>
            <pc:docMk/>
            <pc:sldMk cId="75722352" sldId="305"/>
            <ac:spMk id="5" creationId="{98D86929-DD85-EE48-AC20-41FA0C4BB122}"/>
          </ac:spMkLst>
        </pc:spChg>
      </pc:sldChg>
      <pc:sldChg chg="del">
        <pc:chgData name="Stephanie L Flores" userId="2f06b28f-e361-4af5-8d82-cf82d5e6ca26" providerId="ADAL" clId="{C56155C4-C1DF-4272-9127-01B70B1FA6A4}" dt="2024-12-09T17:31:27.713" v="0" actId="47"/>
        <pc:sldMkLst>
          <pc:docMk/>
          <pc:sldMk cId="3286826569" sldId="312"/>
        </pc:sldMkLst>
      </pc:sldChg>
      <pc:sldChg chg="del">
        <pc:chgData name="Stephanie L Flores" userId="2f06b28f-e361-4af5-8d82-cf82d5e6ca26" providerId="ADAL" clId="{C56155C4-C1DF-4272-9127-01B70B1FA6A4}" dt="2024-12-09T17:31:27.713" v="0" actId="47"/>
        <pc:sldMkLst>
          <pc:docMk/>
          <pc:sldMk cId="543410704" sldId="315"/>
        </pc:sldMkLst>
      </pc:sldChg>
      <pc:sldChg chg="addSp delSp modSp add del mod">
        <pc:chgData name="Stephanie L Flores" userId="2f06b28f-e361-4af5-8d82-cf82d5e6ca26" providerId="ADAL" clId="{C56155C4-C1DF-4272-9127-01B70B1FA6A4}" dt="2024-12-09T17:52:58.577" v="1280" actId="14100"/>
        <pc:sldMkLst>
          <pc:docMk/>
          <pc:sldMk cId="1534318719" sldId="318"/>
        </pc:sldMkLst>
        <pc:spChg chg="add mod">
          <ac:chgData name="Stephanie L Flores" userId="2f06b28f-e361-4af5-8d82-cf82d5e6ca26" providerId="ADAL" clId="{C56155C4-C1DF-4272-9127-01B70B1FA6A4}" dt="2024-12-09T17:49:19.132" v="1010" actId="20577"/>
          <ac:spMkLst>
            <pc:docMk/>
            <pc:sldMk cId="1534318719" sldId="318"/>
            <ac:spMk id="4" creationId="{4064EC7B-47D9-D0EE-9718-120E8E0B80AC}"/>
          </ac:spMkLst>
        </pc:spChg>
        <pc:spChg chg="mod">
          <ac:chgData name="Stephanie L Flores" userId="2f06b28f-e361-4af5-8d82-cf82d5e6ca26" providerId="ADAL" clId="{C56155C4-C1DF-4272-9127-01B70B1FA6A4}" dt="2024-12-09T17:52:58.577" v="1280" actId="14100"/>
          <ac:spMkLst>
            <pc:docMk/>
            <pc:sldMk cId="1534318719" sldId="318"/>
            <ac:spMk id="6" creationId="{B2DF5AD5-2CFC-175B-5D49-ACEF02B49F4F}"/>
          </ac:spMkLst>
        </pc:spChg>
        <pc:spChg chg="mod">
          <ac:chgData name="Stephanie L Flores" userId="2f06b28f-e361-4af5-8d82-cf82d5e6ca26" providerId="ADAL" clId="{C56155C4-C1DF-4272-9127-01B70B1FA6A4}" dt="2024-12-09T17:50:40.940" v="1112" actId="20577"/>
          <ac:spMkLst>
            <pc:docMk/>
            <pc:sldMk cId="1534318719" sldId="318"/>
            <ac:spMk id="20" creationId="{E52A5B0C-0DB9-0548-8C77-9EECE9FCEE4D}"/>
          </ac:spMkLst>
        </pc:spChg>
        <pc:picChg chg="mod ord">
          <ac:chgData name="Stephanie L Flores" userId="2f06b28f-e361-4af5-8d82-cf82d5e6ca26" providerId="ADAL" clId="{C56155C4-C1DF-4272-9127-01B70B1FA6A4}" dt="2024-12-09T17:52:49.633" v="1277" actId="1076"/>
          <ac:picMkLst>
            <pc:docMk/>
            <pc:sldMk cId="1534318719" sldId="318"/>
            <ac:picMk id="3" creationId="{BB9D311B-1EDA-4BB9-C360-EB0502E34DC5}"/>
          </ac:picMkLst>
        </pc:picChg>
        <pc:picChg chg="del">
          <ac:chgData name="Stephanie L Flores" userId="2f06b28f-e361-4af5-8d82-cf82d5e6ca26" providerId="ADAL" clId="{C56155C4-C1DF-4272-9127-01B70B1FA6A4}" dt="2024-12-09T17:52:02.870" v="1271" actId="478"/>
          <ac:picMkLst>
            <pc:docMk/>
            <pc:sldMk cId="1534318719" sldId="318"/>
            <ac:picMk id="5" creationId="{535C4814-8296-4EFE-BCF3-46402B0EE1C7}"/>
          </ac:picMkLst>
        </pc:picChg>
      </pc:sldChg>
      <pc:sldChg chg="delSp modSp add mod setBg modNotesTx">
        <pc:chgData name="Stephanie L Flores" userId="2f06b28f-e361-4af5-8d82-cf82d5e6ca26" providerId="ADAL" clId="{C56155C4-C1DF-4272-9127-01B70B1FA6A4}" dt="2024-12-09T17:57:43.215" v="1332" actId="207"/>
        <pc:sldMkLst>
          <pc:docMk/>
          <pc:sldMk cId="2283086074" sldId="321"/>
        </pc:sldMkLst>
        <pc:spChg chg="mod">
          <ac:chgData name="Stephanie L Flores" userId="2f06b28f-e361-4af5-8d82-cf82d5e6ca26" providerId="ADAL" clId="{C56155C4-C1DF-4272-9127-01B70B1FA6A4}" dt="2024-12-09T17:33:22.501" v="53" actId="27636"/>
          <ac:spMkLst>
            <pc:docMk/>
            <pc:sldMk cId="2283086074" sldId="321"/>
            <ac:spMk id="3" creationId="{5B76BDBD-37AA-9A93-810B-77A55151A7E1}"/>
          </ac:spMkLst>
        </pc:spChg>
        <pc:spChg chg="del">
          <ac:chgData name="Stephanie L Flores" userId="2f06b28f-e361-4af5-8d82-cf82d5e6ca26" providerId="ADAL" clId="{C56155C4-C1DF-4272-9127-01B70B1FA6A4}" dt="2024-12-09T17:32:22.359" v="2" actId="478"/>
          <ac:spMkLst>
            <pc:docMk/>
            <pc:sldMk cId="2283086074" sldId="321"/>
            <ac:spMk id="7" creationId="{1C480177-7737-4C1B-D28A-D9DD388BFB47}"/>
          </ac:spMkLst>
        </pc:spChg>
        <pc:spChg chg="mod">
          <ac:chgData name="Stephanie L Flores" userId="2f06b28f-e361-4af5-8d82-cf82d5e6ca26" providerId="ADAL" clId="{C56155C4-C1DF-4272-9127-01B70B1FA6A4}" dt="2024-12-09T17:57:43.215" v="1332" actId="207"/>
          <ac:spMkLst>
            <pc:docMk/>
            <pc:sldMk cId="2283086074" sldId="321"/>
            <ac:spMk id="9" creationId="{36E5464C-BDC7-4777-FC82-F52F53A653CE}"/>
          </ac:spMkLst>
        </pc:spChg>
        <pc:spChg chg="mod">
          <ac:chgData name="Stephanie L Flores" userId="2f06b28f-e361-4af5-8d82-cf82d5e6ca26" providerId="ADAL" clId="{C56155C4-C1DF-4272-9127-01B70B1FA6A4}" dt="2024-12-09T17:33:48.903" v="113" actId="20577"/>
          <ac:spMkLst>
            <pc:docMk/>
            <pc:sldMk cId="2283086074" sldId="321"/>
            <ac:spMk id="12" creationId="{7D231F0B-CD5D-B924-F1F1-5F4A547D0A62}"/>
          </ac:spMkLst>
        </pc:spChg>
        <pc:spChg chg="del">
          <ac:chgData name="Stephanie L Flores" userId="2f06b28f-e361-4af5-8d82-cf82d5e6ca26" providerId="ADAL" clId="{C56155C4-C1DF-4272-9127-01B70B1FA6A4}" dt="2024-12-09T17:32:25.081" v="3" actId="478"/>
          <ac:spMkLst>
            <pc:docMk/>
            <pc:sldMk cId="2283086074" sldId="321"/>
            <ac:spMk id="14" creationId="{5FCE3B71-4C00-3DE0-3E21-6B9D0EBEBE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4.xml"/><Relationship Id="rId4" Type="http://schemas.openxmlformats.org/officeDocument/2006/relationships/oleObject" Target="https://o365ucr-my.sharepoint.com/personal/stephm_ucr_edu/Documents/Desktop/Tuition%20Summary%20as%20of%20FY23.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file:///\\Users\kristinabreckenridge\Downloads\coresbincreas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o365ucr.sharepoint.com/teams/RPB/Shared%20Documents/General/RPB/Presentations/Chancellor%20&amp;%20UCR%20Leadership/Campus%20Finance%20Committee/FY24-25%20Finance%20101/Backup/NRT%20Tuition%20Bar%20Chart%20numbers%20(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xml"/><Relationship Id="rId4" Type="http://schemas.openxmlformats.org/officeDocument/2006/relationships/oleObject" Target="https://o365ucr-my.sharepoint.com/personal/stephm_ucr_edu/Documents/Desktop/Tuition%20Summary%20as%20of%20FY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r>
              <a:rPr lang="en-US" sz="1600" b="1" i="0" u="none" strike="noStrike" kern="1200" spc="0" baseline="0">
                <a:solidFill>
                  <a:prstClr val="black">
                    <a:lumMod val="65000"/>
                    <a:lumOff val="35000"/>
                  </a:prstClr>
                </a:solidFill>
                <a:latin typeface="+mn-lt"/>
                <a:ea typeface="+mn-ea"/>
                <a:cs typeface="+mn-cs"/>
              </a:rPr>
              <a:t>All Funds Revenue: $1.3B</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47178062117235348"/>
          <c:y val="0.20412037037037037"/>
          <c:w val="0.39697222222222217"/>
          <c:h val="0.6616203703703702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F1-49E1-A456-94C3C14847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F1-49E1-A456-94C3C14847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F1-49E1-A456-94C3C14847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F1-49E1-A456-94C3C148477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F1-49E1-A456-94C3C148477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F1-49E1-A456-94C3C148477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AF1-49E1-A456-94C3C1484774}"/>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'[Looker FY24 Actuals v2 (sf).xlsx]Pivots-Rev'!$H$46:$H$52</c:f>
              <c:strCache>
                <c:ptCount val="7"/>
                <c:pt idx="0">
                  <c:v>State/UC Funds</c:v>
                </c:pt>
                <c:pt idx="1">
                  <c:v>Student Fees</c:v>
                </c:pt>
                <c:pt idx="2">
                  <c:v>Contract &amp; Grants</c:v>
                </c:pt>
                <c:pt idx="3">
                  <c:v>Student Financial Aid Grants</c:v>
                </c:pt>
                <c:pt idx="4">
                  <c:v>Gifts &amp; Endowments</c:v>
                </c:pt>
                <c:pt idx="5">
                  <c:v>Sales &amp; Service</c:v>
                </c:pt>
                <c:pt idx="6">
                  <c:v>Other</c:v>
                </c:pt>
              </c:strCache>
            </c:strRef>
          </c:cat>
          <c:val>
            <c:numRef>
              <c:f>'[Looker FY24 Actuals v2 (sf).xlsx]Pivots-Rev'!$I$46:$I$52</c:f>
              <c:numCache>
                <c:formatCode>0.0%</c:formatCode>
                <c:ptCount val="7"/>
                <c:pt idx="0">
                  <c:v>0.32700000000000001</c:v>
                </c:pt>
                <c:pt idx="1">
                  <c:v>0.26800000000000002</c:v>
                </c:pt>
                <c:pt idx="2">
                  <c:v>0.153</c:v>
                </c:pt>
                <c:pt idx="3">
                  <c:v>5.0999999999999997E-2</c:v>
                </c:pt>
                <c:pt idx="4">
                  <c:v>1.7999999999999999E-2</c:v>
                </c:pt>
                <c:pt idx="5">
                  <c:v>0.17799999999999999</c:v>
                </c:pt>
                <c:pt idx="6">
                  <c:v>5.0000000000000001E-3</c:v>
                </c:pt>
              </c:numCache>
            </c:numRef>
          </c:val>
          <c:extLst>
            <c:ext xmlns:c16="http://schemas.microsoft.com/office/drawing/2014/chart" uri="{C3380CC4-5D6E-409C-BE32-E72D297353CC}">
              <c16:uniqueId val="{0000000E-5AF1-49E1-A456-94C3C1484774}"/>
            </c:ext>
          </c:extLst>
        </c:ser>
        <c:dLbls>
          <c:showLegendKey val="0"/>
          <c:showVal val="0"/>
          <c:showCatName val="0"/>
          <c:showSerName val="0"/>
          <c:showPercent val="0"/>
          <c:showBubbleSize val="0"/>
          <c:showLeaderLines val="1"/>
        </c:dLbls>
        <c:firstSliceAng val="213"/>
      </c:pieChart>
      <c:spPr>
        <a:noFill/>
        <a:ln>
          <a:noFill/>
        </a:ln>
        <a:effectLst/>
      </c:spPr>
    </c:plotArea>
    <c:legend>
      <c:legendPos val="l"/>
      <c:layout>
        <c:manualLayout>
          <c:xMode val="edge"/>
          <c:yMode val="edge"/>
          <c:x val="1.3231381085306639E-2"/>
          <c:y val="0.11938423356968372"/>
          <c:w val="0.33624655237439044"/>
          <c:h val="0.856144032228790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FY24 Fees paid by PhD, Self-Supporting Masters, and Prof</a:t>
            </a:r>
            <a:r>
              <a:rPr lang="en-US" baseline="0"/>
              <a:t> Masters Students</a:t>
            </a:r>
            <a:endParaRPr lang="en-US"/>
          </a:p>
        </c:rich>
      </c:tx>
      <c:layout>
        <c:manualLayout>
          <c:xMode val="edge"/>
          <c:yMode val="edge"/>
          <c:x val="0.15744777105882612"/>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52338782090551"/>
          <c:y val="0.18132023431822125"/>
          <c:w val="0.86291190047536115"/>
          <c:h val="0.64995386682115319"/>
        </c:manualLayout>
      </c:layout>
      <c:barChart>
        <c:barDir val="bar"/>
        <c:grouping val="percentStacked"/>
        <c:varyColors val="0"/>
        <c:ser>
          <c:idx val="0"/>
          <c:order val="0"/>
          <c:tx>
            <c:strRef>
              <c:f>'[Tuition Summary as of FY23.xlsx]Sheet1'!$A$20</c:f>
              <c:strCache>
                <c:ptCount val="1"/>
                <c:pt idx="0">
                  <c:v>Financial Aid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2"/>
            <c:invertIfNegative val="0"/>
            <c:bubble3D val="0"/>
            <c:spPr>
              <a:solidFill>
                <a:schemeClr val="accent5"/>
              </a:solidFill>
              <a:ln>
                <a:noFill/>
              </a:ln>
              <a:effectLst/>
            </c:spPr>
            <c:extLst>
              <c:ext xmlns:c16="http://schemas.microsoft.com/office/drawing/2014/chart" uri="{C3380CC4-5D6E-409C-BE32-E72D297353CC}">
                <c16:uniqueId val="{00000001-B436-4AFE-AAFE-52A27D46CC6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B436-4AFE-AAFE-52A27D46CC6A}"/>
              </c:ext>
            </c:extLst>
          </c:dPt>
          <c:dLbls>
            <c:dLbl>
              <c:idx val="0"/>
              <c:delete val="1"/>
              <c:extLst>
                <c:ext xmlns:c15="http://schemas.microsoft.com/office/drawing/2012/chart" uri="{CE6537A1-D6FC-4f65-9D91-7224C49458BB}"/>
                <c:ext xmlns:c16="http://schemas.microsoft.com/office/drawing/2014/chart" uri="{C3380CC4-5D6E-409C-BE32-E72D297353CC}">
                  <c16:uniqueId val="{00000004-B436-4AFE-AAFE-52A27D46CC6A}"/>
                </c:ext>
              </c:extLst>
            </c:dLbl>
            <c:dLbl>
              <c:idx val="1"/>
              <c:delete val="1"/>
              <c:extLst>
                <c:ext xmlns:c15="http://schemas.microsoft.com/office/drawing/2012/chart" uri="{CE6537A1-D6FC-4f65-9D91-7224C49458BB}"/>
                <c:ext xmlns:c16="http://schemas.microsoft.com/office/drawing/2014/chart" uri="{C3380CC4-5D6E-409C-BE32-E72D297353CC}">
                  <c16:uniqueId val="{00000005-B436-4AFE-AAFE-52A27D46CC6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FY23.xlsx]Sheet1'!$B$19:$E$19</c:f>
              <c:strCache>
                <c:ptCount val="4"/>
                <c:pt idx="0">
                  <c:v>Professional Degree Supp Tuition (PDST)</c:v>
                </c:pt>
                <c:pt idx="1">
                  <c:v>Self-Supporting Masters (SSGDP)</c:v>
                </c:pt>
                <c:pt idx="2">
                  <c:v>PhD NR Tuition</c:v>
                </c:pt>
                <c:pt idx="3">
                  <c:v>PhD Tuition</c:v>
                </c:pt>
              </c:strCache>
            </c:strRef>
          </c:cat>
          <c:val>
            <c:numRef>
              <c:f>'[Tuition Summary as of FY23.xlsx]Sheet1'!$B$20:$E$20</c:f>
              <c:numCache>
                <c:formatCode>0.0%</c:formatCode>
                <c:ptCount val="4"/>
                <c:pt idx="0">
                  <c:v>0</c:v>
                </c:pt>
                <c:pt idx="1">
                  <c:v>0</c:v>
                </c:pt>
                <c:pt idx="2">
                  <c:v>1</c:v>
                </c:pt>
                <c:pt idx="3">
                  <c:v>1</c:v>
                </c:pt>
              </c:numCache>
            </c:numRef>
          </c:val>
          <c:extLst>
            <c:ext xmlns:c16="http://schemas.microsoft.com/office/drawing/2014/chart" uri="{C3380CC4-5D6E-409C-BE32-E72D297353CC}">
              <c16:uniqueId val="{00000006-B436-4AFE-AAFE-52A27D46CC6A}"/>
            </c:ext>
          </c:extLst>
        </c:ser>
        <c:ser>
          <c:idx val="1"/>
          <c:order val="1"/>
          <c:tx>
            <c:strRef>
              <c:f>'[Tuition Summary as of FY23.xlsx]Sheet1'!$A$21</c:f>
              <c:strCache>
                <c:ptCount val="1"/>
                <c:pt idx="0">
                  <c:v>College &amp; Schools </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B436-4AFE-AAFE-52A27D46CC6A}"/>
                </c:ext>
              </c:extLst>
            </c:dLbl>
            <c:dLbl>
              <c:idx val="3"/>
              <c:delete val="1"/>
              <c:extLst>
                <c:ext xmlns:c15="http://schemas.microsoft.com/office/drawing/2012/chart" uri="{CE6537A1-D6FC-4f65-9D91-7224C49458BB}"/>
                <c:ext xmlns:c16="http://schemas.microsoft.com/office/drawing/2014/chart" uri="{C3380CC4-5D6E-409C-BE32-E72D297353CC}">
                  <c16:uniqueId val="{00000008-B436-4AFE-AAFE-52A27D46CC6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FY23.xlsx]Sheet1'!$B$19:$E$19</c:f>
              <c:strCache>
                <c:ptCount val="4"/>
                <c:pt idx="0">
                  <c:v>Professional Degree Supp Tuition (PDST)</c:v>
                </c:pt>
                <c:pt idx="1">
                  <c:v>Self-Supporting Masters (SSGDP)</c:v>
                </c:pt>
                <c:pt idx="2">
                  <c:v>PhD NR Tuition</c:v>
                </c:pt>
                <c:pt idx="3">
                  <c:v>PhD Tuition</c:v>
                </c:pt>
              </c:strCache>
            </c:strRef>
          </c:cat>
          <c:val>
            <c:numRef>
              <c:f>'[Tuition Summary as of FY23.xlsx]Sheet1'!$B$21:$E$21</c:f>
              <c:numCache>
                <c:formatCode>0.0%</c:formatCode>
                <c:ptCount val="4"/>
                <c:pt idx="0">
                  <c:v>1</c:v>
                </c:pt>
                <c:pt idx="1">
                  <c:v>1</c:v>
                </c:pt>
                <c:pt idx="2">
                  <c:v>0</c:v>
                </c:pt>
                <c:pt idx="3">
                  <c:v>0</c:v>
                </c:pt>
              </c:numCache>
            </c:numRef>
          </c:val>
          <c:extLst>
            <c:ext xmlns:c16="http://schemas.microsoft.com/office/drawing/2014/chart" uri="{C3380CC4-5D6E-409C-BE32-E72D297353CC}">
              <c16:uniqueId val="{00000009-B436-4AFE-AAFE-52A27D46CC6A}"/>
            </c:ext>
          </c:extLst>
        </c:ser>
        <c:ser>
          <c:idx val="2"/>
          <c:order val="2"/>
          <c:tx>
            <c:strRef>
              <c:f>'[Tuition Summary as of FY23.xlsx]Sheet1'!$A$22</c:f>
              <c:strCache>
                <c:ptCount val="1"/>
                <c:pt idx="0">
                  <c:v>Central Resources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strRef>
              <c:f>'[Tuition Summary as of FY23.xlsx]Sheet1'!$B$19:$E$19</c:f>
              <c:strCache>
                <c:ptCount val="4"/>
                <c:pt idx="0">
                  <c:v>Professional Degree Supp Tuition (PDST)</c:v>
                </c:pt>
                <c:pt idx="1">
                  <c:v>Self-Supporting Masters (SSGDP)</c:v>
                </c:pt>
                <c:pt idx="2">
                  <c:v>PhD NR Tuition</c:v>
                </c:pt>
                <c:pt idx="3">
                  <c:v>PhD Tuition</c:v>
                </c:pt>
              </c:strCache>
            </c:strRef>
          </c:cat>
          <c:val>
            <c:numRef>
              <c:f>'[Tuition Summary as of FY23.xlsx]Sheet1'!$B$22:$E$22</c:f>
              <c:numCache>
                <c:formatCode>0.0%</c:formatCode>
                <c:ptCount val="4"/>
                <c:pt idx="0">
                  <c:v>0</c:v>
                </c:pt>
                <c:pt idx="1">
                  <c:v>0</c:v>
                </c:pt>
                <c:pt idx="2">
                  <c:v>0</c:v>
                </c:pt>
                <c:pt idx="3">
                  <c:v>0</c:v>
                </c:pt>
              </c:numCache>
            </c:numRef>
          </c:val>
          <c:extLst>
            <c:ext xmlns:c16="http://schemas.microsoft.com/office/drawing/2014/chart" uri="{C3380CC4-5D6E-409C-BE32-E72D297353CC}">
              <c16:uniqueId val="{0000000A-B436-4AFE-AAFE-52A27D46CC6A}"/>
            </c:ext>
          </c:extLst>
        </c:ser>
        <c:dLbls>
          <c:dLblPos val="ctr"/>
          <c:showLegendKey val="0"/>
          <c:showVal val="1"/>
          <c:showCatName val="0"/>
          <c:showSerName val="0"/>
          <c:showPercent val="0"/>
          <c:showBubbleSize val="0"/>
        </c:dLbls>
        <c:gapWidth val="150"/>
        <c:overlap val="100"/>
        <c:axId val="1056180432"/>
        <c:axId val="1050032464"/>
      </c:barChart>
      <c:valAx>
        <c:axId val="1050032464"/>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6180432"/>
        <c:crosses val="max"/>
        <c:crossBetween val="between"/>
      </c:valAx>
      <c:catAx>
        <c:axId val="10561804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0032464"/>
        <c:crosses val="autoZero"/>
        <c:auto val="1"/>
        <c:lblAlgn val="ctr"/>
        <c:lblOffset val="100"/>
        <c:noMultiLvlLbl val="0"/>
      </c:catAx>
      <c:spPr>
        <a:noFill/>
        <a:ln>
          <a:noFill/>
        </a:ln>
        <a:effectLst/>
      </c:spPr>
    </c:plotArea>
    <c:legend>
      <c:legendPos val="b"/>
      <c:layout>
        <c:manualLayout>
          <c:xMode val="edge"/>
          <c:yMode val="edge"/>
          <c:x val="0.29204270690675421"/>
          <c:y val="0.85134840414985846"/>
          <c:w val="0.50414563554760139"/>
          <c:h val="6.43038235808809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013283512115354E-2"/>
          <c:y val="0.2290630950542947"/>
          <c:w val="0.52633500357910035"/>
          <c:h val="0.52633500357910035"/>
        </c:manualLayout>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C4AC-4415-B24F-C9EBA7233061}"/>
              </c:ext>
            </c:extLst>
          </c:dPt>
          <c:dPt>
            <c:idx val="1"/>
            <c:bubble3D val="0"/>
            <c:spPr>
              <a:solidFill>
                <a:schemeClr val="accent4"/>
              </a:solidFill>
            </c:spPr>
            <c:extLst>
              <c:ext xmlns:c16="http://schemas.microsoft.com/office/drawing/2014/chart" uri="{C3380CC4-5D6E-409C-BE32-E72D297353CC}">
                <c16:uniqueId val="{00000003-C4AC-4415-B24F-C9EBA7233061}"/>
              </c:ext>
            </c:extLst>
          </c:dPt>
          <c:dPt>
            <c:idx val="2"/>
            <c:bubble3D val="0"/>
            <c:spPr>
              <a:solidFill>
                <a:schemeClr val="accent5"/>
              </a:solidFill>
            </c:spPr>
            <c:extLst>
              <c:ext xmlns:c16="http://schemas.microsoft.com/office/drawing/2014/chart" uri="{C3380CC4-5D6E-409C-BE32-E72D297353CC}">
                <c16:uniqueId val="{00000005-C4AC-4415-B24F-C9EBA7233061}"/>
              </c:ext>
            </c:extLst>
          </c:dPt>
          <c:dPt>
            <c:idx val="3"/>
            <c:bubble3D val="0"/>
            <c:spPr>
              <a:solidFill>
                <a:schemeClr val="accent2"/>
              </a:solidFill>
            </c:spPr>
            <c:extLst>
              <c:ext xmlns:c16="http://schemas.microsoft.com/office/drawing/2014/chart" uri="{C3380CC4-5D6E-409C-BE32-E72D297353CC}">
                <c16:uniqueId val="{00000007-C4AC-4415-B24F-C9EBA7233061}"/>
              </c:ext>
            </c:extLst>
          </c:dPt>
          <c:dPt>
            <c:idx val="4"/>
            <c:bubble3D val="0"/>
            <c:spPr>
              <a:solidFill>
                <a:schemeClr val="accent6"/>
              </a:solidFill>
            </c:spPr>
            <c:extLst>
              <c:ext xmlns:c16="http://schemas.microsoft.com/office/drawing/2014/chart" uri="{C3380CC4-5D6E-409C-BE32-E72D297353CC}">
                <c16:uniqueId val="{00000009-C4AC-4415-B24F-C9EBA7233061}"/>
              </c:ext>
            </c:extLst>
          </c:dPt>
          <c:dPt>
            <c:idx val="5"/>
            <c:bubble3D val="0"/>
            <c:spPr>
              <a:solidFill>
                <a:schemeClr val="bg1">
                  <a:lumMod val="95000"/>
                </a:schemeClr>
              </a:solidFill>
            </c:spPr>
            <c:extLst>
              <c:ext xmlns:c16="http://schemas.microsoft.com/office/drawing/2014/chart" uri="{C3380CC4-5D6E-409C-BE32-E72D297353CC}">
                <c16:uniqueId val="{0000000B-C4AC-4415-B24F-C9EBA7233061}"/>
              </c:ext>
            </c:extLst>
          </c:dPt>
          <c:cat>
            <c:strRef>
              <c:f>Sheet1!$A$2:$A$6</c:f>
              <c:strCache>
                <c:ptCount val="5"/>
                <c:pt idx="0">
                  <c:v>Primary PI - 5%</c:v>
                </c:pt>
                <c:pt idx="1">
                  <c:v>Department - 10%</c:v>
                </c:pt>
                <c:pt idx="2">
                  <c:v>VCRED - 20%</c:v>
                </c:pt>
                <c:pt idx="3">
                  <c:v>College - 51%</c:v>
                </c:pt>
                <c:pt idx="4">
                  <c:v>Campus - 14%</c:v>
                </c:pt>
              </c:strCache>
            </c:strRef>
          </c:cat>
          <c:val>
            <c:numRef>
              <c:f>Sheet1!$B$2:$B$6</c:f>
              <c:numCache>
                <c:formatCode>General</c:formatCode>
                <c:ptCount val="5"/>
                <c:pt idx="0">
                  <c:v>5</c:v>
                </c:pt>
                <c:pt idx="1">
                  <c:v>10</c:v>
                </c:pt>
                <c:pt idx="2">
                  <c:v>20</c:v>
                </c:pt>
                <c:pt idx="3">
                  <c:v>51</c:v>
                </c:pt>
                <c:pt idx="4">
                  <c:v>14</c:v>
                </c:pt>
              </c:numCache>
            </c:numRef>
          </c:val>
          <c:extLst>
            <c:ext xmlns:c16="http://schemas.microsoft.com/office/drawing/2014/chart" uri="{C3380CC4-5D6E-409C-BE32-E72D297353CC}">
              <c16:uniqueId val="{0000000C-C4AC-4415-B24F-C9EBA723306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6267740121187423"/>
          <c:y val="0.19291624996099796"/>
          <c:w val="0.50075447411261409"/>
          <c:h val="0.66886135556584836"/>
        </c:manualLayout>
      </c:layout>
      <c:overlay val="0"/>
      <c:txPr>
        <a:bodyPr/>
        <a:lstStyle/>
        <a:p>
          <a:pPr>
            <a:defRPr sz="1600"/>
          </a:pPr>
          <a:endParaRPr lang="en-US"/>
        </a:p>
      </c:txPr>
    </c:legend>
    <c:plotVisOnly val="1"/>
    <c:dispBlanksAs val="gap"/>
    <c:showDLblsOverMax val="0"/>
  </c:chart>
  <c:txPr>
    <a:bodyPr anchor="t"/>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r>
              <a:rPr lang="en-US" sz="1600" b="1" i="0" u="none" strike="noStrike" kern="1200" spc="0" baseline="0">
                <a:solidFill>
                  <a:prstClr val="black">
                    <a:lumMod val="65000"/>
                    <a:lumOff val="35000"/>
                  </a:prstClr>
                </a:solidFill>
                <a:latin typeface="+mn-lt"/>
                <a:ea typeface="+mn-ea"/>
                <a:cs typeface="+mn-cs"/>
              </a:rPr>
              <a:t>All Funds Expenditures: ~$1.3B</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44625984251968498"/>
          <c:y val="0.19949074074074077"/>
          <c:w val="0.39974999999999999"/>
          <c:h val="0.666250000000000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05-4445-9FAC-BD1DF6AF68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05-4445-9FAC-BD1DF6AF68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05-4445-9FAC-BD1DF6AF68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05-4445-9FAC-BD1DF6AF68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05-4445-9FAC-BD1DF6AF68A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'[Looker FY24 Actuals v2 (sf).xlsx]Pivots-Exp'!$F$5:$F$9</c:f>
              <c:strCache>
                <c:ptCount val="5"/>
                <c:pt idx="0">
                  <c:v>Academic Salaries</c:v>
                </c:pt>
                <c:pt idx="1">
                  <c:v>Staff Salaries</c:v>
                </c:pt>
                <c:pt idx="2">
                  <c:v>Benefits</c:v>
                </c:pt>
                <c:pt idx="3">
                  <c:v>Net Financial Aid</c:v>
                </c:pt>
                <c:pt idx="4">
                  <c:v>Other Operating Expenses</c:v>
                </c:pt>
              </c:strCache>
            </c:strRef>
          </c:cat>
          <c:val>
            <c:numRef>
              <c:f>'[Looker FY24 Actuals v2 (sf).xlsx]Pivots-Exp'!$G$5:$G$9</c:f>
              <c:numCache>
                <c:formatCode>0.0%</c:formatCode>
                <c:ptCount val="5"/>
                <c:pt idx="0">
                  <c:v>0.26847043138222026</c:v>
                </c:pt>
                <c:pt idx="1">
                  <c:v>0.26189689887928402</c:v>
                </c:pt>
                <c:pt idx="2">
                  <c:v>0.20051447713771048</c:v>
                </c:pt>
                <c:pt idx="3">
                  <c:v>7.0011819050442486E-2</c:v>
                </c:pt>
                <c:pt idx="4">
                  <c:v>0.19910637355034266</c:v>
                </c:pt>
              </c:numCache>
            </c:numRef>
          </c:val>
          <c:extLst>
            <c:ext xmlns:c16="http://schemas.microsoft.com/office/drawing/2014/chart" uri="{C3380CC4-5D6E-409C-BE32-E72D297353CC}">
              <c16:uniqueId val="{0000000A-F405-4445-9FAC-BD1DF6AF68A7}"/>
            </c:ext>
          </c:extLst>
        </c:ser>
        <c:dLbls>
          <c:showLegendKey val="0"/>
          <c:showVal val="0"/>
          <c:showCatName val="0"/>
          <c:showSerName val="0"/>
          <c:showPercent val="0"/>
          <c:showBubbleSize val="0"/>
          <c:showLeaderLines val="1"/>
        </c:dLbls>
        <c:firstSliceAng val="263"/>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r>
              <a:rPr lang="en-US" sz="1600" b="1" i="0" u="none" strike="noStrike" kern="1200" spc="0" baseline="0" dirty="0">
                <a:solidFill>
                  <a:prstClr val="black">
                    <a:lumMod val="65000"/>
                    <a:lumOff val="35000"/>
                  </a:prstClr>
                </a:solidFill>
                <a:latin typeface="+mn-lt"/>
                <a:ea typeface="+mn-ea"/>
                <a:cs typeface="+mn-cs"/>
              </a:rPr>
              <a:t>Core Expenditures: ~$721M</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46491273008439943"/>
          <c:y val="0.18423845314011528"/>
          <c:w val="0.45391299848676886"/>
          <c:h val="0.7150679738057395"/>
        </c:manualLayout>
      </c:layout>
      <c:pieChart>
        <c:varyColors val="1"/>
        <c:ser>
          <c:idx val="0"/>
          <c:order val="0"/>
          <c:dPt>
            <c:idx val="0"/>
            <c:bubble3D val="0"/>
            <c:spPr>
              <a:solidFill>
                <a:srgbClr val="4472C4"/>
              </a:solidFill>
              <a:ln w="19050">
                <a:solidFill>
                  <a:schemeClr val="lt1"/>
                </a:solidFill>
              </a:ln>
              <a:effectLst/>
            </c:spPr>
            <c:extLst>
              <c:ext xmlns:c16="http://schemas.microsoft.com/office/drawing/2014/chart" uri="{C3380CC4-5D6E-409C-BE32-E72D297353CC}">
                <c16:uniqueId val="{00000001-6B24-490B-B769-577F4B1E8BD9}"/>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6B24-490B-B769-577F4B1E8BD9}"/>
              </c:ext>
            </c:extLst>
          </c:dPt>
          <c:dPt>
            <c:idx val="2"/>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5-6B24-490B-B769-577F4B1E8BD9}"/>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6B24-490B-B769-577F4B1E8B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24-490B-B769-577F4B1E8BD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'[Looker FY24 Actuals v2 (sf).xlsx]Pivots-Exp'!$P$19:$P$23</c:f>
              <c:strCache>
                <c:ptCount val="5"/>
                <c:pt idx="0">
                  <c:v>Academic Salaries</c:v>
                </c:pt>
                <c:pt idx="1">
                  <c:v>Staff Salaries</c:v>
                </c:pt>
                <c:pt idx="2">
                  <c:v>Benefits</c:v>
                </c:pt>
                <c:pt idx="3">
                  <c:v>Financial Aid</c:v>
                </c:pt>
                <c:pt idx="4">
                  <c:v>Other Operating Expenses</c:v>
                </c:pt>
              </c:strCache>
            </c:strRef>
          </c:cat>
          <c:val>
            <c:numRef>
              <c:f>'[Looker FY24 Actuals v2 (sf).xlsx]Pivots-Exp'!$Q$19:$Q$23</c:f>
              <c:numCache>
                <c:formatCode>0.00%</c:formatCode>
                <c:ptCount val="5"/>
                <c:pt idx="0">
                  <c:v>0.33260519807896349</c:v>
                </c:pt>
                <c:pt idx="1">
                  <c:v>0.26043933174128853</c:v>
                </c:pt>
                <c:pt idx="2">
                  <c:v>0.22343358785114714</c:v>
                </c:pt>
                <c:pt idx="3">
                  <c:v>0.18306969434691117</c:v>
                </c:pt>
                <c:pt idx="4">
                  <c:v>4.5218798168978561E-4</c:v>
                </c:pt>
              </c:numCache>
            </c:numRef>
          </c:val>
          <c:extLst>
            <c:ext xmlns:c16="http://schemas.microsoft.com/office/drawing/2014/chart" uri="{C3380CC4-5D6E-409C-BE32-E72D297353CC}">
              <c16:uniqueId val="{0000000A-6B24-490B-B769-577F4B1E8BD9}"/>
            </c:ext>
          </c:extLst>
        </c:ser>
        <c:dLbls>
          <c:showLegendKey val="0"/>
          <c:showVal val="0"/>
          <c:showCatName val="0"/>
          <c:showSerName val="0"/>
          <c:showPercent val="0"/>
          <c:showBubbleSize val="0"/>
          <c:showLeaderLines val="1"/>
        </c:dLbls>
        <c:firstSliceAng val="252"/>
      </c:pieChart>
      <c:spPr>
        <a:noFill/>
        <a:ln>
          <a:noFill/>
        </a:ln>
        <a:effectLst/>
      </c:spPr>
    </c:plotArea>
    <c:legend>
      <c:legendPos val="l"/>
      <c:layout>
        <c:manualLayout>
          <c:xMode val="edge"/>
          <c:yMode val="edge"/>
          <c:x val="1.415929203539823E-2"/>
          <c:y val="0.14961996055162841"/>
          <c:w val="0.29092520510678271"/>
          <c:h val="0.793422362970323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r>
              <a:rPr lang="en-US" sz="1600" b="1" i="0" u="none" strike="noStrike" kern="1200" spc="0" baseline="0">
                <a:solidFill>
                  <a:prstClr val="black">
                    <a:lumMod val="65000"/>
                    <a:lumOff val="35000"/>
                  </a:prstClr>
                </a:solidFill>
                <a:latin typeface="+mn-lt"/>
                <a:ea typeface="+mn-ea"/>
                <a:cs typeface="+mn-cs"/>
              </a:rPr>
              <a:t>Core Revenues: ~$721M</a:t>
            </a:r>
          </a:p>
        </c:rich>
      </c:tx>
      <c:layout>
        <c:manualLayout>
          <c:xMode val="edge"/>
          <c:yMode val="edge"/>
          <c:x val="0.30631233595800522"/>
          <c:y val="4.1666666666666664E-2"/>
        </c:manualLayout>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42081360183959304"/>
          <c:y val="0.19129121991879036"/>
          <c:w val="0.48456627877267555"/>
          <c:h val="0.6714908012789399"/>
        </c:manualLayout>
      </c:layout>
      <c:pieChart>
        <c:varyColors val="1"/>
        <c:ser>
          <c:idx val="0"/>
          <c:order val="0"/>
          <c:dPt>
            <c:idx val="0"/>
            <c:bubble3D val="0"/>
            <c:spPr>
              <a:solidFill>
                <a:schemeClr val="accent1"/>
              </a:solidFill>
              <a:ln w="19050">
                <a:solidFill>
                  <a:schemeClr val="bg2"/>
                </a:solidFill>
              </a:ln>
              <a:effectLst/>
            </c:spPr>
            <c:extLst>
              <c:ext xmlns:c16="http://schemas.microsoft.com/office/drawing/2014/chart" uri="{C3380CC4-5D6E-409C-BE32-E72D297353CC}">
                <c16:uniqueId val="{00000001-D077-49FC-84A3-0BD708404092}"/>
              </c:ext>
            </c:extLst>
          </c:dPt>
          <c:dPt>
            <c:idx val="1"/>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3-D077-49FC-84A3-0BD70840409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077-49FC-84A3-0BD708404092}"/>
              </c:ext>
            </c:extLst>
          </c:dPt>
          <c:dPt>
            <c:idx val="3"/>
            <c:bubble3D val="0"/>
            <c:spPr>
              <a:solidFill>
                <a:srgbClr val="ED7D31">
                  <a:lumMod val="40000"/>
                  <a:lumOff val="60000"/>
                </a:srgbClr>
              </a:solidFill>
              <a:ln w="19050">
                <a:solidFill>
                  <a:schemeClr val="lt1"/>
                </a:solidFill>
              </a:ln>
              <a:effectLst/>
            </c:spPr>
            <c:extLst>
              <c:ext xmlns:c16="http://schemas.microsoft.com/office/drawing/2014/chart" uri="{C3380CC4-5D6E-409C-BE32-E72D297353CC}">
                <c16:uniqueId val="{00000007-D077-49FC-84A3-0BD70840409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'[Looker FY24 Actuals v2 (sf).xlsx]Pivots-Rev'!$O$19:$O$22</c:f>
              <c:strCache>
                <c:ptCount val="4"/>
                <c:pt idx="0">
                  <c:v>State/UC Funds</c:v>
                </c:pt>
                <c:pt idx="1">
                  <c:v>F&amp;A (ICR)</c:v>
                </c:pt>
                <c:pt idx="2">
                  <c:v>Student Tuition/ Svcs Fee</c:v>
                </c:pt>
                <c:pt idx="3">
                  <c:v>Non-resident Tuition</c:v>
                </c:pt>
              </c:strCache>
            </c:strRef>
          </c:cat>
          <c:val>
            <c:numRef>
              <c:f>'[Looker FY24 Actuals v2 (sf).xlsx]Pivots-Rev'!$Q$19:$Q$22</c:f>
              <c:numCache>
                <c:formatCode>0.00%</c:formatCode>
                <c:ptCount val="4"/>
                <c:pt idx="0">
                  <c:v>0.47005353912160835</c:v>
                </c:pt>
                <c:pt idx="1">
                  <c:v>5.0413764244140173E-2</c:v>
                </c:pt>
                <c:pt idx="2">
                  <c:v>0.42735459418652399</c:v>
                </c:pt>
                <c:pt idx="3">
                  <c:v>5.2178102447727484E-2</c:v>
                </c:pt>
              </c:numCache>
            </c:numRef>
          </c:val>
          <c:extLst>
            <c:ext xmlns:c16="http://schemas.microsoft.com/office/drawing/2014/chart" uri="{C3380CC4-5D6E-409C-BE32-E72D297353CC}">
              <c16:uniqueId val="{00000008-D077-49FC-84A3-0BD708404092}"/>
            </c:ext>
          </c:extLst>
        </c:ser>
        <c:dLbls>
          <c:showLegendKey val="0"/>
          <c:showVal val="0"/>
          <c:showCatName val="0"/>
          <c:showSerName val="0"/>
          <c:showPercent val="0"/>
          <c:showBubbleSize val="0"/>
          <c:showLeaderLines val="1"/>
        </c:dLbls>
        <c:firstSliceAng val="49"/>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031888667582762E-2"/>
          <c:y val="2.5373500838397137E-2"/>
          <c:w val="0.88094544032197464"/>
          <c:h val="0.70513013318454332"/>
        </c:manualLayout>
      </c:layout>
      <c:lineChart>
        <c:grouping val="standard"/>
        <c:varyColors val="0"/>
        <c:ser>
          <c:idx val="0"/>
          <c:order val="0"/>
          <c:tx>
            <c:strRef>
              <c:f>'Revenue Data'!$A$2</c:f>
              <c:strCache>
                <c:ptCount val="1"/>
                <c:pt idx="0">
                  <c:v>Other Tuition &amp; Fees</c:v>
                </c:pt>
              </c:strCache>
            </c:strRef>
          </c:tx>
          <c:spPr>
            <a:ln w="28575" cap="rnd">
              <a:solidFill>
                <a:srgbClr val="003DA5"/>
              </a:solidFill>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Data'!$B$2:$M$2</c:f>
              <c:numCache>
                <c:formatCode>_("$"* #,##0_);_("$"* \(#,##0\);_("$"* "-"??_);_(@_)</c:formatCode>
                <c:ptCount val="12"/>
                <c:pt idx="0">
                  <c:v>230468</c:v>
                </c:pt>
                <c:pt idx="1">
                  <c:v>239558</c:v>
                </c:pt>
                <c:pt idx="2">
                  <c:v>254674</c:v>
                </c:pt>
                <c:pt idx="3">
                  <c:v>261623</c:v>
                </c:pt>
                <c:pt idx="4">
                  <c:v>271207</c:v>
                </c:pt>
                <c:pt idx="5">
                  <c:v>264480</c:v>
                </c:pt>
                <c:pt idx="6">
                  <c:v>274037</c:v>
                </c:pt>
                <c:pt idx="7">
                  <c:v>291406</c:v>
                </c:pt>
                <c:pt idx="8">
                  <c:v>285750</c:v>
                </c:pt>
                <c:pt idx="9">
                  <c:v>286704</c:v>
                </c:pt>
                <c:pt idx="10">
                  <c:v>309642</c:v>
                </c:pt>
                <c:pt idx="11">
                  <c:v>313677</c:v>
                </c:pt>
              </c:numCache>
            </c:numRef>
          </c:val>
          <c:smooth val="0"/>
          <c:extLst>
            <c:ext xmlns:c16="http://schemas.microsoft.com/office/drawing/2014/chart" uri="{C3380CC4-5D6E-409C-BE32-E72D297353CC}">
              <c16:uniqueId val="{00000000-533B-406D-A479-4AF2555C0716}"/>
            </c:ext>
          </c:extLst>
        </c:ser>
        <c:ser>
          <c:idx val="1"/>
          <c:order val="1"/>
          <c:tx>
            <c:strRef>
              <c:f>'Revenue Data'!$A$3</c:f>
              <c:strCache>
                <c:ptCount val="1"/>
                <c:pt idx="0">
                  <c:v>Non-Resident Tuition</c:v>
                </c:pt>
              </c:strCache>
            </c:strRef>
          </c:tx>
          <c:spPr>
            <a:ln w="57150" cap="rnd">
              <a:solidFill>
                <a:srgbClr val="003DA5"/>
              </a:solidFill>
              <a:prstDash val="sysDot"/>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Data'!$B$3:$M$3</c:f>
              <c:numCache>
                <c:formatCode>_("$"* #,##0_);_("$"* \(#,##0\);_("$"* "-"??_);_(@_)</c:formatCode>
                <c:ptCount val="12"/>
                <c:pt idx="0">
                  <c:v>15985</c:v>
                </c:pt>
                <c:pt idx="1">
                  <c:v>17701</c:v>
                </c:pt>
                <c:pt idx="2">
                  <c:v>20396</c:v>
                </c:pt>
                <c:pt idx="3">
                  <c:v>21122</c:v>
                </c:pt>
                <c:pt idx="4">
                  <c:v>23399</c:v>
                </c:pt>
                <c:pt idx="5">
                  <c:v>27086</c:v>
                </c:pt>
                <c:pt idx="6">
                  <c:v>31769</c:v>
                </c:pt>
                <c:pt idx="7">
                  <c:v>35550</c:v>
                </c:pt>
                <c:pt idx="8">
                  <c:v>31648</c:v>
                </c:pt>
                <c:pt idx="9">
                  <c:v>41976</c:v>
                </c:pt>
                <c:pt idx="10">
                  <c:v>38053</c:v>
                </c:pt>
                <c:pt idx="11">
                  <c:v>38776</c:v>
                </c:pt>
              </c:numCache>
            </c:numRef>
          </c:val>
          <c:smooth val="0"/>
          <c:extLst>
            <c:ext xmlns:c16="http://schemas.microsoft.com/office/drawing/2014/chart" uri="{C3380CC4-5D6E-409C-BE32-E72D297353CC}">
              <c16:uniqueId val="{00000001-533B-406D-A479-4AF2555C0716}"/>
            </c:ext>
          </c:extLst>
        </c:ser>
        <c:ser>
          <c:idx val="2"/>
          <c:order val="2"/>
          <c:tx>
            <c:strRef>
              <c:f>'Revenue Data'!$A$4</c:f>
              <c:strCache>
                <c:ptCount val="1"/>
                <c:pt idx="0">
                  <c:v>State Appropriations</c:v>
                </c:pt>
              </c:strCache>
            </c:strRef>
          </c:tx>
          <c:spPr>
            <a:ln w="28575" cap="rnd">
              <a:solidFill>
                <a:srgbClr val="FFB81D"/>
              </a:solidFill>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Data'!$B$4:$M$4</c:f>
              <c:numCache>
                <c:formatCode>_("$"* #,##0_);_("$"* \(#,##0\);_("$"* "-"??_);_(@_)</c:formatCode>
                <c:ptCount val="12"/>
                <c:pt idx="0">
                  <c:v>178341</c:v>
                </c:pt>
                <c:pt idx="1">
                  <c:v>200188</c:v>
                </c:pt>
                <c:pt idx="2">
                  <c:v>212823</c:v>
                </c:pt>
                <c:pt idx="3">
                  <c:v>232243</c:v>
                </c:pt>
                <c:pt idx="4">
                  <c:v>267805</c:v>
                </c:pt>
                <c:pt idx="5">
                  <c:v>265643</c:v>
                </c:pt>
                <c:pt idx="6">
                  <c:v>276073</c:v>
                </c:pt>
                <c:pt idx="7">
                  <c:v>283218</c:v>
                </c:pt>
                <c:pt idx="8">
                  <c:v>373545</c:v>
                </c:pt>
                <c:pt idx="9">
                  <c:v>391307</c:v>
                </c:pt>
                <c:pt idx="10">
                  <c:v>380403</c:v>
                </c:pt>
                <c:pt idx="11">
                  <c:v>416858</c:v>
                </c:pt>
              </c:numCache>
            </c:numRef>
          </c:val>
          <c:smooth val="0"/>
          <c:extLst>
            <c:ext xmlns:c16="http://schemas.microsoft.com/office/drawing/2014/chart" uri="{C3380CC4-5D6E-409C-BE32-E72D297353CC}">
              <c16:uniqueId val="{00000002-533B-406D-A479-4AF2555C0716}"/>
            </c:ext>
          </c:extLst>
        </c:ser>
        <c:ser>
          <c:idx val="3"/>
          <c:order val="3"/>
          <c:tx>
            <c:strRef>
              <c:f>'Revenue Data'!$A$5</c:f>
              <c:strCache>
                <c:ptCount val="1"/>
                <c:pt idx="0">
                  <c:v>C&amp;G Directs/Private Gifts</c:v>
                </c:pt>
              </c:strCache>
            </c:strRef>
          </c:tx>
          <c:spPr>
            <a:ln w="28575" cap="rnd">
              <a:solidFill>
                <a:srgbClr val="70AD47"/>
              </a:solidFill>
              <a:prstDash val="dash"/>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Data'!$B$5:$M$5</c:f>
              <c:numCache>
                <c:formatCode>_("$"* #,##0_);_("$"* \(#,##0\);_("$"* "-"??_);_(@_)</c:formatCode>
                <c:ptCount val="12"/>
                <c:pt idx="0">
                  <c:v>88941</c:v>
                </c:pt>
                <c:pt idx="1">
                  <c:v>92285</c:v>
                </c:pt>
                <c:pt idx="2">
                  <c:v>98297</c:v>
                </c:pt>
                <c:pt idx="3">
                  <c:v>103868</c:v>
                </c:pt>
                <c:pt idx="4">
                  <c:v>113721</c:v>
                </c:pt>
                <c:pt idx="5">
                  <c:v>116928</c:v>
                </c:pt>
                <c:pt idx="6">
                  <c:v>131548</c:v>
                </c:pt>
                <c:pt idx="7">
                  <c:v>168280</c:v>
                </c:pt>
                <c:pt idx="8">
                  <c:v>192520</c:v>
                </c:pt>
                <c:pt idx="9">
                  <c:v>247974</c:v>
                </c:pt>
                <c:pt idx="10">
                  <c:v>199705</c:v>
                </c:pt>
                <c:pt idx="11">
                  <c:v>217225</c:v>
                </c:pt>
              </c:numCache>
            </c:numRef>
          </c:val>
          <c:smooth val="0"/>
          <c:extLst>
            <c:ext xmlns:c16="http://schemas.microsoft.com/office/drawing/2014/chart" uri="{C3380CC4-5D6E-409C-BE32-E72D297353CC}">
              <c16:uniqueId val="{00000003-533B-406D-A479-4AF2555C0716}"/>
            </c:ext>
          </c:extLst>
        </c:ser>
        <c:ser>
          <c:idx val="4"/>
          <c:order val="4"/>
          <c:tx>
            <c:strRef>
              <c:f>'Revenue Data'!$A$6</c:f>
              <c:strCache>
                <c:ptCount val="1"/>
                <c:pt idx="0">
                  <c:v>F&amp;A/Indirect Cost Recovery</c:v>
                </c:pt>
              </c:strCache>
            </c:strRef>
          </c:tx>
          <c:spPr>
            <a:ln w="28575" cap="rnd">
              <a:solidFill>
                <a:srgbClr val="70AD47"/>
              </a:solidFill>
              <a:prstDash val="solid"/>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Data'!$B$6:$M$6</c:f>
              <c:numCache>
                <c:formatCode>_("$"* #,##0_);_("$"* \(#,##0\);_("$"* "-"??_);_(@_)</c:formatCode>
                <c:ptCount val="12"/>
                <c:pt idx="0">
                  <c:v>17088</c:v>
                </c:pt>
                <c:pt idx="1">
                  <c:v>17646</c:v>
                </c:pt>
                <c:pt idx="2">
                  <c:v>18750</c:v>
                </c:pt>
                <c:pt idx="3">
                  <c:v>20925</c:v>
                </c:pt>
                <c:pt idx="4">
                  <c:v>23347</c:v>
                </c:pt>
                <c:pt idx="5">
                  <c:v>23786</c:v>
                </c:pt>
                <c:pt idx="6">
                  <c:v>25907</c:v>
                </c:pt>
                <c:pt idx="7">
                  <c:v>28641</c:v>
                </c:pt>
                <c:pt idx="8">
                  <c:v>31033</c:v>
                </c:pt>
                <c:pt idx="9">
                  <c:v>34108</c:v>
                </c:pt>
                <c:pt idx="10">
                  <c:v>37465</c:v>
                </c:pt>
                <c:pt idx="11">
                  <c:v>37001</c:v>
                </c:pt>
              </c:numCache>
            </c:numRef>
          </c:val>
          <c:smooth val="0"/>
          <c:extLst>
            <c:ext xmlns:c16="http://schemas.microsoft.com/office/drawing/2014/chart" uri="{C3380CC4-5D6E-409C-BE32-E72D297353CC}">
              <c16:uniqueId val="{00000004-533B-406D-A479-4AF2555C0716}"/>
            </c:ext>
          </c:extLst>
        </c:ser>
        <c:ser>
          <c:idx val="5"/>
          <c:order val="5"/>
          <c:tx>
            <c:strRef>
              <c:f>'Revenue Data'!$A$7</c:f>
              <c:strCache>
                <c:ptCount val="1"/>
                <c:pt idx="0">
                  <c:v>Auxiliary Enterprises</c:v>
                </c:pt>
              </c:strCache>
            </c:strRef>
          </c:tx>
          <c:spPr>
            <a:ln w="28575" cap="rnd">
              <a:solidFill>
                <a:srgbClr val="7030A0"/>
              </a:solidFill>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Data'!$B$7:$M$7</c:f>
              <c:numCache>
                <c:formatCode>_("$"* #,##0_);_("$"* \(#,##0\);_("$"* "-"??_);_(@_)</c:formatCode>
                <c:ptCount val="12"/>
                <c:pt idx="0">
                  <c:v>62527</c:v>
                </c:pt>
                <c:pt idx="1">
                  <c:v>64529</c:v>
                </c:pt>
                <c:pt idx="2">
                  <c:v>69986</c:v>
                </c:pt>
                <c:pt idx="3">
                  <c:v>74697</c:v>
                </c:pt>
                <c:pt idx="4">
                  <c:v>78137</c:v>
                </c:pt>
                <c:pt idx="5">
                  <c:v>72671</c:v>
                </c:pt>
                <c:pt idx="6">
                  <c:v>73534</c:v>
                </c:pt>
                <c:pt idx="7">
                  <c:v>57437</c:v>
                </c:pt>
                <c:pt idx="8">
                  <c:v>24034</c:v>
                </c:pt>
                <c:pt idx="9">
                  <c:v>106680</c:v>
                </c:pt>
                <c:pt idx="10">
                  <c:v>119327</c:v>
                </c:pt>
                <c:pt idx="11">
                  <c:v>123413</c:v>
                </c:pt>
              </c:numCache>
            </c:numRef>
          </c:val>
          <c:smooth val="0"/>
          <c:extLst>
            <c:ext xmlns:c16="http://schemas.microsoft.com/office/drawing/2014/chart" uri="{C3380CC4-5D6E-409C-BE32-E72D297353CC}">
              <c16:uniqueId val="{00000005-533B-406D-A479-4AF2555C0716}"/>
            </c:ext>
          </c:extLst>
        </c:ser>
        <c:ser>
          <c:idx val="6"/>
          <c:order val="6"/>
          <c:tx>
            <c:strRef>
              <c:f>'Revenue Data'!$A$8</c:f>
              <c:strCache>
                <c:ptCount val="1"/>
                <c:pt idx="0">
                  <c:v>Educational Sales &amp; Service</c:v>
                </c:pt>
              </c:strCache>
            </c:strRef>
          </c:tx>
          <c:spPr>
            <a:ln w="28575" cap="rnd">
              <a:solidFill>
                <a:srgbClr val="00B0F0"/>
              </a:solidFill>
              <a:prstDash val="solid"/>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Data'!$B$8:$M$8</c:f>
              <c:numCache>
                <c:formatCode>_("$"* #,##0_);_("$"* \(#,##0\);_("$"* "-"??_);_(@_)</c:formatCode>
                <c:ptCount val="12"/>
                <c:pt idx="0">
                  <c:v>10807</c:v>
                </c:pt>
                <c:pt idx="1">
                  <c:v>12565</c:v>
                </c:pt>
                <c:pt idx="2">
                  <c:v>22178</c:v>
                </c:pt>
                <c:pt idx="3">
                  <c:v>28242</c:v>
                </c:pt>
                <c:pt idx="4">
                  <c:v>30473</c:v>
                </c:pt>
                <c:pt idx="5">
                  <c:v>35379</c:v>
                </c:pt>
                <c:pt idx="6">
                  <c:v>39567</c:v>
                </c:pt>
                <c:pt idx="7">
                  <c:v>35919</c:v>
                </c:pt>
                <c:pt idx="8">
                  <c:v>34577</c:v>
                </c:pt>
                <c:pt idx="9">
                  <c:v>41767</c:v>
                </c:pt>
                <c:pt idx="10">
                  <c:v>46483</c:v>
                </c:pt>
                <c:pt idx="11">
                  <c:v>40420</c:v>
                </c:pt>
              </c:numCache>
            </c:numRef>
          </c:val>
          <c:smooth val="0"/>
          <c:extLst>
            <c:ext xmlns:c16="http://schemas.microsoft.com/office/drawing/2014/chart" uri="{C3380CC4-5D6E-409C-BE32-E72D297353CC}">
              <c16:uniqueId val="{00000000-99D0-4C0E-802A-9117257139E9}"/>
            </c:ext>
          </c:extLst>
        </c:ser>
        <c:ser>
          <c:idx val="7"/>
          <c:order val="7"/>
          <c:tx>
            <c:strRef>
              <c:f>'Revenue Data'!$A$9</c:f>
              <c:strCache>
                <c:ptCount val="1"/>
                <c:pt idx="0">
                  <c:v>Other Sources/Pell Grants</c:v>
                </c:pt>
              </c:strCache>
            </c:strRef>
          </c:tx>
          <c:spPr>
            <a:ln w="28575" cap="rnd">
              <a:solidFill>
                <a:srgbClr val="FF0000"/>
              </a:solidFill>
              <a:round/>
            </a:ln>
            <a:effectLst/>
          </c:spPr>
          <c:marker>
            <c:symbol val="none"/>
          </c:marker>
          <c:cat>
            <c:strRef>
              <c:f>'Revenue Data'!$B$1:$M$1</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2022-24</c:v>
                </c:pt>
              </c:strCache>
            </c:strRef>
          </c:cat>
          <c:val>
            <c:numRef>
              <c:f>'Revenue Data'!$B$9:$M$9</c:f>
              <c:numCache>
                <c:formatCode>_("$"* #,##0_);_("$"* \(#,##0\);_("$"* "-"??_);_(@_)</c:formatCode>
                <c:ptCount val="12"/>
                <c:pt idx="0">
                  <c:v>65370</c:v>
                </c:pt>
                <c:pt idx="1">
                  <c:v>86500</c:v>
                </c:pt>
                <c:pt idx="2">
                  <c:v>109716</c:v>
                </c:pt>
                <c:pt idx="3">
                  <c:v>98128</c:v>
                </c:pt>
                <c:pt idx="4">
                  <c:v>90394</c:v>
                </c:pt>
                <c:pt idx="5">
                  <c:v>108885</c:v>
                </c:pt>
                <c:pt idx="6">
                  <c:v>122794</c:v>
                </c:pt>
                <c:pt idx="7">
                  <c:v>116967</c:v>
                </c:pt>
                <c:pt idx="8">
                  <c:v>104507</c:v>
                </c:pt>
                <c:pt idx="9">
                  <c:v>113402</c:v>
                </c:pt>
                <c:pt idx="10">
                  <c:v>125485</c:v>
                </c:pt>
                <c:pt idx="11">
                  <c:v>126585</c:v>
                </c:pt>
              </c:numCache>
            </c:numRef>
          </c:val>
          <c:smooth val="0"/>
          <c:extLst>
            <c:ext xmlns:c16="http://schemas.microsoft.com/office/drawing/2014/chart" uri="{C3380CC4-5D6E-409C-BE32-E72D297353CC}">
              <c16:uniqueId val="{00000001-99D0-4C0E-802A-9117257139E9}"/>
            </c:ext>
          </c:extLst>
        </c:ser>
        <c:dLbls>
          <c:showLegendKey val="0"/>
          <c:showVal val="0"/>
          <c:showCatName val="0"/>
          <c:showSerName val="0"/>
          <c:showPercent val="0"/>
          <c:showBubbleSize val="0"/>
        </c:dLbls>
        <c:smooth val="0"/>
        <c:axId val="1319919824"/>
        <c:axId val="1319914416"/>
      </c:lineChart>
      <c:catAx>
        <c:axId val="1319919824"/>
        <c:scaling>
          <c:orientation val="minMax"/>
        </c:scaling>
        <c:delete val="0"/>
        <c:axPos val="b"/>
        <c:majorGridlines>
          <c:spPr>
            <a:ln w="6350" cap="flat" cmpd="sng" algn="ctr">
              <a:noFill/>
              <a:round/>
            </a:ln>
            <a:effectLst/>
          </c:spPr>
        </c:majorGridlines>
        <c:minorGridlines>
          <c:spPr>
            <a:ln w="9525" cap="flat" cmpd="sng" algn="ctr">
              <a:noFill/>
              <a:round/>
            </a:ln>
            <a:effectLst/>
          </c:spPr>
        </c:minorGridlines>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3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crossAx val="1319914416"/>
        <c:crosses val="autoZero"/>
        <c:auto val="1"/>
        <c:lblAlgn val="ctr"/>
        <c:lblOffset val="100"/>
        <c:noMultiLvlLbl val="0"/>
      </c:catAx>
      <c:valAx>
        <c:axId val="1319914416"/>
        <c:scaling>
          <c:orientation val="minMax"/>
          <c:max val="4200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crossAx val="1319919824"/>
        <c:crosses val="autoZero"/>
        <c:crossBetween val="midCat"/>
        <c:majorUnit val="40000"/>
      </c:valAx>
      <c:spPr>
        <a:noFill/>
        <a:ln>
          <a:noFill/>
        </a:ln>
        <a:effectLst/>
      </c:spPr>
    </c:plotArea>
    <c:legend>
      <c:legendPos val="b"/>
      <c:layout>
        <c:manualLayout>
          <c:xMode val="edge"/>
          <c:yMode val="edge"/>
          <c:x val="8.8940155447529562E-3"/>
          <c:y val="0.90189056913649401"/>
          <c:w val="0.96360953191801013"/>
          <c:h val="8.257100926126632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noFill/>
    <a:ln>
      <a:noFill/>
    </a:ln>
    <a:effectLst/>
  </c:spPr>
  <c:txPr>
    <a:bodyPr/>
    <a:lstStyle/>
    <a:p>
      <a:pPr>
        <a:defRPr sz="1300" baseline="0">
          <a:latin typeface="Fira Sans" panose="020B0604020202020204" charset="0"/>
          <a:ea typeface="Fira Sans" panose="020B060402020202020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UCR</a:t>
            </a:r>
            <a:r>
              <a:rPr lang="en-US" baseline="0"/>
              <a:t> - State Funded FTE vs Budget for State Funded FTE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Nov2020Update!$A$34</c:f>
              <c:strCache>
                <c:ptCount val="1"/>
                <c:pt idx="0">
                  <c:v>Total Net FTE for State Budget Purposes</c:v>
                </c:pt>
              </c:strCache>
            </c:strRef>
          </c:tx>
          <c:spPr>
            <a:solidFill>
              <a:schemeClr val="accent1"/>
            </a:solidFill>
            <a:ln>
              <a:noFill/>
            </a:ln>
            <a:effectLst/>
          </c:spPr>
          <c:invertIfNegative val="0"/>
          <c:dLbls>
            <c:dLbl>
              <c:idx val="4"/>
              <c:layout>
                <c:manualLayout>
                  <c:x val="0"/>
                  <c:y val="-2.22783306104262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CF-4AAE-B167-5F7D9458519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Nov2020Update!$C$31:$P$31</c:f>
              <c:strCache>
                <c:ptCount val="14"/>
                <c:pt idx="0">
                  <c:v>FY13</c:v>
                </c:pt>
                <c:pt idx="1">
                  <c:v>FY14</c:v>
                </c:pt>
                <c:pt idx="2">
                  <c:v>FY15</c:v>
                </c:pt>
                <c:pt idx="3">
                  <c:v>FY16</c:v>
                </c:pt>
                <c:pt idx="4">
                  <c:v>FY17</c:v>
                </c:pt>
                <c:pt idx="5">
                  <c:v>FY18</c:v>
                </c:pt>
                <c:pt idx="6">
                  <c:v>FY19</c:v>
                </c:pt>
                <c:pt idx="7">
                  <c:v>FY20</c:v>
                </c:pt>
                <c:pt idx="8">
                  <c:v>FY21 </c:v>
                </c:pt>
                <c:pt idx="9">
                  <c:v>FY22</c:v>
                </c:pt>
                <c:pt idx="10">
                  <c:v>FY23 </c:v>
                </c:pt>
                <c:pt idx="11">
                  <c:v>FY24</c:v>
                </c:pt>
                <c:pt idx="12">
                  <c:v>FY25 Proj</c:v>
                </c:pt>
                <c:pt idx="13">
                  <c:v>FY26 Proj</c:v>
                </c:pt>
              </c:strCache>
            </c:strRef>
          </c:cat>
          <c:val>
            <c:numRef>
              <c:f>Nov2020Update!$C$34:$P$34</c:f>
              <c:numCache>
                <c:formatCode>General</c:formatCode>
                <c:ptCount val="14"/>
                <c:pt idx="0">
                  <c:v>2139</c:v>
                </c:pt>
                <c:pt idx="1">
                  <c:v>2177</c:v>
                </c:pt>
                <c:pt idx="2">
                  <c:v>2410</c:v>
                </c:pt>
                <c:pt idx="3">
                  <c:v>1238</c:v>
                </c:pt>
                <c:pt idx="4">
                  <c:v>-85</c:v>
                </c:pt>
                <c:pt idx="5">
                  <c:v>-429</c:v>
                </c:pt>
                <c:pt idx="6">
                  <c:v>-370</c:v>
                </c:pt>
                <c:pt idx="7">
                  <c:v>590</c:v>
                </c:pt>
                <c:pt idx="8">
                  <c:v>1259</c:v>
                </c:pt>
                <c:pt idx="9">
                  <c:v>622</c:v>
                </c:pt>
                <c:pt idx="10">
                  <c:v>-156</c:v>
                </c:pt>
                <c:pt idx="11">
                  <c:v>-366</c:v>
                </c:pt>
                <c:pt idx="12">
                  <c:v>-348</c:v>
                </c:pt>
                <c:pt idx="13">
                  <c:v>51</c:v>
                </c:pt>
              </c:numCache>
            </c:numRef>
          </c:val>
          <c:extLst>
            <c:ext xmlns:c16="http://schemas.microsoft.com/office/drawing/2014/chart" uri="{C3380CC4-5D6E-409C-BE32-E72D297353CC}">
              <c16:uniqueId val="{00000000-0ACF-4AAE-B167-5F7D94585192}"/>
            </c:ext>
          </c:extLst>
        </c:ser>
        <c:dLbls>
          <c:dLblPos val="outEnd"/>
          <c:showLegendKey val="0"/>
          <c:showVal val="1"/>
          <c:showCatName val="0"/>
          <c:showSerName val="0"/>
          <c:showPercent val="0"/>
          <c:showBubbleSize val="0"/>
        </c:dLbls>
        <c:gapWidth val="219"/>
        <c:axId val="1844169920"/>
        <c:axId val="1844163200"/>
      </c:barChart>
      <c:lineChart>
        <c:grouping val="standard"/>
        <c:varyColors val="0"/>
        <c:ser>
          <c:idx val="1"/>
          <c:order val="1"/>
          <c:tx>
            <c:strRef>
              <c:f>Nov2020Update!$A$49</c:f>
              <c:strCache>
                <c:ptCount val="1"/>
                <c:pt idx="0">
                  <c:v>Total Fall Headcount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Nov2020Update!$C$31:$P$31</c:f>
              <c:strCache>
                <c:ptCount val="14"/>
                <c:pt idx="0">
                  <c:v>FY13</c:v>
                </c:pt>
                <c:pt idx="1">
                  <c:v>FY14</c:v>
                </c:pt>
                <c:pt idx="2">
                  <c:v>FY15</c:v>
                </c:pt>
                <c:pt idx="3">
                  <c:v>FY16</c:v>
                </c:pt>
                <c:pt idx="4">
                  <c:v>FY17</c:v>
                </c:pt>
                <c:pt idx="5">
                  <c:v>FY18</c:v>
                </c:pt>
                <c:pt idx="6">
                  <c:v>FY19</c:v>
                </c:pt>
                <c:pt idx="7">
                  <c:v>FY20</c:v>
                </c:pt>
                <c:pt idx="8">
                  <c:v>FY21 </c:v>
                </c:pt>
                <c:pt idx="9">
                  <c:v>FY22</c:v>
                </c:pt>
                <c:pt idx="10">
                  <c:v>FY23 </c:v>
                </c:pt>
                <c:pt idx="11">
                  <c:v>FY24</c:v>
                </c:pt>
                <c:pt idx="12">
                  <c:v>FY25 Proj</c:v>
                </c:pt>
                <c:pt idx="13">
                  <c:v>FY26 Proj</c:v>
                </c:pt>
              </c:strCache>
            </c:strRef>
          </c:cat>
          <c:val>
            <c:numRef>
              <c:f>Nov2020Update!$C$49:$P$49</c:f>
              <c:numCache>
                <c:formatCode>#,##0</c:formatCode>
                <c:ptCount val="14"/>
                <c:pt idx="0">
                  <c:v>21005</c:v>
                </c:pt>
                <c:pt idx="1">
                  <c:v>21285</c:v>
                </c:pt>
                <c:pt idx="2">
                  <c:v>21587</c:v>
                </c:pt>
                <c:pt idx="3">
                  <c:v>21539</c:v>
                </c:pt>
                <c:pt idx="4">
                  <c:v>22921</c:v>
                </c:pt>
                <c:pt idx="5">
                  <c:v>23278</c:v>
                </c:pt>
                <c:pt idx="6">
                  <c:v>23922</c:v>
                </c:pt>
                <c:pt idx="7">
                  <c:v>25548</c:v>
                </c:pt>
                <c:pt idx="8">
                  <c:v>26434</c:v>
                </c:pt>
                <c:pt idx="9">
                  <c:v>26847</c:v>
                </c:pt>
                <c:pt idx="10">
                  <c:v>26809</c:v>
                </c:pt>
                <c:pt idx="11">
                  <c:v>26426</c:v>
                </c:pt>
                <c:pt idx="12">
                  <c:v>26384</c:v>
                </c:pt>
                <c:pt idx="13">
                  <c:v>26950</c:v>
                </c:pt>
              </c:numCache>
            </c:numRef>
          </c:val>
          <c:smooth val="0"/>
          <c:extLst>
            <c:ext xmlns:c16="http://schemas.microsoft.com/office/drawing/2014/chart" uri="{C3380CC4-5D6E-409C-BE32-E72D297353CC}">
              <c16:uniqueId val="{00000001-0ACF-4AAE-B167-5F7D94585192}"/>
            </c:ext>
          </c:extLst>
        </c:ser>
        <c:dLbls>
          <c:showLegendKey val="0"/>
          <c:showVal val="1"/>
          <c:showCatName val="0"/>
          <c:showSerName val="0"/>
          <c:showPercent val="0"/>
          <c:showBubbleSize val="0"/>
        </c:dLbls>
        <c:marker val="1"/>
        <c:smooth val="0"/>
        <c:axId val="1844142080"/>
        <c:axId val="1844135840"/>
      </c:lineChart>
      <c:catAx>
        <c:axId val="18441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44163200"/>
        <c:crosses val="autoZero"/>
        <c:auto val="1"/>
        <c:lblAlgn val="ctr"/>
        <c:lblOffset val="100"/>
        <c:noMultiLvlLbl val="0"/>
      </c:catAx>
      <c:valAx>
        <c:axId val="184416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169920"/>
        <c:crosses val="autoZero"/>
        <c:crossBetween val="between"/>
      </c:valAx>
      <c:valAx>
        <c:axId val="1844135840"/>
        <c:scaling>
          <c:orientation val="minMax"/>
          <c:min val="21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142080"/>
        <c:crosses val="max"/>
        <c:crossBetween val="between"/>
      </c:valAx>
      <c:catAx>
        <c:axId val="1844142080"/>
        <c:scaling>
          <c:orientation val="minMax"/>
        </c:scaling>
        <c:delete val="1"/>
        <c:axPos val="b"/>
        <c:numFmt formatCode="General" sourceLinked="1"/>
        <c:majorTickMark val="out"/>
        <c:minorTickMark val="none"/>
        <c:tickLblPos val="nextTo"/>
        <c:crossAx val="1844135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dirty="0"/>
              <a:t>Annual Increment of Core Salary and Benefit costs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491354817761183E-2"/>
          <c:y val="0.10429997365570939"/>
          <c:w val="0.90438850204816135"/>
          <c:h val="0.78613934125137741"/>
        </c:manualLayout>
      </c:layout>
      <c:barChart>
        <c:barDir val="col"/>
        <c:grouping val="clustered"/>
        <c:varyColors val="0"/>
        <c:ser>
          <c:idx val="0"/>
          <c:order val="0"/>
          <c:tx>
            <c:strRef>
              <c:f>Sheet1!$D$12</c:f>
              <c:strCache>
                <c:ptCount val="1"/>
                <c:pt idx="0">
                  <c:v>Core S&amp;B Increases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Sheet1!$C$13:$C$18</c:f>
              <c:strCache>
                <c:ptCount val="6"/>
                <c:pt idx="0">
                  <c:v>FY20</c:v>
                </c:pt>
                <c:pt idx="1">
                  <c:v>FY21</c:v>
                </c:pt>
                <c:pt idx="2">
                  <c:v>FY22</c:v>
                </c:pt>
                <c:pt idx="3">
                  <c:v>FY23</c:v>
                </c:pt>
                <c:pt idx="4">
                  <c:v>FY24</c:v>
                </c:pt>
                <c:pt idx="5">
                  <c:v>FY25</c:v>
                </c:pt>
              </c:strCache>
            </c:strRef>
          </c:cat>
          <c:val>
            <c:numRef>
              <c:f>Sheet1!$D$13:$D$18</c:f>
              <c:numCache>
                <c:formatCode>"$"#,##0.00</c:formatCode>
                <c:ptCount val="6"/>
                <c:pt idx="0">
                  <c:v>11.6</c:v>
                </c:pt>
                <c:pt idx="1">
                  <c:v>11.4</c:v>
                </c:pt>
                <c:pt idx="2">
                  <c:v>18</c:v>
                </c:pt>
                <c:pt idx="3">
                  <c:v>22.4</c:v>
                </c:pt>
                <c:pt idx="4">
                  <c:v>26.5</c:v>
                </c:pt>
                <c:pt idx="5">
                  <c:v>28.2</c:v>
                </c:pt>
              </c:numCache>
            </c:numRef>
          </c:val>
          <c:extLst>
            <c:ext xmlns:c16="http://schemas.microsoft.com/office/drawing/2014/chart" uri="{C3380CC4-5D6E-409C-BE32-E72D297353CC}">
              <c16:uniqueId val="{00000000-7BB0-D348-8F2C-DBB1EE5B4972}"/>
            </c:ext>
          </c:extLst>
        </c:ser>
        <c:dLbls>
          <c:dLblPos val="outEnd"/>
          <c:showLegendKey val="0"/>
          <c:showVal val="1"/>
          <c:showCatName val="0"/>
          <c:showSerName val="0"/>
          <c:showPercent val="0"/>
          <c:showBubbleSize val="0"/>
        </c:dLbls>
        <c:gapWidth val="219"/>
        <c:overlap val="-27"/>
        <c:axId val="20983152"/>
        <c:axId val="20986992"/>
      </c:barChart>
      <c:catAx>
        <c:axId val="2098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0986992"/>
        <c:crosses val="autoZero"/>
        <c:auto val="1"/>
        <c:lblAlgn val="ctr"/>
        <c:lblOffset val="100"/>
        <c:noMultiLvlLbl val="0"/>
      </c:catAx>
      <c:valAx>
        <c:axId val="209869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098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FY24 Fees paid by Undergraduates</a:t>
            </a:r>
          </a:p>
        </c:rich>
      </c:tx>
      <c:layout>
        <c:manualLayout>
          <c:xMode val="edge"/>
          <c:yMode val="edge"/>
          <c:x val="0.41186789151356074"/>
          <c:y val="2.962239583333333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'[NRT Tuition Bar Chart numbers (1).xlsx]Sheet1'!$H$3</c:f>
              <c:strCache>
                <c:ptCount val="1"/>
                <c:pt idx="0">
                  <c:v>Financial Aid</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'[NRT Tuition Bar Chart numbers (1).xlsx]Sheet1'!$I$2:$K$2</c:f>
              <c:strCache>
                <c:ptCount val="3"/>
                <c:pt idx="0">
                  <c:v>UG NRT (post 2020)</c:v>
                </c:pt>
                <c:pt idx="1">
                  <c:v>UG NRT (prior to 2020)</c:v>
                </c:pt>
                <c:pt idx="2">
                  <c:v>Tuition</c:v>
                </c:pt>
              </c:strCache>
            </c:strRef>
          </c:cat>
          <c:val>
            <c:numRef>
              <c:f>'[NRT Tuition Bar Chart numbers (1).xlsx]Sheet1'!$I$3:$K$3</c:f>
              <c:numCache>
                <c:formatCode>0.00%</c:formatCode>
                <c:ptCount val="3"/>
                <c:pt idx="0">
                  <c:v>0.14699999999999999</c:v>
                </c:pt>
                <c:pt idx="1">
                  <c:v>0.30492802866457352</c:v>
                </c:pt>
                <c:pt idx="2">
                  <c:v>0.4</c:v>
                </c:pt>
              </c:numCache>
            </c:numRef>
          </c:val>
          <c:extLst>
            <c:ext xmlns:c16="http://schemas.microsoft.com/office/drawing/2014/chart" uri="{C3380CC4-5D6E-409C-BE32-E72D297353CC}">
              <c16:uniqueId val="{00000000-0735-4B31-995D-8CC607A84A23}"/>
            </c:ext>
          </c:extLst>
        </c:ser>
        <c:ser>
          <c:idx val="1"/>
          <c:order val="1"/>
          <c:tx>
            <c:strRef>
              <c:f>'[NRT Tuition Bar Chart numbers (1).xlsx]Sheet1'!$H$4</c:f>
              <c:strCache>
                <c:ptCount val="1"/>
                <c:pt idx="0">
                  <c:v>Units</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'[NRT Tuition Bar Chart numbers (1).xlsx]Sheet1'!$I$2:$K$2</c:f>
              <c:strCache>
                <c:ptCount val="3"/>
                <c:pt idx="0">
                  <c:v>UG NRT (post 2020)</c:v>
                </c:pt>
                <c:pt idx="1">
                  <c:v>UG NRT (prior to 2020)</c:v>
                </c:pt>
                <c:pt idx="2">
                  <c:v>Tuition</c:v>
                </c:pt>
              </c:strCache>
            </c:strRef>
          </c:cat>
          <c:val>
            <c:numRef>
              <c:f>'[NRT Tuition Bar Chart numbers (1).xlsx]Sheet1'!$I$4:$K$4</c:f>
              <c:numCache>
                <c:formatCode>0.00%</c:formatCode>
                <c:ptCount val="3"/>
                <c:pt idx="0">
                  <c:v>0.47599999999999998</c:v>
                </c:pt>
                <c:pt idx="1">
                  <c:v>0.48655037993479849</c:v>
                </c:pt>
                <c:pt idx="2">
                  <c:v>0.39</c:v>
                </c:pt>
              </c:numCache>
            </c:numRef>
          </c:val>
          <c:extLst>
            <c:ext xmlns:c16="http://schemas.microsoft.com/office/drawing/2014/chart" uri="{C3380CC4-5D6E-409C-BE32-E72D297353CC}">
              <c16:uniqueId val="{00000001-0735-4B31-995D-8CC607A84A23}"/>
            </c:ext>
          </c:extLst>
        </c:ser>
        <c:ser>
          <c:idx val="2"/>
          <c:order val="2"/>
          <c:tx>
            <c:strRef>
              <c:f>'[NRT Tuition Bar Chart numbers (1).xlsx]Sheet1'!$H$5</c:f>
              <c:strCache>
                <c:ptCount val="1"/>
                <c:pt idx="0">
                  <c:v>Central</c:v>
                </c:pt>
              </c:strCache>
            </c:strRef>
          </c:tx>
          <c:spPr>
            <a:solidFill>
              <a:srgbClr val="80808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'[NRT Tuition Bar Chart numbers (1).xlsx]Sheet1'!$I$2:$K$2</c:f>
              <c:strCache>
                <c:ptCount val="3"/>
                <c:pt idx="0">
                  <c:v>UG NRT (post 2020)</c:v>
                </c:pt>
                <c:pt idx="1">
                  <c:v>UG NRT (prior to 2020)</c:v>
                </c:pt>
                <c:pt idx="2">
                  <c:v>Tuition</c:v>
                </c:pt>
              </c:strCache>
            </c:strRef>
          </c:cat>
          <c:val>
            <c:numRef>
              <c:f>'[NRT Tuition Bar Chart numbers (1).xlsx]Sheet1'!$I$5:$K$5</c:f>
              <c:numCache>
                <c:formatCode>0.00%</c:formatCode>
                <c:ptCount val="3"/>
                <c:pt idx="0">
                  <c:v>0.377</c:v>
                </c:pt>
                <c:pt idx="1">
                  <c:v>0.20852159140062795</c:v>
                </c:pt>
                <c:pt idx="2">
                  <c:v>0.31</c:v>
                </c:pt>
              </c:numCache>
            </c:numRef>
          </c:val>
          <c:extLst>
            <c:ext xmlns:c16="http://schemas.microsoft.com/office/drawing/2014/chart" uri="{C3380CC4-5D6E-409C-BE32-E72D297353CC}">
              <c16:uniqueId val="{00000002-0735-4B31-995D-8CC607A84A23}"/>
            </c:ext>
          </c:extLst>
        </c:ser>
        <c:dLbls>
          <c:showLegendKey val="0"/>
          <c:showVal val="0"/>
          <c:showCatName val="0"/>
          <c:showSerName val="0"/>
          <c:showPercent val="0"/>
          <c:showBubbleSize val="0"/>
        </c:dLbls>
        <c:gapWidth val="182"/>
        <c:overlap val="100"/>
        <c:axId val="1287495687"/>
        <c:axId val="1287497735"/>
      </c:barChart>
      <c:catAx>
        <c:axId val="1287495687"/>
        <c:scaling>
          <c:orientation val="minMax"/>
        </c:scaling>
        <c:delete val="0"/>
        <c:axPos val="l"/>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497735"/>
        <c:crosses val="autoZero"/>
        <c:auto val="1"/>
        <c:lblAlgn val="ctr"/>
        <c:lblOffset val="100"/>
        <c:noMultiLvlLbl val="0"/>
      </c:catAx>
      <c:valAx>
        <c:axId val="12874977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495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FY24 Fees paid by Grad Masters</a:t>
            </a:r>
            <a:r>
              <a:rPr lang="en-US" baseline="0"/>
              <a:t> Students</a:t>
            </a:r>
            <a:endParaRPr lang="en-US"/>
          </a:p>
        </c:rich>
      </c:tx>
      <c:layout>
        <c:manualLayout>
          <c:xMode val="edge"/>
          <c:yMode val="edge"/>
          <c:x val="0.36330336352383596"/>
          <c:y val="9.0090090090090089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7.6642020605611538E-2"/>
          <c:y val="0.15588470360123904"/>
          <c:w val="0.87043608612365864"/>
          <c:h val="0.72672152467428053"/>
        </c:manualLayout>
      </c:layout>
      <c:barChart>
        <c:barDir val="bar"/>
        <c:grouping val="percentStacked"/>
        <c:varyColors val="0"/>
        <c:ser>
          <c:idx val="0"/>
          <c:order val="0"/>
          <c:tx>
            <c:strRef>
              <c:f>'[Tuition Summary as of FY23.xlsx]Sheet1'!$A$11</c:f>
              <c:strCache>
                <c:ptCount val="1"/>
                <c:pt idx="0">
                  <c:v>Financial Aid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FY23.xlsx]Sheet1'!$B$10:$E$10</c:f>
              <c:strCache>
                <c:ptCount val="4"/>
                <c:pt idx="0">
                  <c:v>Grad Prof Masters NR Tuition</c:v>
                </c:pt>
                <c:pt idx="1">
                  <c:v>Grad Prof Masters Tuition</c:v>
                </c:pt>
                <c:pt idx="2">
                  <c:v>Grad Masters NR Tuition</c:v>
                </c:pt>
                <c:pt idx="3">
                  <c:v>Grad Masters Tuition</c:v>
                </c:pt>
              </c:strCache>
            </c:strRef>
          </c:cat>
          <c:val>
            <c:numRef>
              <c:f>'[Tuition Summary as of FY23.xlsx]Sheet1'!$B$11:$E$11</c:f>
              <c:numCache>
                <c:formatCode>0.0%</c:formatCode>
                <c:ptCount val="4"/>
                <c:pt idx="0">
                  <c:v>0.3</c:v>
                </c:pt>
                <c:pt idx="1">
                  <c:v>0.5</c:v>
                </c:pt>
                <c:pt idx="2">
                  <c:v>0.3</c:v>
                </c:pt>
                <c:pt idx="3">
                  <c:v>0.33</c:v>
                </c:pt>
              </c:numCache>
            </c:numRef>
          </c:val>
          <c:extLst>
            <c:ext xmlns:c16="http://schemas.microsoft.com/office/drawing/2014/chart" uri="{C3380CC4-5D6E-409C-BE32-E72D297353CC}">
              <c16:uniqueId val="{00000000-CC77-49CA-A30B-E153367B8F00}"/>
            </c:ext>
          </c:extLst>
        </c:ser>
        <c:ser>
          <c:idx val="1"/>
          <c:order val="1"/>
          <c:tx>
            <c:strRef>
              <c:f>'[Tuition Summary as of FY23.xlsx]Sheet1'!$A$12</c:f>
              <c:strCache>
                <c:ptCount val="1"/>
                <c:pt idx="0">
                  <c:v>Colleges &amp; Schools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FY23.xlsx]Sheet1'!$B$10:$E$10</c:f>
              <c:strCache>
                <c:ptCount val="4"/>
                <c:pt idx="0">
                  <c:v>Grad Prof Masters NR Tuition</c:v>
                </c:pt>
                <c:pt idx="1">
                  <c:v>Grad Prof Masters Tuition</c:v>
                </c:pt>
                <c:pt idx="2">
                  <c:v>Grad Masters NR Tuition</c:v>
                </c:pt>
                <c:pt idx="3">
                  <c:v>Grad Masters Tuition</c:v>
                </c:pt>
              </c:strCache>
            </c:strRef>
          </c:cat>
          <c:val>
            <c:numRef>
              <c:f>'[Tuition Summary as of FY23.xlsx]Sheet1'!$B$12:$E$12</c:f>
              <c:numCache>
                <c:formatCode>0.0%</c:formatCode>
                <c:ptCount val="4"/>
                <c:pt idx="0">
                  <c:v>0.7</c:v>
                </c:pt>
                <c:pt idx="1">
                  <c:v>0.5</c:v>
                </c:pt>
                <c:pt idx="2">
                  <c:v>0.7</c:v>
                </c:pt>
                <c:pt idx="3">
                  <c:v>0.67</c:v>
                </c:pt>
              </c:numCache>
            </c:numRef>
          </c:val>
          <c:extLst>
            <c:ext xmlns:c16="http://schemas.microsoft.com/office/drawing/2014/chart" uri="{C3380CC4-5D6E-409C-BE32-E72D297353CC}">
              <c16:uniqueId val="{00000001-CC77-49CA-A30B-E153367B8F00}"/>
            </c:ext>
          </c:extLst>
        </c:ser>
        <c:ser>
          <c:idx val="2"/>
          <c:order val="2"/>
          <c:tx>
            <c:strRef>
              <c:f>'[Tuition Summary as of FY23.xlsx]Sheet1'!$A$13</c:f>
              <c:strCache>
                <c:ptCount val="1"/>
                <c:pt idx="0">
                  <c:v>Central Resources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strRef>
              <c:f>'[Tuition Summary as of FY23.xlsx]Sheet1'!$B$10:$E$10</c:f>
              <c:strCache>
                <c:ptCount val="4"/>
                <c:pt idx="0">
                  <c:v>Grad Prof Masters NR Tuition</c:v>
                </c:pt>
                <c:pt idx="1">
                  <c:v>Grad Prof Masters Tuition</c:v>
                </c:pt>
                <c:pt idx="2">
                  <c:v>Grad Masters NR Tuition</c:v>
                </c:pt>
                <c:pt idx="3">
                  <c:v>Grad Masters Tuition</c:v>
                </c:pt>
              </c:strCache>
            </c:strRef>
          </c:cat>
          <c:val>
            <c:numRef>
              <c:f>'[Tuition Summary as of FY23.xlsx]Sheet1'!$B$13:$E$13</c:f>
              <c:numCache>
                <c:formatCode>0.0%</c:formatCode>
                <c:ptCount val="4"/>
                <c:pt idx="0">
                  <c:v>0</c:v>
                </c:pt>
                <c:pt idx="1">
                  <c:v>0</c:v>
                </c:pt>
                <c:pt idx="2">
                  <c:v>0</c:v>
                </c:pt>
                <c:pt idx="3">
                  <c:v>0</c:v>
                </c:pt>
              </c:numCache>
            </c:numRef>
          </c:val>
          <c:extLst>
            <c:ext xmlns:c16="http://schemas.microsoft.com/office/drawing/2014/chart" uri="{C3380CC4-5D6E-409C-BE32-E72D297353CC}">
              <c16:uniqueId val="{00000002-CC77-49CA-A30B-E153367B8F00}"/>
            </c:ext>
          </c:extLst>
        </c:ser>
        <c:dLbls>
          <c:dLblPos val="ctr"/>
          <c:showLegendKey val="0"/>
          <c:showVal val="1"/>
          <c:showCatName val="0"/>
          <c:showSerName val="0"/>
          <c:showPercent val="0"/>
          <c:showBubbleSize val="0"/>
        </c:dLbls>
        <c:gapWidth val="150"/>
        <c:overlap val="100"/>
        <c:axId val="1056180432"/>
        <c:axId val="1050032464"/>
      </c:barChart>
      <c:valAx>
        <c:axId val="1050032464"/>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6180432"/>
        <c:crosses val="max"/>
        <c:crossBetween val="between"/>
      </c:valAx>
      <c:catAx>
        <c:axId val="10561804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0032464"/>
        <c:crosses val="autoZero"/>
        <c:auto val="1"/>
        <c:lblAlgn val="ctr"/>
        <c:lblOffset val="100"/>
        <c:noMultiLvlLbl val="0"/>
      </c:catAx>
      <c:spPr>
        <a:noFill/>
        <a:ln>
          <a:noFill/>
        </a:ln>
        <a:effectLst/>
      </c:spPr>
    </c:plotArea>
    <c:legend>
      <c:legendPos val="b"/>
      <c:layout>
        <c:manualLayout>
          <c:xMode val="edge"/>
          <c:yMode val="edge"/>
          <c:x val="0.30408140700561281"/>
          <c:y val="0.85637481579090424"/>
          <c:w val="0.44094262216897506"/>
          <c:h val="7.72992419297239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CE1E4-A8AF-4B93-B496-C482B3FDE1CA}" type="doc">
      <dgm:prSet loTypeId="urn:microsoft.com/office/officeart/2005/8/layout/lProcess2" loCatId="relationship" qsTypeId="urn:microsoft.com/office/officeart/2005/8/quickstyle/simple1" qsCatId="simple" csTypeId="urn:microsoft.com/office/officeart/2005/8/colors/accent4_2" csCatId="accent4" phldr="1"/>
      <dgm:spPr/>
      <dgm:t>
        <a:bodyPr/>
        <a:lstStyle/>
        <a:p>
          <a:endParaRPr lang="en-US"/>
        </a:p>
      </dgm:t>
    </dgm:pt>
    <dgm:pt modelId="{EDF4FF63-AD9D-4641-A040-21021FD7D5C3}">
      <dgm:prSet phldrT="[Text]" custT="1"/>
      <dgm:spPr/>
      <dgm:t>
        <a:bodyPr/>
        <a:lstStyle/>
        <a:p>
          <a:r>
            <a:rPr lang="en-US" sz="1800"/>
            <a:t>Student Tuition </a:t>
          </a:r>
          <a:r>
            <a:rPr lang="en-US" sz="1400"/>
            <a:t>(excludes Self- Supporting)</a:t>
          </a:r>
        </a:p>
      </dgm:t>
    </dgm:pt>
    <dgm:pt modelId="{7CB05DB6-A461-40E7-880B-5B1BA7346CF1}" type="parTrans" cxnId="{DDAE24F3-AE6D-41A1-A600-D1928EE4525B}">
      <dgm:prSet/>
      <dgm:spPr/>
      <dgm:t>
        <a:bodyPr/>
        <a:lstStyle/>
        <a:p>
          <a:endParaRPr lang="en-US"/>
        </a:p>
      </dgm:t>
    </dgm:pt>
    <dgm:pt modelId="{62575BDB-E051-45CF-A568-3E5FBECBDB0E}" type="sibTrans" cxnId="{DDAE24F3-AE6D-41A1-A600-D1928EE4525B}">
      <dgm:prSet/>
      <dgm:spPr/>
      <dgm:t>
        <a:bodyPr/>
        <a:lstStyle/>
        <a:p>
          <a:endParaRPr lang="en-US"/>
        </a:p>
      </dgm:t>
    </dgm:pt>
    <dgm:pt modelId="{9167811D-28D5-4E76-9CD8-9AE898AF824B}">
      <dgm:prSet phldrT="[Text]" custT="1"/>
      <dgm:spPr/>
      <dgm:t>
        <a:bodyPr/>
        <a:lstStyle/>
        <a:p>
          <a:r>
            <a:rPr lang="en-US" sz="1600"/>
            <a:t>Driven by enrollment</a:t>
          </a:r>
        </a:p>
      </dgm:t>
    </dgm:pt>
    <dgm:pt modelId="{F57A3900-E270-44F7-8843-D5D76E762C34}" type="parTrans" cxnId="{DE866A07-1F99-4E8A-9191-57BA212F7B44}">
      <dgm:prSet/>
      <dgm:spPr/>
      <dgm:t>
        <a:bodyPr/>
        <a:lstStyle/>
        <a:p>
          <a:endParaRPr lang="en-US"/>
        </a:p>
      </dgm:t>
    </dgm:pt>
    <dgm:pt modelId="{387F3F72-5C8D-4E38-A6F4-6B22070AA2D5}" type="sibTrans" cxnId="{DE866A07-1F99-4E8A-9191-57BA212F7B44}">
      <dgm:prSet/>
      <dgm:spPr/>
      <dgm:t>
        <a:bodyPr/>
        <a:lstStyle/>
        <a:p>
          <a:endParaRPr lang="en-US"/>
        </a:p>
      </dgm:t>
    </dgm:pt>
    <dgm:pt modelId="{40D1CD71-8771-455D-A529-1819EE00CCA5}">
      <dgm:prSet phldrT="[Text]" custT="1"/>
      <dgm:spPr/>
      <dgm:t>
        <a:bodyPr/>
        <a:lstStyle/>
        <a:p>
          <a:r>
            <a:rPr lang="en-US" sz="1600"/>
            <a:t>Regent Tuition Increases approvals</a:t>
          </a:r>
        </a:p>
      </dgm:t>
    </dgm:pt>
    <dgm:pt modelId="{7779BAAB-46EA-4DFD-B9FE-885ACEEB241F}" type="parTrans" cxnId="{15BFD7E7-A116-4FE9-A13B-8DD5024F79AA}">
      <dgm:prSet/>
      <dgm:spPr/>
      <dgm:t>
        <a:bodyPr/>
        <a:lstStyle/>
        <a:p>
          <a:endParaRPr lang="en-US"/>
        </a:p>
      </dgm:t>
    </dgm:pt>
    <dgm:pt modelId="{DAF218DE-D08A-4096-BBCB-39E9819A9BFC}" type="sibTrans" cxnId="{15BFD7E7-A116-4FE9-A13B-8DD5024F79AA}">
      <dgm:prSet/>
      <dgm:spPr/>
      <dgm:t>
        <a:bodyPr/>
        <a:lstStyle/>
        <a:p>
          <a:endParaRPr lang="en-US"/>
        </a:p>
      </dgm:t>
    </dgm:pt>
    <dgm:pt modelId="{A96463C7-FB08-48F8-9E29-265E747D63D9}">
      <dgm:prSet phldrT="[Text]" custT="1"/>
      <dgm:spPr/>
      <dgm:t>
        <a:bodyPr/>
        <a:lstStyle/>
        <a:p>
          <a:r>
            <a:rPr lang="en-US" sz="2200"/>
            <a:t>State Funding </a:t>
          </a:r>
          <a:r>
            <a:rPr lang="en-US" sz="1400"/>
            <a:t>(through UCOP)</a:t>
          </a:r>
        </a:p>
      </dgm:t>
    </dgm:pt>
    <dgm:pt modelId="{6113DB9D-775D-49DF-8132-BD6F3C0DB7FC}" type="parTrans" cxnId="{91909B1B-F887-4632-B098-30FDBC9B4285}">
      <dgm:prSet/>
      <dgm:spPr/>
      <dgm:t>
        <a:bodyPr/>
        <a:lstStyle/>
        <a:p>
          <a:endParaRPr lang="en-US"/>
        </a:p>
      </dgm:t>
    </dgm:pt>
    <dgm:pt modelId="{ED6D970C-BC19-4443-9DF1-F6C991789BC3}" type="sibTrans" cxnId="{91909B1B-F887-4632-B098-30FDBC9B4285}">
      <dgm:prSet/>
      <dgm:spPr/>
      <dgm:t>
        <a:bodyPr/>
        <a:lstStyle/>
        <a:p>
          <a:endParaRPr lang="en-US"/>
        </a:p>
      </dgm:t>
    </dgm:pt>
    <dgm:pt modelId="{AAFAEC40-161E-4EEA-A691-7203FA8F8AB0}">
      <dgm:prSet phldrT="[Text]" custT="1"/>
      <dgm:spPr/>
      <dgm:t>
        <a:bodyPr/>
        <a:lstStyle/>
        <a:p>
          <a:r>
            <a:rPr lang="en-US" sz="1600"/>
            <a:t>Driven by State </a:t>
          </a:r>
        </a:p>
      </dgm:t>
    </dgm:pt>
    <dgm:pt modelId="{03574A61-49B6-4722-BC8E-FDB345E51B82}" type="parTrans" cxnId="{529451D9-7D78-4DDF-BE62-D4EA8A0D906A}">
      <dgm:prSet/>
      <dgm:spPr/>
      <dgm:t>
        <a:bodyPr/>
        <a:lstStyle/>
        <a:p>
          <a:endParaRPr lang="en-US"/>
        </a:p>
      </dgm:t>
    </dgm:pt>
    <dgm:pt modelId="{97E43452-60B4-439E-A406-14B56E37E973}" type="sibTrans" cxnId="{529451D9-7D78-4DDF-BE62-D4EA8A0D906A}">
      <dgm:prSet/>
      <dgm:spPr/>
      <dgm:t>
        <a:bodyPr/>
        <a:lstStyle/>
        <a:p>
          <a:endParaRPr lang="en-US"/>
        </a:p>
      </dgm:t>
    </dgm:pt>
    <dgm:pt modelId="{3086899B-4520-4AAC-909A-54C4652A2C09}">
      <dgm:prSet phldrT="[Text]" custT="1"/>
      <dgm:spPr/>
      <dgm:t>
        <a:bodyPr/>
        <a:lstStyle/>
        <a:p>
          <a:r>
            <a:rPr lang="en-US" sz="1600">
              <a:solidFill>
                <a:schemeClr val="bg1"/>
              </a:solidFill>
            </a:rPr>
            <a:t>Includes </a:t>
          </a:r>
          <a:r>
            <a:rPr lang="en-US" sz="1600"/>
            <a:t>set-asides</a:t>
          </a:r>
          <a:r>
            <a:rPr lang="en-US" sz="1600">
              <a:latin typeface="Calibri Light" panose="020F0302020204030204"/>
            </a:rPr>
            <a:t>*</a:t>
          </a:r>
          <a:endParaRPr lang="en-US" sz="1600"/>
        </a:p>
      </dgm:t>
    </dgm:pt>
    <dgm:pt modelId="{189E241B-F3E7-40B6-BDA5-EAE3F9B1C911}" type="parTrans" cxnId="{C25872F2-9609-4D57-B637-D48828E556B2}">
      <dgm:prSet/>
      <dgm:spPr/>
      <dgm:t>
        <a:bodyPr/>
        <a:lstStyle/>
        <a:p>
          <a:endParaRPr lang="en-US"/>
        </a:p>
      </dgm:t>
    </dgm:pt>
    <dgm:pt modelId="{10AD7275-CFA3-4100-A965-7548B76914AF}" type="sibTrans" cxnId="{C25872F2-9609-4D57-B637-D48828E556B2}">
      <dgm:prSet/>
      <dgm:spPr/>
      <dgm:t>
        <a:bodyPr/>
        <a:lstStyle/>
        <a:p>
          <a:endParaRPr lang="en-US"/>
        </a:p>
      </dgm:t>
    </dgm:pt>
    <dgm:pt modelId="{1E6214BE-80B0-4E35-A627-820110C3A29D}">
      <dgm:prSet phldrT="[Text]"/>
      <dgm:spPr/>
      <dgm:t>
        <a:bodyPr/>
        <a:lstStyle/>
        <a:p>
          <a:r>
            <a:rPr lang="en-US"/>
            <a:t>Non-Resident Tuition</a:t>
          </a:r>
        </a:p>
      </dgm:t>
    </dgm:pt>
    <dgm:pt modelId="{CD036659-3011-4475-8C2B-AD1505F58741}" type="parTrans" cxnId="{950E6127-63FB-44A4-A4C1-B442BEB595D2}">
      <dgm:prSet/>
      <dgm:spPr/>
      <dgm:t>
        <a:bodyPr/>
        <a:lstStyle/>
        <a:p>
          <a:endParaRPr lang="en-US"/>
        </a:p>
      </dgm:t>
    </dgm:pt>
    <dgm:pt modelId="{E94222EC-850E-4270-B440-9B903604F74F}" type="sibTrans" cxnId="{950E6127-63FB-44A4-A4C1-B442BEB595D2}">
      <dgm:prSet/>
      <dgm:spPr/>
      <dgm:t>
        <a:bodyPr/>
        <a:lstStyle/>
        <a:p>
          <a:endParaRPr lang="en-US"/>
        </a:p>
      </dgm:t>
    </dgm:pt>
    <dgm:pt modelId="{DDD23FBC-BE7A-4617-A7DF-256BC480340B}">
      <dgm:prSet phldrT="[Text]" custT="1"/>
      <dgm:spPr/>
      <dgm:t>
        <a:bodyPr/>
        <a:lstStyle/>
        <a:p>
          <a:r>
            <a:rPr lang="en-US" sz="1100"/>
            <a:t>Driven by enrollment of </a:t>
          </a:r>
          <a:r>
            <a:rPr lang="en-US" sz="1050"/>
            <a:t>out-of-state</a:t>
          </a:r>
          <a:r>
            <a:rPr lang="en-US" sz="1100"/>
            <a:t> and international students</a:t>
          </a:r>
        </a:p>
      </dgm:t>
    </dgm:pt>
    <dgm:pt modelId="{1B4F250E-7249-4887-AE9D-799F6B35B0CA}" type="parTrans" cxnId="{4D11A4B9-3B03-450F-9D2B-1065FE692131}">
      <dgm:prSet/>
      <dgm:spPr/>
      <dgm:t>
        <a:bodyPr/>
        <a:lstStyle/>
        <a:p>
          <a:endParaRPr lang="en-US"/>
        </a:p>
      </dgm:t>
    </dgm:pt>
    <dgm:pt modelId="{D5578827-ED23-406F-A219-7BE7D08E29A3}" type="sibTrans" cxnId="{4D11A4B9-3B03-450F-9D2B-1065FE692131}">
      <dgm:prSet/>
      <dgm:spPr/>
      <dgm:t>
        <a:bodyPr/>
        <a:lstStyle/>
        <a:p>
          <a:endParaRPr lang="en-US"/>
        </a:p>
      </dgm:t>
    </dgm:pt>
    <dgm:pt modelId="{9DF7346E-1CF2-47E5-AB87-4078FC496776}">
      <dgm:prSet phldrT="[Text]" custT="1"/>
      <dgm:spPr/>
      <dgm:t>
        <a:bodyPr/>
        <a:lstStyle/>
        <a:p>
          <a:r>
            <a:rPr lang="en-US" sz="1050"/>
            <a:t>Waived for about 50% of students per UCOP policy (CA HS graduates, etc.)</a:t>
          </a:r>
        </a:p>
      </dgm:t>
    </dgm:pt>
    <dgm:pt modelId="{4DEC98C1-5EAC-442B-BCD9-1CC07A280905}" type="parTrans" cxnId="{DA0833BE-AA85-4AFD-A0AB-2DD563204794}">
      <dgm:prSet/>
      <dgm:spPr/>
      <dgm:t>
        <a:bodyPr/>
        <a:lstStyle/>
        <a:p>
          <a:endParaRPr lang="en-US"/>
        </a:p>
      </dgm:t>
    </dgm:pt>
    <dgm:pt modelId="{34AF5E91-4104-4749-906F-D201E800C84C}" type="sibTrans" cxnId="{DA0833BE-AA85-4AFD-A0AB-2DD563204794}">
      <dgm:prSet/>
      <dgm:spPr/>
      <dgm:t>
        <a:bodyPr/>
        <a:lstStyle/>
        <a:p>
          <a:endParaRPr lang="en-US"/>
        </a:p>
      </dgm:t>
    </dgm:pt>
    <dgm:pt modelId="{C5890DC8-4238-49B9-805E-E82985DCEFB9}">
      <dgm:prSet/>
      <dgm:spPr/>
      <dgm:t>
        <a:bodyPr/>
        <a:lstStyle/>
        <a:p>
          <a:r>
            <a:rPr lang="en-US"/>
            <a:t>F&amp;A</a:t>
          </a:r>
        </a:p>
      </dgm:t>
    </dgm:pt>
    <dgm:pt modelId="{170B5362-4056-418B-AD7A-33080707967F}" type="parTrans" cxnId="{F92CCD5C-59E1-4D98-A50A-DEF0371A8503}">
      <dgm:prSet/>
      <dgm:spPr/>
      <dgm:t>
        <a:bodyPr/>
        <a:lstStyle/>
        <a:p>
          <a:endParaRPr lang="en-US"/>
        </a:p>
      </dgm:t>
    </dgm:pt>
    <dgm:pt modelId="{AD9AFF94-FA4A-4F89-BCBA-7CCC52ABC3C6}" type="sibTrans" cxnId="{F92CCD5C-59E1-4D98-A50A-DEF0371A8503}">
      <dgm:prSet/>
      <dgm:spPr/>
      <dgm:t>
        <a:bodyPr/>
        <a:lstStyle/>
        <a:p>
          <a:endParaRPr lang="en-US"/>
        </a:p>
      </dgm:t>
    </dgm:pt>
    <dgm:pt modelId="{FA67FA55-D0F2-4DF7-8609-A2D044E67477}">
      <dgm:prSet phldrT="[Text]" custT="1"/>
      <dgm:spPr/>
      <dgm:t>
        <a:bodyPr/>
        <a:lstStyle/>
        <a:p>
          <a:r>
            <a:rPr lang="en-US" sz="1300"/>
            <a:t>Distributed through</a:t>
          </a:r>
          <a:r>
            <a:rPr lang="en-US" sz="1300">
              <a:solidFill>
                <a:srgbClr val="FF0000"/>
              </a:solidFill>
            </a:rPr>
            <a:t> </a:t>
          </a:r>
          <a:r>
            <a:rPr lang="en-US" sz="1300">
              <a:solidFill>
                <a:schemeClr val="bg1"/>
              </a:solidFill>
            </a:rPr>
            <a:t>UCOP </a:t>
          </a:r>
          <a:r>
            <a:rPr lang="en-US" sz="1300"/>
            <a:t>Rebenching</a:t>
          </a:r>
        </a:p>
      </dgm:t>
    </dgm:pt>
    <dgm:pt modelId="{9027E797-FEDF-430F-A1CB-E823F6CD443E}" type="parTrans" cxnId="{9B4884B8-7968-4729-8643-F8C75AA38F98}">
      <dgm:prSet/>
      <dgm:spPr/>
      <dgm:t>
        <a:bodyPr/>
        <a:lstStyle/>
        <a:p>
          <a:endParaRPr lang="en-US"/>
        </a:p>
      </dgm:t>
    </dgm:pt>
    <dgm:pt modelId="{76AED25C-D9ED-4539-8B45-7DB22FC6C355}" type="sibTrans" cxnId="{9B4884B8-7968-4729-8643-F8C75AA38F98}">
      <dgm:prSet/>
      <dgm:spPr/>
      <dgm:t>
        <a:bodyPr/>
        <a:lstStyle/>
        <a:p>
          <a:endParaRPr lang="en-US"/>
        </a:p>
      </dgm:t>
    </dgm:pt>
    <dgm:pt modelId="{7D08801C-0BF0-4711-AB74-ABF1EB30F49A}">
      <dgm:prSet phldrT="[Text]" custT="1"/>
      <dgm:spPr/>
      <dgm:t>
        <a:bodyPr/>
        <a:lstStyle/>
        <a:p>
          <a:r>
            <a:rPr lang="en-US" sz="1300"/>
            <a:t>Based on Budgeted Student FTE</a:t>
          </a:r>
        </a:p>
      </dgm:t>
    </dgm:pt>
    <dgm:pt modelId="{1E8DCAA4-E47E-43F6-BBD8-039EB32C00E2}" type="parTrans" cxnId="{931B9847-7523-4B26-9499-83C2D32B5282}">
      <dgm:prSet/>
      <dgm:spPr/>
      <dgm:t>
        <a:bodyPr/>
        <a:lstStyle/>
        <a:p>
          <a:endParaRPr lang="en-US"/>
        </a:p>
      </dgm:t>
    </dgm:pt>
    <dgm:pt modelId="{FA02D87D-DD7A-499F-8A23-1A277224C904}" type="sibTrans" cxnId="{931B9847-7523-4B26-9499-83C2D32B5282}">
      <dgm:prSet/>
      <dgm:spPr/>
      <dgm:t>
        <a:bodyPr/>
        <a:lstStyle/>
        <a:p>
          <a:endParaRPr lang="en-US"/>
        </a:p>
      </dgm:t>
    </dgm:pt>
    <dgm:pt modelId="{43ADA2CD-4A75-4E04-B94D-82633DE9FD16}">
      <dgm:prSet phldrT="[Text]" custT="1"/>
      <dgm:spPr/>
      <dgm:t>
        <a:bodyPr/>
        <a:lstStyle/>
        <a:p>
          <a:r>
            <a:rPr lang="en-US" sz="1400"/>
            <a:t>Reduced by student discounts  </a:t>
          </a:r>
        </a:p>
      </dgm:t>
    </dgm:pt>
    <dgm:pt modelId="{50EB9DB0-331E-44A7-BBF2-C34918B25408}" type="parTrans" cxnId="{3D0894CA-ADCE-4A72-84AE-D0E6A195448C}">
      <dgm:prSet/>
      <dgm:spPr/>
      <dgm:t>
        <a:bodyPr/>
        <a:lstStyle/>
        <a:p>
          <a:endParaRPr lang="en-US"/>
        </a:p>
      </dgm:t>
    </dgm:pt>
    <dgm:pt modelId="{9FA4FCE5-CE4D-46EE-AA8D-150D33AD6762}" type="sibTrans" cxnId="{3D0894CA-ADCE-4A72-84AE-D0E6A195448C}">
      <dgm:prSet/>
      <dgm:spPr/>
      <dgm:t>
        <a:bodyPr/>
        <a:lstStyle/>
        <a:p>
          <a:endParaRPr lang="en-US"/>
        </a:p>
      </dgm:t>
    </dgm:pt>
    <dgm:pt modelId="{1DBD27FD-B8C2-4FD2-9CA4-0ED729148527}">
      <dgm:prSet custT="1"/>
      <dgm:spPr/>
      <dgm:t>
        <a:bodyPr/>
        <a:lstStyle/>
        <a:p>
          <a:r>
            <a:rPr lang="en-US" sz="1600"/>
            <a:t>Driven by Contract and Grant activity</a:t>
          </a:r>
        </a:p>
      </dgm:t>
    </dgm:pt>
    <dgm:pt modelId="{BC9673A8-B3E0-44BB-AD26-ED7DDFF944CB}" type="parTrans" cxnId="{153C3655-F9E1-49EF-B8DE-93F3C8146847}">
      <dgm:prSet/>
      <dgm:spPr/>
      <dgm:t>
        <a:bodyPr/>
        <a:lstStyle/>
        <a:p>
          <a:endParaRPr lang="en-US"/>
        </a:p>
      </dgm:t>
    </dgm:pt>
    <dgm:pt modelId="{0FF5AEB5-0EB8-4AB3-9BFB-8AD5FBF270FF}" type="sibTrans" cxnId="{153C3655-F9E1-49EF-B8DE-93F3C8146847}">
      <dgm:prSet/>
      <dgm:spPr/>
      <dgm:t>
        <a:bodyPr/>
        <a:lstStyle/>
        <a:p>
          <a:endParaRPr lang="en-US"/>
        </a:p>
      </dgm:t>
    </dgm:pt>
    <dgm:pt modelId="{603816C1-2954-4F9A-B688-40BA86CA5625}">
      <dgm:prSet custT="1"/>
      <dgm:spPr/>
      <dgm:t>
        <a:bodyPr/>
        <a:lstStyle/>
        <a:p>
          <a:r>
            <a:rPr lang="en-US" sz="1400"/>
            <a:t>Realized rate is about 50% of the approved rate</a:t>
          </a:r>
        </a:p>
      </dgm:t>
    </dgm:pt>
    <dgm:pt modelId="{1B4A7AA6-0DC7-4B53-B0F6-541CF092E4BE}" type="parTrans" cxnId="{B678A517-5A44-410B-AE7B-885B690E4325}">
      <dgm:prSet/>
      <dgm:spPr/>
      <dgm:t>
        <a:bodyPr/>
        <a:lstStyle/>
        <a:p>
          <a:endParaRPr lang="en-US"/>
        </a:p>
      </dgm:t>
    </dgm:pt>
    <dgm:pt modelId="{233B8BCC-0B5D-448D-9738-E0A5E1205FA3}" type="sibTrans" cxnId="{B678A517-5A44-410B-AE7B-885B690E4325}">
      <dgm:prSet/>
      <dgm:spPr/>
      <dgm:t>
        <a:bodyPr/>
        <a:lstStyle/>
        <a:p>
          <a:endParaRPr lang="en-US"/>
        </a:p>
      </dgm:t>
    </dgm:pt>
    <dgm:pt modelId="{22108C92-14D7-4B48-B5C6-2E70FC5B94D9}" type="pres">
      <dgm:prSet presAssocID="{2F0CE1E4-A8AF-4B93-B496-C482B3FDE1CA}" presName="theList" presStyleCnt="0">
        <dgm:presLayoutVars>
          <dgm:dir/>
          <dgm:animLvl val="lvl"/>
          <dgm:resizeHandles val="exact"/>
        </dgm:presLayoutVars>
      </dgm:prSet>
      <dgm:spPr/>
    </dgm:pt>
    <dgm:pt modelId="{80385352-AA93-4FFA-851B-7E095EACE15B}" type="pres">
      <dgm:prSet presAssocID="{EDF4FF63-AD9D-4641-A040-21021FD7D5C3}" presName="compNode" presStyleCnt="0"/>
      <dgm:spPr/>
    </dgm:pt>
    <dgm:pt modelId="{65F02390-1C06-4053-9062-CEB30A6F9A22}" type="pres">
      <dgm:prSet presAssocID="{EDF4FF63-AD9D-4641-A040-21021FD7D5C3}" presName="aNode" presStyleLbl="bgShp" presStyleIdx="0" presStyleCnt="4" custScaleX="111675" custScaleY="100000" custLinFactNeighborX="-1207" custLinFactNeighborY="272"/>
      <dgm:spPr/>
    </dgm:pt>
    <dgm:pt modelId="{BBB9083B-B618-4869-A261-742188005D16}" type="pres">
      <dgm:prSet presAssocID="{EDF4FF63-AD9D-4641-A040-21021FD7D5C3}" presName="textNode" presStyleLbl="bgShp" presStyleIdx="0" presStyleCnt="4"/>
      <dgm:spPr/>
    </dgm:pt>
    <dgm:pt modelId="{AF4CB632-F0B3-4265-99DB-D4ED415D9A45}" type="pres">
      <dgm:prSet presAssocID="{EDF4FF63-AD9D-4641-A040-21021FD7D5C3}" presName="compChildNode" presStyleCnt="0"/>
      <dgm:spPr/>
    </dgm:pt>
    <dgm:pt modelId="{3035F0D7-89A0-4E52-B040-8986DFC8F3DB}" type="pres">
      <dgm:prSet presAssocID="{EDF4FF63-AD9D-4641-A040-21021FD7D5C3}" presName="theInnerList" presStyleCnt="0"/>
      <dgm:spPr/>
    </dgm:pt>
    <dgm:pt modelId="{F49E41EC-E34D-4C74-B098-1952CBE1BB38}" type="pres">
      <dgm:prSet presAssocID="{9167811D-28D5-4E76-9CD8-9AE898AF824B}" presName="childNode" presStyleLbl="node1" presStyleIdx="0" presStyleCnt="11" custScaleX="78530" custScaleY="247029">
        <dgm:presLayoutVars>
          <dgm:bulletEnabled val="1"/>
        </dgm:presLayoutVars>
      </dgm:prSet>
      <dgm:spPr/>
    </dgm:pt>
    <dgm:pt modelId="{54B7ABC4-E97F-4434-BFB5-77D4ADAF19FD}" type="pres">
      <dgm:prSet presAssocID="{9167811D-28D5-4E76-9CD8-9AE898AF824B}" presName="aSpace2" presStyleCnt="0"/>
      <dgm:spPr/>
    </dgm:pt>
    <dgm:pt modelId="{5691C1FC-38C3-431F-B89C-5B0D033BACEF}" type="pres">
      <dgm:prSet presAssocID="{40D1CD71-8771-455D-A529-1819EE00CCA5}" presName="childNode" presStyleLbl="node1" presStyleIdx="1" presStyleCnt="11" custScaleX="78530" custScaleY="247029">
        <dgm:presLayoutVars>
          <dgm:bulletEnabled val="1"/>
        </dgm:presLayoutVars>
      </dgm:prSet>
      <dgm:spPr/>
    </dgm:pt>
    <dgm:pt modelId="{C8D30176-389D-4D7C-97D2-45260BB17260}" type="pres">
      <dgm:prSet presAssocID="{EDF4FF63-AD9D-4641-A040-21021FD7D5C3}" presName="aSpace" presStyleCnt="0"/>
      <dgm:spPr/>
    </dgm:pt>
    <dgm:pt modelId="{595DAA66-B186-4592-9AE2-9E4AEB164FAA}" type="pres">
      <dgm:prSet presAssocID="{A96463C7-FB08-48F8-9E29-265E747D63D9}" presName="compNode" presStyleCnt="0"/>
      <dgm:spPr/>
    </dgm:pt>
    <dgm:pt modelId="{152813ED-9E7E-427A-A3F9-CC8FD68856FE}" type="pres">
      <dgm:prSet presAssocID="{A96463C7-FB08-48F8-9E29-265E747D63D9}" presName="aNode" presStyleLbl="bgShp" presStyleIdx="1" presStyleCnt="4"/>
      <dgm:spPr/>
    </dgm:pt>
    <dgm:pt modelId="{23D3B80B-CFEC-4632-8315-E2509BA0A2B8}" type="pres">
      <dgm:prSet presAssocID="{A96463C7-FB08-48F8-9E29-265E747D63D9}" presName="textNode" presStyleLbl="bgShp" presStyleIdx="1" presStyleCnt="4"/>
      <dgm:spPr/>
    </dgm:pt>
    <dgm:pt modelId="{4E26ED47-DE69-41A0-A769-A3E7FB664177}" type="pres">
      <dgm:prSet presAssocID="{A96463C7-FB08-48F8-9E29-265E747D63D9}" presName="compChildNode" presStyleCnt="0"/>
      <dgm:spPr/>
    </dgm:pt>
    <dgm:pt modelId="{AA457103-7D22-45AD-9890-C4AF1E5FFD49}" type="pres">
      <dgm:prSet presAssocID="{A96463C7-FB08-48F8-9E29-265E747D63D9}" presName="theInnerList" presStyleCnt="0"/>
      <dgm:spPr/>
    </dgm:pt>
    <dgm:pt modelId="{25C15813-D105-4792-A6F2-E854DC459B07}" type="pres">
      <dgm:prSet presAssocID="{AAFAEC40-161E-4EEA-A691-7203FA8F8AB0}" presName="childNode" presStyleLbl="node1" presStyleIdx="2" presStyleCnt="11">
        <dgm:presLayoutVars>
          <dgm:bulletEnabled val="1"/>
        </dgm:presLayoutVars>
      </dgm:prSet>
      <dgm:spPr/>
    </dgm:pt>
    <dgm:pt modelId="{CD51064F-FF68-4096-9391-D685EFFCA948}" type="pres">
      <dgm:prSet presAssocID="{AAFAEC40-161E-4EEA-A691-7203FA8F8AB0}" presName="aSpace2" presStyleCnt="0"/>
      <dgm:spPr/>
    </dgm:pt>
    <dgm:pt modelId="{C30C0046-80F5-45C0-A534-02AC267D06FE}" type="pres">
      <dgm:prSet presAssocID="{3086899B-4520-4AAC-909A-54C4652A2C09}" presName="childNode" presStyleLbl="node1" presStyleIdx="3" presStyleCnt="11">
        <dgm:presLayoutVars>
          <dgm:bulletEnabled val="1"/>
        </dgm:presLayoutVars>
      </dgm:prSet>
      <dgm:spPr/>
    </dgm:pt>
    <dgm:pt modelId="{EB8E68A7-038E-464A-8D5F-2A64CAF63D17}" type="pres">
      <dgm:prSet presAssocID="{3086899B-4520-4AAC-909A-54C4652A2C09}" presName="aSpace2" presStyleCnt="0"/>
      <dgm:spPr/>
    </dgm:pt>
    <dgm:pt modelId="{3044A2E5-E8A9-428A-9452-6AE4350C3891}" type="pres">
      <dgm:prSet presAssocID="{7D08801C-0BF0-4711-AB74-ABF1EB30F49A}" presName="childNode" presStyleLbl="node1" presStyleIdx="4" presStyleCnt="11">
        <dgm:presLayoutVars>
          <dgm:bulletEnabled val="1"/>
        </dgm:presLayoutVars>
      </dgm:prSet>
      <dgm:spPr/>
    </dgm:pt>
    <dgm:pt modelId="{EFEB70A9-D69F-45D8-B1A2-B5D1F7F12E4F}" type="pres">
      <dgm:prSet presAssocID="{7D08801C-0BF0-4711-AB74-ABF1EB30F49A}" presName="aSpace2" presStyleCnt="0"/>
      <dgm:spPr/>
    </dgm:pt>
    <dgm:pt modelId="{F3BA4FF8-047D-4005-BD67-4ECC259E515B}" type="pres">
      <dgm:prSet presAssocID="{FA67FA55-D0F2-4DF7-8609-A2D044E67477}" presName="childNode" presStyleLbl="node1" presStyleIdx="5" presStyleCnt="11">
        <dgm:presLayoutVars>
          <dgm:bulletEnabled val="1"/>
        </dgm:presLayoutVars>
      </dgm:prSet>
      <dgm:spPr/>
    </dgm:pt>
    <dgm:pt modelId="{51528F18-8127-46B4-9759-04C9873026B5}" type="pres">
      <dgm:prSet presAssocID="{A96463C7-FB08-48F8-9E29-265E747D63D9}" presName="aSpace" presStyleCnt="0"/>
      <dgm:spPr/>
    </dgm:pt>
    <dgm:pt modelId="{56BB7809-A99A-4493-B642-76E1E630A571}" type="pres">
      <dgm:prSet presAssocID="{1E6214BE-80B0-4E35-A627-820110C3A29D}" presName="compNode" presStyleCnt="0"/>
      <dgm:spPr/>
    </dgm:pt>
    <dgm:pt modelId="{8B031E65-2651-4377-B0A9-B0F0DE85A636}" type="pres">
      <dgm:prSet presAssocID="{1E6214BE-80B0-4E35-A627-820110C3A29D}" presName="aNode" presStyleLbl="bgShp" presStyleIdx="2" presStyleCnt="4"/>
      <dgm:spPr/>
    </dgm:pt>
    <dgm:pt modelId="{F2B4B225-FA3D-4EBC-A03E-C30AD47B8B7C}" type="pres">
      <dgm:prSet presAssocID="{1E6214BE-80B0-4E35-A627-820110C3A29D}" presName="textNode" presStyleLbl="bgShp" presStyleIdx="2" presStyleCnt="4"/>
      <dgm:spPr/>
    </dgm:pt>
    <dgm:pt modelId="{07B1F7C5-F9B1-4C37-A670-7358F44FF708}" type="pres">
      <dgm:prSet presAssocID="{1E6214BE-80B0-4E35-A627-820110C3A29D}" presName="compChildNode" presStyleCnt="0"/>
      <dgm:spPr/>
    </dgm:pt>
    <dgm:pt modelId="{DDFE8344-466C-4D83-A4C3-5D05028EAA00}" type="pres">
      <dgm:prSet presAssocID="{1E6214BE-80B0-4E35-A627-820110C3A29D}" presName="theInnerList" presStyleCnt="0"/>
      <dgm:spPr/>
    </dgm:pt>
    <dgm:pt modelId="{38972E88-5C2D-44BD-94BF-C218216F817A}" type="pres">
      <dgm:prSet presAssocID="{DDD23FBC-BE7A-4617-A7DF-256BC480340B}" presName="childNode" presStyleLbl="node1" presStyleIdx="6" presStyleCnt="11" custLinFactNeighborX="-433" custLinFactNeighborY="-4858">
        <dgm:presLayoutVars>
          <dgm:bulletEnabled val="1"/>
        </dgm:presLayoutVars>
      </dgm:prSet>
      <dgm:spPr/>
    </dgm:pt>
    <dgm:pt modelId="{FB8D9139-DA62-402F-9E28-8ECA0659394E}" type="pres">
      <dgm:prSet presAssocID="{DDD23FBC-BE7A-4617-A7DF-256BC480340B}" presName="aSpace2" presStyleCnt="0"/>
      <dgm:spPr/>
    </dgm:pt>
    <dgm:pt modelId="{F76D8A64-D669-4929-A9E0-24E35F2FA674}" type="pres">
      <dgm:prSet presAssocID="{9DF7346E-1CF2-47E5-AB87-4078FC496776}" presName="childNode" presStyleLbl="node1" presStyleIdx="7" presStyleCnt="11">
        <dgm:presLayoutVars>
          <dgm:bulletEnabled val="1"/>
        </dgm:presLayoutVars>
      </dgm:prSet>
      <dgm:spPr/>
    </dgm:pt>
    <dgm:pt modelId="{FCC170A2-DC54-499C-B9B3-99C4AD8448AE}" type="pres">
      <dgm:prSet presAssocID="{9DF7346E-1CF2-47E5-AB87-4078FC496776}" presName="aSpace2" presStyleCnt="0"/>
      <dgm:spPr/>
    </dgm:pt>
    <dgm:pt modelId="{FCD3A654-48E5-45F0-8034-7ACBF38A7A89}" type="pres">
      <dgm:prSet presAssocID="{43ADA2CD-4A75-4E04-B94D-82633DE9FD16}" presName="childNode" presStyleLbl="node1" presStyleIdx="8" presStyleCnt="11">
        <dgm:presLayoutVars>
          <dgm:bulletEnabled val="1"/>
        </dgm:presLayoutVars>
      </dgm:prSet>
      <dgm:spPr/>
    </dgm:pt>
    <dgm:pt modelId="{56E8A1D0-6FBA-4B78-BFA8-A822213FD9B6}" type="pres">
      <dgm:prSet presAssocID="{1E6214BE-80B0-4E35-A627-820110C3A29D}" presName="aSpace" presStyleCnt="0"/>
      <dgm:spPr/>
    </dgm:pt>
    <dgm:pt modelId="{FEADDB56-6501-45BE-8280-4662F0FB8D8F}" type="pres">
      <dgm:prSet presAssocID="{C5890DC8-4238-49B9-805E-E82985DCEFB9}" presName="compNode" presStyleCnt="0"/>
      <dgm:spPr/>
    </dgm:pt>
    <dgm:pt modelId="{5C01A883-C094-4982-AEF1-5B926F69FCEE}" type="pres">
      <dgm:prSet presAssocID="{C5890DC8-4238-49B9-805E-E82985DCEFB9}" presName="aNode" presStyleLbl="bgShp" presStyleIdx="3" presStyleCnt="4" custScaleX="84555" custLinFactNeighborX="-27"/>
      <dgm:spPr/>
    </dgm:pt>
    <dgm:pt modelId="{81B8F441-8C44-4852-9CB7-0F279CE5282F}" type="pres">
      <dgm:prSet presAssocID="{C5890DC8-4238-49B9-805E-E82985DCEFB9}" presName="textNode" presStyleLbl="bgShp" presStyleIdx="3" presStyleCnt="4"/>
      <dgm:spPr/>
    </dgm:pt>
    <dgm:pt modelId="{076FC5A0-2E31-4110-974E-40E51141CE32}" type="pres">
      <dgm:prSet presAssocID="{C5890DC8-4238-49B9-805E-E82985DCEFB9}" presName="compChildNode" presStyleCnt="0"/>
      <dgm:spPr/>
    </dgm:pt>
    <dgm:pt modelId="{F0CB4E3B-E8E2-4777-8F07-CF69B4580789}" type="pres">
      <dgm:prSet presAssocID="{C5890DC8-4238-49B9-805E-E82985DCEFB9}" presName="theInnerList" presStyleCnt="0"/>
      <dgm:spPr/>
    </dgm:pt>
    <dgm:pt modelId="{E9C71480-8844-428B-83AE-CE9697966C4D}" type="pres">
      <dgm:prSet presAssocID="{1DBD27FD-B8C2-4FD2-9CA4-0ED729148527}" presName="childNode" presStyleLbl="node1" presStyleIdx="9" presStyleCnt="11" custScaleX="88964" custScaleY="41023">
        <dgm:presLayoutVars>
          <dgm:bulletEnabled val="1"/>
        </dgm:presLayoutVars>
      </dgm:prSet>
      <dgm:spPr/>
    </dgm:pt>
    <dgm:pt modelId="{FB44BBD2-7D07-482D-A6B6-79F15030964E}" type="pres">
      <dgm:prSet presAssocID="{1DBD27FD-B8C2-4FD2-9CA4-0ED729148527}" presName="aSpace2" presStyleCnt="0"/>
      <dgm:spPr/>
    </dgm:pt>
    <dgm:pt modelId="{CB6E06F1-45D6-4CC2-AE60-BA50AE089FC7}" type="pres">
      <dgm:prSet presAssocID="{603816C1-2954-4F9A-B688-40BA86CA5625}" presName="childNode" presStyleLbl="node1" presStyleIdx="10" presStyleCnt="11" custScaleX="88964" custScaleY="41023">
        <dgm:presLayoutVars>
          <dgm:bulletEnabled val="1"/>
        </dgm:presLayoutVars>
      </dgm:prSet>
      <dgm:spPr/>
    </dgm:pt>
  </dgm:ptLst>
  <dgm:cxnLst>
    <dgm:cxn modelId="{E0F16C00-A4F0-43D5-A68D-D0452895F798}" type="presOf" srcId="{9DF7346E-1CF2-47E5-AB87-4078FC496776}" destId="{F76D8A64-D669-4929-A9E0-24E35F2FA674}" srcOrd="0" destOrd="0" presId="urn:microsoft.com/office/officeart/2005/8/layout/lProcess2"/>
    <dgm:cxn modelId="{EDCE7806-4092-4B6B-A1F0-E86D97B614FE}" type="presOf" srcId="{9167811D-28D5-4E76-9CD8-9AE898AF824B}" destId="{F49E41EC-E34D-4C74-B098-1952CBE1BB38}" srcOrd="0" destOrd="0" presId="urn:microsoft.com/office/officeart/2005/8/layout/lProcess2"/>
    <dgm:cxn modelId="{ED9F9906-55E0-42B2-93BE-C36AD7890C09}" type="presOf" srcId="{1E6214BE-80B0-4E35-A627-820110C3A29D}" destId="{8B031E65-2651-4377-B0A9-B0F0DE85A636}" srcOrd="0" destOrd="0" presId="urn:microsoft.com/office/officeart/2005/8/layout/lProcess2"/>
    <dgm:cxn modelId="{DE866A07-1F99-4E8A-9191-57BA212F7B44}" srcId="{EDF4FF63-AD9D-4641-A040-21021FD7D5C3}" destId="{9167811D-28D5-4E76-9CD8-9AE898AF824B}" srcOrd="0" destOrd="0" parTransId="{F57A3900-E270-44F7-8843-D5D76E762C34}" sibTransId="{387F3F72-5C8D-4E38-A6F4-6B22070AA2D5}"/>
    <dgm:cxn modelId="{CF3D7312-4F2A-4E61-BA20-5592FBB2B86A}" type="presOf" srcId="{1DBD27FD-B8C2-4FD2-9CA4-0ED729148527}" destId="{E9C71480-8844-428B-83AE-CE9697966C4D}" srcOrd="0" destOrd="0" presId="urn:microsoft.com/office/officeart/2005/8/layout/lProcess2"/>
    <dgm:cxn modelId="{E620FA15-5E77-44F1-8382-FD988BB1348A}" type="presOf" srcId="{C5890DC8-4238-49B9-805E-E82985DCEFB9}" destId="{5C01A883-C094-4982-AEF1-5B926F69FCEE}" srcOrd="0" destOrd="0" presId="urn:microsoft.com/office/officeart/2005/8/layout/lProcess2"/>
    <dgm:cxn modelId="{B678A517-5A44-410B-AE7B-885B690E4325}" srcId="{C5890DC8-4238-49B9-805E-E82985DCEFB9}" destId="{603816C1-2954-4F9A-B688-40BA86CA5625}" srcOrd="1" destOrd="0" parTransId="{1B4A7AA6-0DC7-4B53-B0F6-541CF092E4BE}" sibTransId="{233B8BCC-0B5D-448D-9738-E0A5E1205FA3}"/>
    <dgm:cxn modelId="{91909B1B-F887-4632-B098-30FDBC9B4285}" srcId="{2F0CE1E4-A8AF-4B93-B496-C482B3FDE1CA}" destId="{A96463C7-FB08-48F8-9E29-265E747D63D9}" srcOrd="1" destOrd="0" parTransId="{6113DB9D-775D-49DF-8132-BD6F3C0DB7FC}" sibTransId="{ED6D970C-BC19-4443-9DF1-F6C991789BC3}"/>
    <dgm:cxn modelId="{EDAF8924-A91F-4624-ACF5-B7A3446FBEAB}" type="presOf" srcId="{EDF4FF63-AD9D-4641-A040-21021FD7D5C3}" destId="{BBB9083B-B618-4869-A261-742188005D16}" srcOrd="1" destOrd="0" presId="urn:microsoft.com/office/officeart/2005/8/layout/lProcess2"/>
    <dgm:cxn modelId="{950E6127-63FB-44A4-A4C1-B442BEB595D2}" srcId="{2F0CE1E4-A8AF-4B93-B496-C482B3FDE1CA}" destId="{1E6214BE-80B0-4E35-A627-820110C3A29D}" srcOrd="2" destOrd="0" parTransId="{CD036659-3011-4475-8C2B-AD1505F58741}" sibTransId="{E94222EC-850E-4270-B440-9B903604F74F}"/>
    <dgm:cxn modelId="{F92CCD5C-59E1-4D98-A50A-DEF0371A8503}" srcId="{2F0CE1E4-A8AF-4B93-B496-C482B3FDE1CA}" destId="{C5890DC8-4238-49B9-805E-E82985DCEFB9}" srcOrd="3" destOrd="0" parTransId="{170B5362-4056-418B-AD7A-33080707967F}" sibTransId="{AD9AFF94-FA4A-4F89-BCBA-7CCC52ABC3C6}"/>
    <dgm:cxn modelId="{875D0D5E-0411-4561-AA35-43705EF81B85}" type="presOf" srcId="{40D1CD71-8771-455D-A529-1819EE00CCA5}" destId="{5691C1FC-38C3-431F-B89C-5B0D033BACEF}" srcOrd="0" destOrd="0" presId="urn:microsoft.com/office/officeart/2005/8/layout/lProcess2"/>
    <dgm:cxn modelId="{CD697E41-229E-4081-83CB-5B8446B8D94F}" type="presOf" srcId="{EDF4FF63-AD9D-4641-A040-21021FD7D5C3}" destId="{65F02390-1C06-4053-9062-CEB30A6F9A22}" srcOrd="0" destOrd="0" presId="urn:microsoft.com/office/officeart/2005/8/layout/lProcess2"/>
    <dgm:cxn modelId="{230F6B64-CCA9-48D5-AC6F-0016CADCC7C0}" type="presOf" srcId="{A96463C7-FB08-48F8-9E29-265E747D63D9}" destId="{23D3B80B-CFEC-4632-8315-E2509BA0A2B8}" srcOrd="1" destOrd="0" presId="urn:microsoft.com/office/officeart/2005/8/layout/lProcess2"/>
    <dgm:cxn modelId="{931B9847-7523-4B26-9499-83C2D32B5282}" srcId="{A96463C7-FB08-48F8-9E29-265E747D63D9}" destId="{7D08801C-0BF0-4711-AB74-ABF1EB30F49A}" srcOrd="2" destOrd="0" parTransId="{1E8DCAA4-E47E-43F6-BBD8-039EB32C00E2}" sibTransId="{FA02D87D-DD7A-499F-8A23-1A277224C904}"/>
    <dgm:cxn modelId="{A1851254-BD57-4DB6-8E15-674688EAFDDF}" type="presOf" srcId="{1E6214BE-80B0-4E35-A627-820110C3A29D}" destId="{F2B4B225-FA3D-4EBC-A03E-C30AD47B8B7C}" srcOrd="1" destOrd="0" presId="urn:microsoft.com/office/officeart/2005/8/layout/lProcess2"/>
    <dgm:cxn modelId="{153C3655-F9E1-49EF-B8DE-93F3C8146847}" srcId="{C5890DC8-4238-49B9-805E-E82985DCEFB9}" destId="{1DBD27FD-B8C2-4FD2-9CA4-0ED729148527}" srcOrd="0" destOrd="0" parTransId="{BC9673A8-B3E0-44BB-AD26-ED7DDFF944CB}" sibTransId="{0FF5AEB5-0EB8-4AB3-9BFB-8AD5FBF270FF}"/>
    <dgm:cxn modelId="{4CBF567C-74AC-4BC6-BEBA-6EABE8291DE0}" type="presOf" srcId="{FA67FA55-D0F2-4DF7-8609-A2D044E67477}" destId="{F3BA4FF8-047D-4005-BD67-4ECC259E515B}" srcOrd="0" destOrd="0" presId="urn:microsoft.com/office/officeart/2005/8/layout/lProcess2"/>
    <dgm:cxn modelId="{64DC8083-761C-4BF7-82FD-CEF31E69A226}" type="presOf" srcId="{3086899B-4520-4AAC-909A-54C4652A2C09}" destId="{C30C0046-80F5-45C0-A534-02AC267D06FE}" srcOrd="0" destOrd="0" presId="urn:microsoft.com/office/officeart/2005/8/layout/lProcess2"/>
    <dgm:cxn modelId="{B605FE86-A0E2-4616-A087-5D471496F930}" type="presOf" srcId="{43ADA2CD-4A75-4E04-B94D-82633DE9FD16}" destId="{FCD3A654-48E5-45F0-8034-7ACBF38A7A89}" srcOrd="0" destOrd="0" presId="urn:microsoft.com/office/officeart/2005/8/layout/lProcess2"/>
    <dgm:cxn modelId="{2BDB0694-7FD6-46CC-80C2-985E094037E2}" type="presOf" srcId="{7D08801C-0BF0-4711-AB74-ABF1EB30F49A}" destId="{3044A2E5-E8A9-428A-9452-6AE4350C3891}" srcOrd="0" destOrd="0" presId="urn:microsoft.com/office/officeart/2005/8/layout/lProcess2"/>
    <dgm:cxn modelId="{9B4884B8-7968-4729-8643-F8C75AA38F98}" srcId="{A96463C7-FB08-48F8-9E29-265E747D63D9}" destId="{FA67FA55-D0F2-4DF7-8609-A2D044E67477}" srcOrd="3" destOrd="0" parTransId="{9027E797-FEDF-430F-A1CB-E823F6CD443E}" sibTransId="{76AED25C-D9ED-4539-8B45-7DB22FC6C355}"/>
    <dgm:cxn modelId="{5AD21FB9-E853-41A9-BEFC-AEFFFADE9A4B}" type="presOf" srcId="{603816C1-2954-4F9A-B688-40BA86CA5625}" destId="{CB6E06F1-45D6-4CC2-AE60-BA50AE089FC7}" srcOrd="0" destOrd="0" presId="urn:microsoft.com/office/officeart/2005/8/layout/lProcess2"/>
    <dgm:cxn modelId="{4D11A4B9-3B03-450F-9D2B-1065FE692131}" srcId="{1E6214BE-80B0-4E35-A627-820110C3A29D}" destId="{DDD23FBC-BE7A-4617-A7DF-256BC480340B}" srcOrd="0" destOrd="0" parTransId="{1B4F250E-7249-4887-AE9D-799F6B35B0CA}" sibTransId="{D5578827-ED23-406F-A219-7BE7D08E29A3}"/>
    <dgm:cxn modelId="{DA0833BE-AA85-4AFD-A0AB-2DD563204794}" srcId="{1E6214BE-80B0-4E35-A627-820110C3A29D}" destId="{9DF7346E-1CF2-47E5-AB87-4078FC496776}" srcOrd="1" destOrd="0" parTransId="{4DEC98C1-5EAC-442B-BCD9-1CC07A280905}" sibTransId="{34AF5E91-4104-4749-906F-D201E800C84C}"/>
    <dgm:cxn modelId="{2C8B7AC8-3573-41F5-AA3E-8E7106047B02}" type="presOf" srcId="{C5890DC8-4238-49B9-805E-E82985DCEFB9}" destId="{81B8F441-8C44-4852-9CB7-0F279CE5282F}" srcOrd="1" destOrd="0" presId="urn:microsoft.com/office/officeart/2005/8/layout/lProcess2"/>
    <dgm:cxn modelId="{3D0894CA-ADCE-4A72-84AE-D0E6A195448C}" srcId="{1E6214BE-80B0-4E35-A627-820110C3A29D}" destId="{43ADA2CD-4A75-4E04-B94D-82633DE9FD16}" srcOrd="2" destOrd="0" parTransId="{50EB9DB0-331E-44A7-BBF2-C34918B25408}" sibTransId="{9FA4FCE5-CE4D-46EE-AA8D-150D33AD6762}"/>
    <dgm:cxn modelId="{34DF2CD8-4B4C-4CD7-AF27-202AAF83ABA7}" type="presOf" srcId="{DDD23FBC-BE7A-4617-A7DF-256BC480340B}" destId="{38972E88-5C2D-44BD-94BF-C218216F817A}" srcOrd="0" destOrd="0" presId="urn:microsoft.com/office/officeart/2005/8/layout/lProcess2"/>
    <dgm:cxn modelId="{529451D9-7D78-4DDF-BE62-D4EA8A0D906A}" srcId="{A96463C7-FB08-48F8-9E29-265E747D63D9}" destId="{AAFAEC40-161E-4EEA-A691-7203FA8F8AB0}" srcOrd="0" destOrd="0" parTransId="{03574A61-49B6-4722-BC8E-FDB345E51B82}" sibTransId="{97E43452-60B4-439E-A406-14B56E37E973}"/>
    <dgm:cxn modelId="{15BFD7E7-A116-4FE9-A13B-8DD5024F79AA}" srcId="{EDF4FF63-AD9D-4641-A040-21021FD7D5C3}" destId="{40D1CD71-8771-455D-A529-1819EE00CCA5}" srcOrd="1" destOrd="0" parTransId="{7779BAAB-46EA-4DFD-B9FE-885ACEEB241F}" sibTransId="{DAF218DE-D08A-4096-BBCB-39E9819A9BFC}"/>
    <dgm:cxn modelId="{C25872F2-9609-4D57-B637-D48828E556B2}" srcId="{A96463C7-FB08-48F8-9E29-265E747D63D9}" destId="{3086899B-4520-4AAC-909A-54C4652A2C09}" srcOrd="1" destOrd="0" parTransId="{189E241B-F3E7-40B6-BDA5-EAE3F9B1C911}" sibTransId="{10AD7275-CFA3-4100-A965-7548B76914AF}"/>
    <dgm:cxn modelId="{DDAE24F3-AE6D-41A1-A600-D1928EE4525B}" srcId="{2F0CE1E4-A8AF-4B93-B496-C482B3FDE1CA}" destId="{EDF4FF63-AD9D-4641-A040-21021FD7D5C3}" srcOrd="0" destOrd="0" parTransId="{7CB05DB6-A461-40E7-880B-5B1BA7346CF1}" sibTransId="{62575BDB-E051-45CF-A568-3E5FBECBDB0E}"/>
    <dgm:cxn modelId="{67DA6CF4-7E9E-4D8E-BAA0-EEE12E6B1736}" type="presOf" srcId="{A96463C7-FB08-48F8-9E29-265E747D63D9}" destId="{152813ED-9E7E-427A-A3F9-CC8FD68856FE}" srcOrd="0" destOrd="0" presId="urn:microsoft.com/office/officeart/2005/8/layout/lProcess2"/>
    <dgm:cxn modelId="{8C294EF9-7556-4266-8D0B-6505BCD2E42C}" type="presOf" srcId="{2F0CE1E4-A8AF-4B93-B496-C482B3FDE1CA}" destId="{22108C92-14D7-4B48-B5C6-2E70FC5B94D9}" srcOrd="0" destOrd="0" presId="urn:microsoft.com/office/officeart/2005/8/layout/lProcess2"/>
    <dgm:cxn modelId="{B9B2D3FE-E3B1-40EE-9826-037733F9810F}" type="presOf" srcId="{AAFAEC40-161E-4EEA-A691-7203FA8F8AB0}" destId="{25C15813-D105-4792-A6F2-E854DC459B07}" srcOrd="0" destOrd="0" presId="urn:microsoft.com/office/officeart/2005/8/layout/lProcess2"/>
    <dgm:cxn modelId="{7DE95DAF-6BA7-43B8-81B5-B493CDB26C7F}" type="presParOf" srcId="{22108C92-14D7-4B48-B5C6-2E70FC5B94D9}" destId="{80385352-AA93-4FFA-851B-7E095EACE15B}" srcOrd="0" destOrd="0" presId="urn:microsoft.com/office/officeart/2005/8/layout/lProcess2"/>
    <dgm:cxn modelId="{CDC5F894-01F2-4742-9752-521BF765EC29}" type="presParOf" srcId="{80385352-AA93-4FFA-851B-7E095EACE15B}" destId="{65F02390-1C06-4053-9062-CEB30A6F9A22}" srcOrd="0" destOrd="0" presId="urn:microsoft.com/office/officeart/2005/8/layout/lProcess2"/>
    <dgm:cxn modelId="{4001AFBE-775C-4845-B493-1CA5D6669C9E}" type="presParOf" srcId="{80385352-AA93-4FFA-851B-7E095EACE15B}" destId="{BBB9083B-B618-4869-A261-742188005D16}" srcOrd="1" destOrd="0" presId="urn:microsoft.com/office/officeart/2005/8/layout/lProcess2"/>
    <dgm:cxn modelId="{1EDF69A3-A260-4C11-9115-F018D68636C6}" type="presParOf" srcId="{80385352-AA93-4FFA-851B-7E095EACE15B}" destId="{AF4CB632-F0B3-4265-99DB-D4ED415D9A45}" srcOrd="2" destOrd="0" presId="urn:microsoft.com/office/officeart/2005/8/layout/lProcess2"/>
    <dgm:cxn modelId="{13702152-0C33-49EA-938F-D7356A0E229F}" type="presParOf" srcId="{AF4CB632-F0B3-4265-99DB-D4ED415D9A45}" destId="{3035F0D7-89A0-4E52-B040-8986DFC8F3DB}" srcOrd="0" destOrd="0" presId="urn:microsoft.com/office/officeart/2005/8/layout/lProcess2"/>
    <dgm:cxn modelId="{DA642DF8-B52A-4D55-A534-9297835123C8}" type="presParOf" srcId="{3035F0D7-89A0-4E52-B040-8986DFC8F3DB}" destId="{F49E41EC-E34D-4C74-B098-1952CBE1BB38}" srcOrd="0" destOrd="0" presId="urn:microsoft.com/office/officeart/2005/8/layout/lProcess2"/>
    <dgm:cxn modelId="{963A69B0-2555-4736-894A-3CA0576F4BE6}" type="presParOf" srcId="{3035F0D7-89A0-4E52-B040-8986DFC8F3DB}" destId="{54B7ABC4-E97F-4434-BFB5-77D4ADAF19FD}" srcOrd="1" destOrd="0" presId="urn:microsoft.com/office/officeart/2005/8/layout/lProcess2"/>
    <dgm:cxn modelId="{01F47ED0-5393-44A6-95DD-8B4A94D4F823}" type="presParOf" srcId="{3035F0D7-89A0-4E52-B040-8986DFC8F3DB}" destId="{5691C1FC-38C3-431F-B89C-5B0D033BACEF}" srcOrd="2" destOrd="0" presId="urn:microsoft.com/office/officeart/2005/8/layout/lProcess2"/>
    <dgm:cxn modelId="{31589574-67FB-424A-B132-0F8DB3FF3546}" type="presParOf" srcId="{22108C92-14D7-4B48-B5C6-2E70FC5B94D9}" destId="{C8D30176-389D-4D7C-97D2-45260BB17260}" srcOrd="1" destOrd="0" presId="urn:microsoft.com/office/officeart/2005/8/layout/lProcess2"/>
    <dgm:cxn modelId="{18ACA679-6599-4AB0-93BD-C5E6CEAC4BA4}" type="presParOf" srcId="{22108C92-14D7-4B48-B5C6-2E70FC5B94D9}" destId="{595DAA66-B186-4592-9AE2-9E4AEB164FAA}" srcOrd="2" destOrd="0" presId="urn:microsoft.com/office/officeart/2005/8/layout/lProcess2"/>
    <dgm:cxn modelId="{239E7732-1670-49A2-8405-C6B113BC497A}" type="presParOf" srcId="{595DAA66-B186-4592-9AE2-9E4AEB164FAA}" destId="{152813ED-9E7E-427A-A3F9-CC8FD68856FE}" srcOrd="0" destOrd="0" presId="urn:microsoft.com/office/officeart/2005/8/layout/lProcess2"/>
    <dgm:cxn modelId="{19A04D38-514D-4A4E-8B7D-EBABE800BD49}" type="presParOf" srcId="{595DAA66-B186-4592-9AE2-9E4AEB164FAA}" destId="{23D3B80B-CFEC-4632-8315-E2509BA0A2B8}" srcOrd="1" destOrd="0" presId="urn:microsoft.com/office/officeart/2005/8/layout/lProcess2"/>
    <dgm:cxn modelId="{079074AF-FFE8-4135-B774-DD013F114AF2}" type="presParOf" srcId="{595DAA66-B186-4592-9AE2-9E4AEB164FAA}" destId="{4E26ED47-DE69-41A0-A769-A3E7FB664177}" srcOrd="2" destOrd="0" presId="urn:microsoft.com/office/officeart/2005/8/layout/lProcess2"/>
    <dgm:cxn modelId="{F679ECE7-D58A-46F5-8D15-EB786787B6A3}" type="presParOf" srcId="{4E26ED47-DE69-41A0-A769-A3E7FB664177}" destId="{AA457103-7D22-45AD-9890-C4AF1E5FFD49}" srcOrd="0" destOrd="0" presId="urn:microsoft.com/office/officeart/2005/8/layout/lProcess2"/>
    <dgm:cxn modelId="{AE3C42A1-61CD-479C-B24B-9833FC2D1271}" type="presParOf" srcId="{AA457103-7D22-45AD-9890-C4AF1E5FFD49}" destId="{25C15813-D105-4792-A6F2-E854DC459B07}" srcOrd="0" destOrd="0" presId="urn:microsoft.com/office/officeart/2005/8/layout/lProcess2"/>
    <dgm:cxn modelId="{0B77146D-87C3-4AD1-8D94-9CC6DA9A8B76}" type="presParOf" srcId="{AA457103-7D22-45AD-9890-C4AF1E5FFD49}" destId="{CD51064F-FF68-4096-9391-D685EFFCA948}" srcOrd="1" destOrd="0" presId="urn:microsoft.com/office/officeart/2005/8/layout/lProcess2"/>
    <dgm:cxn modelId="{441AD89A-7C11-4A41-8D20-90B2D4E9D8BA}" type="presParOf" srcId="{AA457103-7D22-45AD-9890-C4AF1E5FFD49}" destId="{C30C0046-80F5-45C0-A534-02AC267D06FE}" srcOrd="2" destOrd="0" presId="urn:microsoft.com/office/officeart/2005/8/layout/lProcess2"/>
    <dgm:cxn modelId="{B7F33F52-BB44-4617-B328-EA89C13DD09D}" type="presParOf" srcId="{AA457103-7D22-45AD-9890-C4AF1E5FFD49}" destId="{EB8E68A7-038E-464A-8D5F-2A64CAF63D17}" srcOrd="3" destOrd="0" presId="urn:microsoft.com/office/officeart/2005/8/layout/lProcess2"/>
    <dgm:cxn modelId="{732EBFC2-B5FC-4888-B0C7-5D1428DDDB9C}" type="presParOf" srcId="{AA457103-7D22-45AD-9890-C4AF1E5FFD49}" destId="{3044A2E5-E8A9-428A-9452-6AE4350C3891}" srcOrd="4" destOrd="0" presId="urn:microsoft.com/office/officeart/2005/8/layout/lProcess2"/>
    <dgm:cxn modelId="{FD78A492-AAFA-4ED8-A3A9-93E4787C51F4}" type="presParOf" srcId="{AA457103-7D22-45AD-9890-C4AF1E5FFD49}" destId="{EFEB70A9-D69F-45D8-B1A2-B5D1F7F12E4F}" srcOrd="5" destOrd="0" presId="urn:microsoft.com/office/officeart/2005/8/layout/lProcess2"/>
    <dgm:cxn modelId="{43504B26-CFEA-43F5-ACD6-3E02EA49BCE8}" type="presParOf" srcId="{AA457103-7D22-45AD-9890-C4AF1E5FFD49}" destId="{F3BA4FF8-047D-4005-BD67-4ECC259E515B}" srcOrd="6" destOrd="0" presId="urn:microsoft.com/office/officeart/2005/8/layout/lProcess2"/>
    <dgm:cxn modelId="{DEA29013-06D2-412A-90C6-312ACD124C35}" type="presParOf" srcId="{22108C92-14D7-4B48-B5C6-2E70FC5B94D9}" destId="{51528F18-8127-46B4-9759-04C9873026B5}" srcOrd="3" destOrd="0" presId="urn:microsoft.com/office/officeart/2005/8/layout/lProcess2"/>
    <dgm:cxn modelId="{975B3671-315A-4D63-B8E1-D5360848B4B3}" type="presParOf" srcId="{22108C92-14D7-4B48-B5C6-2E70FC5B94D9}" destId="{56BB7809-A99A-4493-B642-76E1E630A571}" srcOrd="4" destOrd="0" presId="urn:microsoft.com/office/officeart/2005/8/layout/lProcess2"/>
    <dgm:cxn modelId="{7C3E918C-FCB9-427B-B3EE-773562B20BA5}" type="presParOf" srcId="{56BB7809-A99A-4493-B642-76E1E630A571}" destId="{8B031E65-2651-4377-B0A9-B0F0DE85A636}" srcOrd="0" destOrd="0" presId="urn:microsoft.com/office/officeart/2005/8/layout/lProcess2"/>
    <dgm:cxn modelId="{E1CE8EDB-7E89-4890-BF29-D044E87F6D7B}" type="presParOf" srcId="{56BB7809-A99A-4493-B642-76E1E630A571}" destId="{F2B4B225-FA3D-4EBC-A03E-C30AD47B8B7C}" srcOrd="1" destOrd="0" presId="urn:microsoft.com/office/officeart/2005/8/layout/lProcess2"/>
    <dgm:cxn modelId="{2E9EC828-C34D-4287-9D7A-09D68072E3EF}" type="presParOf" srcId="{56BB7809-A99A-4493-B642-76E1E630A571}" destId="{07B1F7C5-F9B1-4C37-A670-7358F44FF708}" srcOrd="2" destOrd="0" presId="urn:microsoft.com/office/officeart/2005/8/layout/lProcess2"/>
    <dgm:cxn modelId="{F0C421DF-F0AD-47AF-8039-0CB852127778}" type="presParOf" srcId="{07B1F7C5-F9B1-4C37-A670-7358F44FF708}" destId="{DDFE8344-466C-4D83-A4C3-5D05028EAA00}" srcOrd="0" destOrd="0" presId="urn:microsoft.com/office/officeart/2005/8/layout/lProcess2"/>
    <dgm:cxn modelId="{CB8C8D56-6B64-46CF-99D0-2D21E2B5596F}" type="presParOf" srcId="{DDFE8344-466C-4D83-A4C3-5D05028EAA00}" destId="{38972E88-5C2D-44BD-94BF-C218216F817A}" srcOrd="0" destOrd="0" presId="urn:microsoft.com/office/officeart/2005/8/layout/lProcess2"/>
    <dgm:cxn modelId="{7C7E87C2-564F-429E-B66A-4DB07571E3A4}" type="presParOf" srcId="{DDFE8344-466C-4D83-A4C3-5D05028EAA00}" destId="{FB8D9139-DA62-402F-9E28-8ECA0659394E}" srcOrd="1" destOrd="0" presId="urn:microsoft.com/office/officeart/2005/8/layout/lProcess2"/>
    <dgm:cxn modelId="{11CF44D8-E119-4C73-8AC0-814FF8EEC0CF}" type="presParOf" srcId="{DDFE8344-466C-4D83-A4C3-5D05028EAA00}" destId="{F76D8A64-D669-4929-A9E0-24E35F2FA674}" srcOrd="2" destOrd="0" presId="urn:microsoft.com/office/officeart/2005/8/layout/lProcess2"/>
    <dgm:cxn modelId="{95E2EF51-6525-4E9D-8DBD-F121BF6F29CF}" type="presParOf" srcId="{DDFE8344-466C-4D83-A4C3-5D05028EAA00}" destId="{FCC170A2-DC54-499C-B9B3-99C4AD8448AE}" srcOrd="3" destOrd="0" presId="urn:microsoft.com/office/officeart/2005/8/layout/lProcess2"/>
    <dgm:cxn modelId="{8266A842-5992-467E-9DC0-DC2312737CFA}" type="presParOf" srcId="{DDFE8344-466C-4D83-A4C3-5D05028EAA00}" destId="{FCD3A654-48E5-45F0-8034-7ACBF38A7A89}" srcOrd="4" destOrd="0" presId="urn:microsoft.com/office/officeart/2005/8/layout/lProcess2"/>
    <dgm:cxn modelId="{74ED6160-6778-40F2-A153-4094B370127D}" type="presParOf" srcId="{22108C92-14D7-4B48-B5C6-2E70FC5B94D9}" destId="{56E8A1D0-6FBA-4B78-BFA8-A822213FD9B6}" srcOrd="5" destOrd="0" presId="urn:microsoft.com/office/officeart/2005/8/layout/lProcess2"/>
    <dgm:cxn modelId="{AAAB6A15-0CC8-4545-A9EB-9090B2B7B652}" type="presParOf" srcId="{22108C92-14D7-4B48-B5C6-2E70FC5B94D9}" destId="{FEADDB56-6501-45BE-8280-4662F0FB8D8F}" srcOrd="6" destOrd="0" presId="urn:microsoft.com/office/officeart/2005/8/layout/lProcess2"/>
    <dgm:cxn modelId="{AB3FB13D-4270-4513-B873-64CC1AFABE36}" type="presParOf" srcId="{FEADDB56-6501-45BE-8280-4662F0FB8D8F}" destId="{5C01A883-C094-4982-AEF1-5B926F69FCEE}" srcOrd="0" destOrd="0" presId="urn:microsoft.com/office/officeart/2005/8/layout/lProcess2"/>
    <dgm:cxn modelId="{1B9CAD38-4524-4A2E-803B-DF79A16CBFAF}" type="presParOf" srcId="{FEADDB56-6501-45BE-8280-4662F0FB8D8F}" destId="{81B8F441-8C44-4852-9CB7-0F279CE5282F}" srcOrd="1" destOrd="0" presId="urn:microsoft.com/office/officeart/2005/8/layout/lProcess2"/>
    <dgm:cxn modelId="{4745BFAE-335D-4613-B1A8-E16EC6E96481}" type="presParOf" srcId="{FEADDB56-6501-45BE-8280-4662F0FB8D8F}" destId="{076FC5A0-2E31-4110-974E-40E51141CE32}" srcOrd="2" destOrd="0" presId="urn:microsoft.com/office/officeart/2005/8/layout/lProcess2"/>
    <dgm:cxn modelId="{7E907A5D-3909-4771-B15C-83D88F902473}" type="presParOf" srcId="{076FC5A0-2E31-4110-974E-40E51141CE32}" destId="{F0CB4E3B-E8E2-4777-8F07-CF69B4580789}" srcOrd="0" destOrd="0" presId="urn:microsoft.com/office/officeart/2005/8/layout/lProcess2"/>
    <dgm:cxn modelId="{55417E05-30B9-45A4-930C-487C2F760104}" type="presParOf" srcId="{F0CB4E3B-E8E2-4777-8F07-CF69B4580789}" destId="{E9C71480-8844-428B-83AE-CE9697966C4D}" srcOrd="0" destOrd="0" presId="urn:microsoft.com/office/officeart/2005/8/layout/lProcess2"/>
    <dgm:cxn modelId="{9754D18B-089F-421E-98C4-56899FBB3959}" type="presParOf" srcId="{F0CB4E3B-E8E2-4777-8F07-CF69B4580789}" destId="{FB44BBD2-7D07-482D-A6B6-79F15030964E}" srcOrd="1" destOrd="0" presId="urn:microsoft.com/office/officeart/2005/8/layout/lProcess2"/>
    <dgm:cxn modelId="{61C9E3C3-6DC7-464C-B448-29014CB14BCB}" type="presParOf" srcId="{F0CB4E3B-E8E2-4777-8F07-CF69B4580789}" destId="{CB6E06F1-45D6-4CC2-AE60-BA50AE089FC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B85AA-0EA1-46DD-8215-14D87A26C9EC}"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C6B50FE7-8DA0-4330-91E3-4A326F2ECC09}">
      <dgm:prSet phldrT="[Text]"/>
      <dgm:spPr/>
      <dgm:t>
        <a:bodyPr/>
        <a:lstStyle/>
        <a:p>
          <a:r>
            <a:rPr lang="en-US"/>
            <a:t>Org Base Budgets</a:t>
          </a:r>
        </a:p>
      </dgm:t>
    </dgm:pt>
    <dgm:pt modelId="{2BAE0A7A-9ADF-46CA-9F52-4472EAA9145E}" type="parTrans" cxnId="{9F2D5D68-F557-43F1-97B9-86AE1CC706DB}">
      <dgm:prSet/>
      <dgm:spPr/>
      <dgm:t>
        <a:bodyPr/>
        <a:lstStyle/>
        <a:p>
          <a:endParaRPr lang="en-US"/>
        </a:p>
      </dgm:t>
    </dgm:pt>
    <dgm:pt modelId="{1A94F8D6-C064-441E-8B41-24A58BDFB704}" type="sibTrans" cxnId="{9F2D5D68-F557-43F1-97B9-86AE1CC706DB}">
      <dgm:prSet/>
      <dgm:spPr/>
      <dgm:t>
        <a:bodyPr/>
        <a:lstStyle/>
        <a:p>
          <a:endParaRPr lang="en-US"/>
        </a:p>
      </dgm:t>
    </dgm:pt>
    <dgm:pt modelId="{C3EE7BA8-00BA-4F9C-8D81-A9EA614A001D}">
      <dgm:prSet phldrT="[Text]"/>
      <dgm:spPr/>
      <dgm:t>
        <a:bodyPr/>
        <a:lstStyle/>
        <a:p>
          <a:r>
            <a:rPr lang="en-US"/>
            <a:t>Undergrad Financial Aid and Scholarships</a:t>
          </a:r>
        </a:p>
      </dgm:t>
    </dgm:pt>
    <dgm:pt modelId="{464458E6-E902-4D70-B545-8B6AC01B3FCF}" type="parTrans" cxnId="{165F9265-57DB-4A54-867B-826594105E40}">
      <dgm:prSet/>
      <dgm:spPr/>
      <dgm:t>
        <a:bodyPr/>
        <a:lstStyle/>
        <a:p>
          <a:endParaRPr lang="en-US"/>
        </a:p>
      </dgm:t>
    </dgm:pt>
    <dgm:pt modelId="{9DBEEC68-EDD8-4F56-97A5-EAAC9FDF751A}" type="sibTrans" cxnId="{165F9265-57DB-4A54-867B-826594105E40}">
      <dgm:prSet/>
      <dgm:spPr/>
      <dgm:t>
        <a:bodyPr/>
        <a:lstStyle/>
        <a:p>
          <a:endParaRPr lang="en-US"/>
        </a:p>
      </dgm:t>
    </dgm:pt>
    <dgm:pt modelId="{376376CC-1825-491B-82BF-6A31D3D145F2}">
      <dgm:prSet phldrT="[Text]"/>
      <dgm:spPr/>
      <dgm:t>
        <a:bodyPr/>
        <a:lstStyle/>
        <a:p>
          <a:r>
            <a:rPr lang="en-US"/>
            <a:t>Graduate Student Stipends and Fellowships</a:t>
          </a:r>
        </a:p>
      </dgm:t>
    </dgm:pt>
    <dgm:pt modelId="{4EFF1A7E-0974-4347-B17C-9540ADC368F4}" type="parTrans" cxnId="{6DC7989F-1389-45C4-90D2-435E28B5F012}">
      <dgm:prSet/>
      <dgm:spPr/>
      <dgm:t>
        <a:bodyPr/>
        <a:lstStyle/>
        <a:p>
          <a:endParaRPr lang="en-US"/>
        </a:p>
      </dgm:t>
    </dgm:pt>
    <dgm:pt modelId="{0A71E6BB-DDBD-447F-A1FE-6A434D5DF6F7}" type="sibTrans" cxnId="{6DC7989F-1389-45C4-90D2-435E28B5F012}">
      <dgm:prSet/>
      <dgm:spPr/>
      <dgm:t>
        <a:bodyPr/>
        <a:lstStyle/>
        <a:p>
          <a:endParaRPr lang="en-US"/>
        </a:p>
      </dgm:t>
    </dgm:pt>
    <dgm:pt modelId="{C67CEFFF-95C7-4369-B6DE-57B2B737CC7B}">
      <dgm:prSet phldrT="[Text]"/>
      <dgm:spPr/>
      <dgm:t>
        <a:bodyPr/>
        <a:lstStyle/>
        <a:p>
          <a:r>
            <a:rPr lang="en-US"/>
            <a:t>Salary and Benefits Cost Increases</a:t>
          </a:r>
        </a:p>
      </dgm:t>
    </dgm:pt>
    <dgm:pt modelId="{651E8815-3BB1-4207-BA53-2AEAF02F0508}" type="parTrans" cxnId="{6A1F49D9-66E6-4E07-B52A-8012DFDCD01B}">
      <dgm:prSet/>
      <dgm:spPr/>
      <dgm:t>
        <a:bodyPr/>
        <a:lstStyle/>
        <a:p>
          <a:endParaRPr lang="en-US"/>
        </a:p>
      </dgm:t>
    </dgm:pt>
    <dgm:pt modelId="{E523326D-E709-4B0B-84A4-7028D7B027C1}" type="sibTrans" cxnId="{6A1F49D9-66E6-4E07-B52A-8012DFDCD01B}">
      <dgm:prSet/>
      <dgm:spPr/>
      <dgm:t>
        <a:bodyPr/>
        <a:lstStyle/>
        <a:p>
          <a:endParaRPr lang="en-US"/>
        </a:p>
      </dgm:t>
    </dgm:pt>
    <dgm:pt modelId="{38027FE7-8E02-49BF-A3A6-64C646D046B2}">
      <dgm:prSet/>
      <dgm:spPr/>
      <dgm:t>
        <a:bodyPr/>
        <a:lstStyle/>
        <a:p>
          <a:r>
            <a:rPr lang="en-US"/>
            <a:t>Tuition Allocations to Colleges and Schools</a:t>
          </a:r>
        </a:p>
      </dgm:t>
    </dgm:pt>
    <dgm:pt modelId="{E190702C-5C62-46A6-8424-6864A8FFAD53}" type="parTrans" cxnId="{A0D10E5F-1501-4A89-9B31-099EB31ED0A1}">
      <dgm:prSet/>
      <dgm:spPr/>
      <dgm:t>
        <a:bodyPr/>
        <a:lstStyle/>
        <a:p>
          <a:endParaRPr lang="en-US"/>
        </a:p>
      </dgm:t>
    </dgm:pt>
    <dgm:pt modelId="{8CAAC745-4A94-4234-97DE-7518036FCC5C}" type="sibTrans" cxnId="{A0D10E5F-1501-4A89-9B31-099EB31ED0A1}">
      <dgm:prSet/>
      <dgm:spPr/>
      <dgm:t>
        <a:bodyPr/>
        <a:lstStyle/>
        <a:p>
          <a:endParaRPr lang="en-US"/>
        </a:p>
      </dgm:t>
    </dgm:pt>
    <dgm:pt modelId="{94DD86D9-E0B8-49C8-8AEA-117D4EBD7C25}">
      <dgm:prSet/>
      <dgm:spPr/>
      <dgm:t>
        <a:bodyPr/>
        <a:lstStyle/>
        <a:p>
          <a:r>
            <a:rPr lang="en-US"/>
            <a:t>F&amp;A Distribution Funding, Faculty  Start-ups</a:t>
          </a:r>
        </a:p>
      </dgm:t>
    </dgm:pt>
    <dgm:pt modelId="{E4FEB9C0-C8E2-4947-BC5E-E7CB5DB42F27}" type="parTrans" cxnId="{A8C2EB4E-3F8C-4297-B53B-F881377C7605}">
      <dgm:prSet/>
      <dgm:spPr/>
      <dgm:t>
        <a:bodyPr/>
        <a:lstStyle/>
        <a:p>
          <a:endParaRPr lang="en-US"/>
        </a:p>
      </dgm:t>
    </dgm:pt>
    <dgm:pt modelId="{B11B4A08-90D0-4B32-BB0A-A025B5A2EF6B}" type="sibTrans" cxnId="{A8C2EB4E-3F8C-4297-B53B-F881377C7605}">
      <dgm:prSet/>
      <dgm:spPr/>
      <dgm:t>
        <a:bodyPr/>
        <a:lstStyle/>
        <a:p>
          <a:endParaRPr lang="en-US"/>
        </a:p>
      </dgm:t>
    </dgm:pt>
    <dgm:pt modelId="{4AE02513-D816-4917-BA87-EC08C152BD82}">
      <dgm:prSet/>
      <dgm:spPr/>
      <dgm:t>
        <a:bodyPr/>
        <a:lstStyle/>
        <a:p>
          <a:r>
            <a:rPr lang="en-US"/>
            <a:t>Debt &amp; Lease  Payments</a:t>
          </a:r>
        </a:p>
      </dgm:t>
    </dgm:pt>
    <dgm:pt modelId="{2D083745-9B78-45E7-B4EE-6F01EC21B3B6}" type="parTrans" cxnId="{DFEEB911-C9EE-4462-BF90-25D85AEDAEC6}">
      <dgm:prSet/>
      <dgm:spPr/>
      <dgm:t>
        <a:bodyPr/>
        <a:lstStyle/>
        <a:p>
          <a:endParaRPr lang="en-US"/>
        </a:p>
      </dgm:t>
    </dgm:pt>
    <dgm:pt modelId="{703209E3-DB3A-4F08-A1DB-E23243F982C0}" type="sibTrans" cxnId="{DFEEB911-C9EE-4462-BF90-25D85AEDAEC6}">
      <dgm:prSet/>
      <dgm:spPr/>
      <dgm:t>
        <a:bodyPr/>
        <a:lstStyle/>
        <a:p>
          <a:endParaRPr lang="en-US"/>
        </a:p>
      </dgm:t>
    </dgm:pt>
    <dgm:pt modelId="{E14F6817-CB4F-47C7-B05F-495951F42CCF}">
      <dgm:prSet/>
      <dgm:spPr/>
      <dgm:t>
        <a:bodyPr/>
        <a:lstStyle/>
        <a:p>
          <a:r>
            <a:rPr lang="en-US"/>
            <a:t>Campus-wide Projects (Banner, Financial System, UC Path)</a:t>
          </a:r>
        </a:p>
      </dgm:t>
    </dgm:pt>
    <dgm:pt modelId="{4906A837-88C7-4E46-9823-AFFFEA62C1E7}" type="parTrans" cxnId="{2DCF3F8E-8A77-43AA-B3AA-6C71B14CEE2A}">
      <dgm:prSet/>
      <dgm:spPr/>
      <dgm:t>
        <a:bodyPr/>
        <a:lstStyle/>
        <a:p>
          <a:endParaRPr lang="en-US"/>
        </a:p>
      </dgm:t>
    </dgm:pt>
    <dgm:pt modelId="{7DA4A95B-92C1-41AC-819D-41202DC22192}" type="sibTrans" cxnId="{2DCF3F8E-8A77-43AA-B3AA-6C71B14CEE2A}">
      <dgm:prSet/>
      <dgm:spPr/>
      <dgm:t>
        <a:bodyPr/>
        <a:lstStyle/>
        <a:p>
          <a:endParaRPr lang="en-US"/>
        </a:p>
      </dgm:t>
    </dgm:pt>
    <dgm:pt modelId="{0DF00373-A4D2-42F4-9B41-595803D2C2A0}">
      <dgm:prSet/>
      <dgm:spPr/>
      <dgm:t>
        <a:bodyPr/>
        <a:lstStyle/>
        <a:p>
          <a:r>
            <a:rPr lang="en-US"/>
            <a:t>Special Decisions</a:t>
          </a:r>
        </a:p>
      </dgm:t>
    </dgm:pt>
    <dgm:pt modelId="{55B659F7-DAE6-485A-A377-CBC7E2357C07}" type="parTrans" cxnId="{D7B9A1E7-7F85-4B12-9E62-3EA06DAC9350}">
      <dgm:prSet/>
      <dgm:spPr/>
      <dgm:t>
        <a:bodyPr/>
        <a:lstStyle/>
        <a:p>
          <a:endParaRPr lang="en-US"/>
        </a:p>
      </dgm:t>
    </dgm:pt>
    <dgm:pt modelId="{B83F7CDA-B91C-4A55-A633-2C871FE47141}" type="sibTrans" cxnId="{D7B9A1E7-7F85-4B12-9E62-3EA06DAC9350}">
      <dgm:prSet/>
      <dgm:spPr/>
      <dgm:t>
        <a:bodyPr/>
        <a:lstStyle/>
        <a:p>
          <a:endParaRPr lang="en-US"/>
        </a:p>
      </dgm:t>
    </dgm:pt>
    <dgm:pt modelId="{AE0F14F2-B7EE-4EA3-B77E-FBD09C0AA28F}" type="pres">
      <dgm:prSet presAssocID="{B83B85AA-0EA1-46DD-8215-14D87A26C9EC}" presName="Name0" presStyleCnt="0">
        <dgm:presLayoutVars>
          <dgm:dir/>
          <dgm:resizeHandles val="exact"/>
        </dgm:presLayoutVars>
      </dgm:prSet>
      <dgm:spPr/>
    </dgm:pt>
    <dgm:pt modelId="{EE3269D4-18FE-4725-816B-60DF27682D06}" type="pres">
      <dgm:prSet presAssocID="{C6B50FE7-8DA0-4330-91E3-4A326F2ECC09}" presName="Name5" presStyleLbl="vennNode1" presStyleIdx="0" presStyleCnt="9">
        <dgm:presLayoutVars>
          <dgm:bulletEnabled val="1"/>
        </dgm:presLayoutVars>
      </dgm:prSet>
      <dgm:spPr/>
    </dgm:pt>
    <dgm:pt modelId="{D60FF173-FA3F-47AA-AFE9-5BC1B23A82F3}" type="pres">
      <dgm:prSet presAssocID="{1A94F8D6-C064-441E-8B41-24A58BDFB704}" presName="space" presStyleCnt="0"/>
      <dgm:spPr/>
    </dgm:pt>
    <dgm:pt modelId="{BB20965C-1953-420E-945A-EC4019DE121A}" type="pres">
      <dgm:prSet presAssocID="{C3EE7BA8-00BA-4F9C-8D81-A9EA614A001D}" presName="Name5" presStyleLbl="vennNode1" presStyleIdx="1" presStyleCnt="9">
        <dgm:presLayoutVars>
          <dgm:bulletEnabled val="1"/>
        </dgm:presLayoutVars>
      </dgm:prSet>
      <dgm:spPr/>
    </dgm:pt>
    <dgm:pt modelId="{E8B305AB-B3B4-425E-A1E1-7BCC40E9340C}" type="pres">
      <dgm:prSet presAssocID="{9DBEEC68-EDD8-4F56-97A5-EAAC9FDF751A}" presName="space" presStyleCnt="0"/>
      <dgm:spPr/>
    </dgm:pt>
    <dgm:pt modelId="{E4145274-122C-4D96-B691-BD60BDC55BF5}" type="pres">
      <dgm:prSet presAssocID="{376376CC-1825-491B-82BF-6A31D3D145F2}" presName="Name5" presStyleLbl="vennNode1" presStyleIdx="2" presStyleCnt="9">
        <dgm:presLayoutVars>
          <dgm:bulletEnabled val="1"/>
        </dgm:presLayoutVars>
      </dgm:prSet>
      <dgm:spPr/>
    </dgm:pt>
    <dgm:pt modelId="{14F0BC20-E14B-4800-81FA-81F39D997D7E}" type="pres">
      <dgm:prSet presAssocID="{0A71E6BB-DDBD-447F-A1FE-6A434D5DF6F7}" presName="space" presStyleCnt="0"/>
      <dgm:spPr/>
    </dgm:pt>
    <dgm:pt modelId="{7655E487-C1B7-448C-A86E-C6500DC31AC8}" type="pres">
      <dgm:prSet presAssocID="{C67CEFFF-95C7-4369-B6DE-57B2B737CC7B}" presName="Name5" presStyleLbl="vennNode1" presStyleIdx="3" presStyleCnt="9">
        <dgm:presLayoutVars>
          <dgm:bulletEnabled val="1"/>
        </dgm:presLayoutVars>
      </dgm:prSet>
      <dgm:spPr/>
    </dgm:pt>
    <dgm:pt modelId="{70FD64F9-6554-4A63-B130-C6790D2E97FA}" type="pres">
      <dgm:prSet presAssocID="{E523326D-E709-4B0B-84A4-7028D7B027C1}" presName="space" presStyleCnt="0"/>
      <dgm:spPr/>
    </dgm:pt>
    <dgm:pt modelId="{B96F3509-7E1D-4834-A37A-13143EE76770}" type="pres">
      <dgm:prSet presAssocID="{38027FE7-8E02-49BF-A3A6-64C646D046B2}" presName="Name5" presStyleLbl="vennNode1" presStyleIdx="4" presStyleCnt="9">
        <dgm:presLayoutVars>
          <dgm:bulletEnabled val="1"/>
        </dgm:presLayoutVars>
      </dgm:prSet>
      <dgm:spPr/>
    </dgm:pt>
    <dgm:pt modelId="{72FB0D93-1EB0-4658-AD51-5BA98711601E}" type="pres">
      <dgm:prSet presAssocID="{8CAAC745-4A94-4234-97DE-7518036FCC5C}" presName="space" presStyleCnt="0"/>
      <dgm:spPr/>
    </dgm:pt>
    <dgm:pt modelId="{96013186-1826-4106-B958-0F34C7CCA9EC}" type="pres">
      <dgm:prSet presAssocID="{94DD86D9-E0B8-49C8-8AEA-117D4EBD7C25}" presName="Name5" presStyleLbl="vennNode1" presStyleIdx="5" presStyleCnt="9">
        <dgm:presLayoutVars>
          <dgm:bulletEnabled val="1"/>
        </dgm:presLayoutVars>
      </dgm:prSet>
      <dgm:spPr/>
    </dgm:pt>
    <dgm:pt modelId="{94764E90-5277-4933-AD9C-44CCB1E14DE8}" type="pres">
      <dgm:prSet presAssocID="{B11B4A08-90D0-4B32-BB0A-A025B5A2EF6B}" presName="space" presStyleCnt="0"/>
      <dgm:spPr/>
    </dgm:pt>
    <dgm:pt modelId="{11CC24B4-D242-4998-9868-CD49BA1A0B21}" type="pres">
      <dgm:prSet presAssocID="{4AE02513-D816-4917-BA87-EC08C152BD82}" presName="Name5" presStyleLbl="vennNode1" presStyleIdx="6" presStyleCnt="9">
        <dgm:presLayoutVars>
          <dgm:bulletEnabled val="1"/>
        </dgm:presLayoutVars>
      </dgm:prSet>
      <dgm:spPr/>
    </dgm:pt>
    <dgm:pt modelId="{AD402C08-9D80-47A2-811F-4DD7670FC7A5}" type="pres">
      <dgm:prSet presAssocID="{703209E3-DB3A-4F08-A1DB-E23243F982C0}" presName="space" presStyleCnt="0"/>
      <dgm:spPr/>
    </dgm:pt>
    <dgm:pt modelId="{CE69F81F-FC62-4F60-B1A2-5B8BD2D9D920}" type="pres">
      <dgm:prSet presAssocID="{E14F6817-CB4F-47C7-B05F-495951F42CCF}" presName="Name5" presStyleLbl="vennNode1" presStyleIdx="7" presStyleCnt="9" custLinFactNeighborX="1718" custLinFactNeighborY="-1723">
        <dgm:presLayoutVars>
          <dgm:bulletEnabled val="1"/>
        </dgm:presLayoutVars>
      </dgm:prSet>
      <dgm:spPr/>
    </dgm:pt>
    <dgm:pt modelId="{B75D07DD-17B1-4C29-9D42-12CA4BFEFA59}" type="pres">
      <dgm:prSet presAssocID="{7DA4A95B-92C1-41AC-819D-41202DC22192}" presName="space" presStyleCnt="0"/>
      <dgm:spPr/>
    </dgm:pt>
    <dgm:pt modelId="{D433BAEE-90A1-4D58-9F68-D5DB94C0E08E}" type="pres">
      <dgm:prSet presAssocID="{0DF00373-A4D2-42F4-9B41-595803D2C2A0}" presName="Name5" presStyleLbl="vennNode1" presStyleIdx="8" presStyleCnt="9">
        <dgm:presLayoutVars>
          <dgm:bulletEnabled val="1"/>
        </dgm:presLayoutVars>
      </dgm:prSet>
      <dgm:spPr/>
    </dgm:pt>
  </dgm:ptLst>
  <dgm:cxnLst>
    <dgm:cxn modelId="{3174D306-2A39-494B-BC3D-94E3A6582B76}" type="presOf" srcId="{B83B85AA-0EA1-46DD-8215-14D87A26C9EC}" destId="{AE0F14F2-B7EE-4EA3-B77E-FBD09C0AA28F}" srcOrd="0" destOrd="0" presId="urn:microsoft.com/office/officeart/2005/8/layout/venn3"/>
    <dgm:cxn modelId="{DFEEB911-C9EE-4462-BF90-25D85AEDAEC6}" srcId="{B83B85AA-0EA1-46DD-8215-14D87A26C9EC}" destId="{4AE02513-D816-4917-BA87-EC08C152BD82}" srcOrd="6" destOrd="0" parTransId="{2D083745-9B78-45E7-B4EE-6F01EC21B3B6}" sibTransId="{703209E3-DB3A-4F08-A1DB-E23243F982C0}"/>
    <dgm:cxn modelId="{6F96A719-6CA5-4438-9D7B-C92EE9279C66}" type="presOf" srcId="{E14F6817-CB4F-47C7-B05F-495951F42CCF}" destId="{CE69F81F-FC62-4F60-B1A2-5B8BD2D9D920}" srcOrd="0" destOrd="0" presId="urn:microsoft.com/office/officeart/2005/8/layout/venn3"/>
    <dgm:cxn modelId="{D368031F-B06B-4332-BDB8-9CC943594D4A}" type="presOf" srcId="{38027FE7-8E02-49BF-A3A6-64C646D046B2}" destId="{B96F3509-7E1D-4834-A37A-13143EE76770}" srcOrd="0" destOrd="0" presId="urn:microsoft.com/office/officeart/2005/8/layout/venn3"/>
    <dgm:cxn modelId="{36D2B127-3C8E-4DD5-A96A-E3E8D0D07CD6}" type="presOf" srcId="{0DF00373-A4D2-42F4-9B41-595803D2C2A0}" destId="{D433BAEE-90A1-4D58-9F68-D5DB94C0E08E}" srcOrd="0" destOrd="0" presId="urn:microsoft.com/office/officeart/2005/8/layout/venn3"/>
    <dgm:cxn modelId="{56E2C631-0277-4A40-8CAA-B8304CF13E5F}" type="presOf" srcId="{C67CEFFF-95C7-4369-B6DE-57B2B737CC7B}" destId="{7655E487-C1B7-448C-A86E-C6500DC31AC8}" srcOrd="0" destOrd="0" presId="urn:microsoft.com/office/officeart/2005/8/layout/venn3"/>
    <dgm:cxn modelId="{A0D10E5F-1501-4A89-9B31-099EB31ED0A1}" srcId="{B83B85AA-0EA1-46DD-8215-14D87A26C9EC}" destId="{38027FE7-8E02-49BF-A3A6-64C646D046B2}" srcOrd="4" destOrd="0" parTransId="{E190702C-5C62-46A6-8424-6864A8FFAD53}" sibTransId="{8CAAC745-4A94-4234-97DE-7518036FCC5C}"/>
    <dgm:cxn modelId="{165F9265-57DB-4A54-867B-826594105E40}" srcId="{B83B85AA-0EA1-46DD-8215-14D87A26C9EC}" destId="{C3EE7BA8-00BA-4F9C-8D81-A9EA614A001D}" srcOrd="1" destOrd="0" parTransId="{464458E6-E902-4D70-B545-8B6AC01B3FCF}" sibTransId="{9DBEEC68-EDD8-4F56-97A5-EAAC9FDF751A}"/>
    <dgm:cxn modelId="{9F2D5D68-F557-43F1-97B9-86AE1CC706DB}" srcId="{B83B85AA-0EA1-46DD-8215-14D87A26C9EC}" destId="{C6B50FE7-8DA0-4330-91E3-4A326F2ECC09}" srcOrd="0" destOrd="0" parTransId="{2BAE0A7A-9ADF-46CA-9F52-4472EAA9145E}" sibTransId="{1A94F8D6-C064-441E-8B41-24A58BDFB704}"/>
    <dgm:cxn modelId="{EA08D74C-E8AE-43AD-B171-85018D9394DF}" type="presOf" srcId="{C3EE7BA8-00BA-4F9C-8D81-A9EA614A001D}" destId="{BB20965C-1953-420E-945A-EC4019DE121A}" srcOrd="0" destOrd="0" presId="urn:microsoft.com/office/officeart/2005/8/layout/venn3"/>
    <dgm:cxn modelId="{A8C2EB4E-3F8C-4297-B53B-F881377C7605}" srcId="{B83B85AA-0EA1-46DD-8215-14D87A26C9EC}" destId="{94DD86D9-E0B8-49C8-8AEA-117D4EBD7C25}" srcOrd="5" destOrd="0" parTransId="{E4FEB9C0-C8E2-4947-BC5E-E7CB5DB42F27}" sibTransId="{B11B4A08-90D0-4B32-BB0A-A025B5A2EF6B}"/>
    <dgm:cxn modelId="{9F233870-9661-4E20-81E5-1D563EEBC827}" type="presOf" srcId="{4AE02513-D816-4917-BA87-EC08C152BD82}" destId="{11CC24B4-D242-4998-9868-CD49BA1A0B21}" srcOrd="0" destOrd="0" presId="urn:microsoft.com/office/officeart/2005/8/layout/venn3"/>
    <dgm:cxn modelId="{2DCF3F8E-8A77-43AA-B3AA-6C71B14CEE2A}" srcId="{B83B85AA-0EA1-46DD-8215-14D87A26C9EC}" destId="{E14F6817-CB4F-47C7-B05F-495951F42CCF}" srcOrd="7" destOrd="0" parTransId="{4906A837-88C7-4E46-9823-AFFFEA62C1E7}" sibTransId="{7DA4A95B-92C1-41AC-819D-41202DC22192}"/>
    <dgm:cxn modelId="{77D18294-2728-4106-B290-882643F98A41}" type="presOf" srcId="{376376CC-1825-491B-82BF-6A31D3D145F2}" destId="{E4145274-122C-4D96-B691-BD60BDC55BF5}" srcOrd="0" destOrd="0" presId="urn:microsoft.com/office/officeart/2005/8/layout/venn3"/>
    <dgm:cxn modelId="{6DC7989F-1389-45C4-90D2-435E28B5F012}" srcId="{B83B85AA-0EA1-46DD-8215-14D87A26C9EC}" destId="{376376CC-1825-491B-82BF-6A31D3D145F2}" srcOrd="2" destOrd="0" parTransId="{4EFF1A7E-0974-4347-B17C-9540ADC368F4}" sibTransId="{0A71E6BB-DDBD-447F-A1FE-6A434D5DF6F7}"/>
    <dgm:cxn modelId="{009F7CAF-1B31-40CB-9A12-356DFAC3BBAC}" type="presOf" srcId="{94DD86D9-E0B8-49C8-8AEA-117D4EBD7C25}" destId="{96013186-1826-4106-B958-0F34C7CCA9EC}" srcOrd="0" destOrd="0" presId="urn:microsoft.com/office/officeart/2005/8/layout/venn3"/>
    <dgm:cxn modelId="{6A1F49D9-66E6-4E07-B52A-8012DFDCD01B}" srcId="{B83B85AA-0EA1-46DD-8215-14D87A26C9EC}" destId="{C67CEFFF-95C7-4369-B6DE-57B2B737CC7B}" srcOrd="3" destOrd="0" parTransId="{651E8815-3BB1-4207-BA53-2AEAF02F0508}" sibTransId="{E523326D-E709-4B0B-84A4-7028D7B027C1}"/>
    <dgm:cxn modelId="{EC04B1DD-1C90-4777-A0FF-B7659EB6A8A8}" type="presOf" srcId="{C6B50FE7-8DA0-4330-91E3-4A326F2ECC09}" destId="{EE3269D4-18FE-4725-816B-60DF27682D06}" srcOrd="0" destOrd="0" presId="urn:microsoft.com/office/officeart/2005/8/layout/venn3"/>
    <dgm:cxn modelId="{D7B9A1E7-7F85-4B12-9E62-3EA06DAC9350}" srcId="{B83B85AA-0EA1-46DD-8215-14D87A26C9EC}" destId="{0DF00373-A4D2-42F4-9B41-595803D2C2A0}" srcOrd="8" destOrd="0" parTransId="{55B659F7-DAE6-485A-A377-CBC7E2357C07}" sibTransId="{B83F7CDA-B91C-4A55-A633-2C871FE47141}"/>
    <dgm:cxn modelId="{301E4026-86B8-41D2-8C83-BA1E8A64BDDE}" type="presParOf" srcId="{AE0F14F2-B7EE-4EA3-B77E-FBD09C0AA28F}" destId="{EE3269D4-18FE-4725-816B-60DF27682D06}" srcOrd="0" destOrd="0" presId="urn:microsoft.com/office/officeart/2005/8/layout/venn3"/>
    <dgm:cxn modelId="{F4F722F2-30B6-4BA9-85FD-671E3DC78543}" type="presParOf" srcId="{AE0F14F2-B7EE-4EA3-B77E-FBD09C0AA28F}" destId="{D60FF173-FA3F-47AA-AFE9-5BC1B23A82F3}" srcOrd="1" destOrd="0" presId="urn:microsoft.com/office/officeart/2005/8/layout/venn3"/>
    <dgm:cxn modelId="{F6CDC432-464A-41C7-896C-67B1DAD7BF30}" type="presParOf" srcId="{AE0F14F2-B7EE-4EA3-B77E-FBD09C0AA28F}" destId="{BB20965C-1953-420E-945A-EC4019DE121A}" srcOrd="2" destOrd="0" presId="urn:microsoft.com/office/officeart/2005/8/layout/venn3"/>
    <dgm:cxn modelId="{52749EC7-7CB2-42FE-877E-C87FD67457E8}" type="presParOf" srcId="{AE0F14F2-B7EE-4EA3-B77E-FBD09C0AA28F}" destId="{E8B305AB-B3B4-425E-A1E1-7BCC40E9340C}" srcOrd="3" destOrd="0" presId="urn:microsoft.com/office/officeart/2005/8/layout/venn3"/>
    <dgm:cxn modelId="{1051613E-5FB3-49D2-800D-8D047665D1BB}" type="presParOf" srcId="{AE0F14F2-B7EE-4EA3-B77E-FBD09C0AA28F}" destId="{E4145274-122C-4D96-B691-BD60BDC55BF5}" srcOrd="4" destOrd="0" presId="urn:microsoft.com/office/officeart/2005/8/layout/venn3"/>
    <dgm:cxn modelId="{499DC5A1-DDAB-42B6-BB3F-3B3BB119FD99}" type="presParOf" srcId="{AE0F14F2-B7EE-4EA3-B77E-FBD09C0AA28F}" destId="{14F0BC20-E14B-4800-81FA-81F39D997D7E}" srcOrd="5" destOrd="0" presId="urn:microsoft.com/office/officeart/2005/8/layout/venn3"/>
    <dgm:cxn modelId="{8540FE67-DF4A-49DD-A4AE-B6E440F75A45}" type="presParOf" srcId="{AE0F14F2-B7EE-4EA3-B77E-FBD09C0AA28F}" destId="{7655E487-C1B7-448C-A86E-C6500DC31AC8}" srcOrd="6" destOrd="0" presId="urn:microsoft.com/office/officeart/2005/8/layout/venn3"/>
    <dgm:cxn modelId="{9B1B9C72-8309-46BC-9380-F28A5BF0A90E}" type="presParOf" srcId="{AE0F14F2-B7EE-4EA3-B77E-FBD09C0AA28F}" destId="{70FD64F9-6554-4A63-B130-C6790D2E97FA}" srcOrd="7" destOrd="0" presId="urn:microsoft.com/office/officeart/2005/8/layout/venn3"/>
    <dgm:cxn modelId="{6DE4BABF-3152-4A4B-8119-D209351FE034}" type="presParOf" srcId="{AE0F14F2-B7EE-4EA3-B77E-FBD09C0AA28F}" destId="{B96F3509-7E1D-4834-A37A-13143EE76770}" srcOrd="8" destOrd="0" presId="urn:microsoft.com/office/officeart/2005/8/layout/venn3"/>
    <dgm:cxn modelId="{5485A6A7-1D33-4C05-A1B3-8F7E01A6C08A}" type="presParOf" srcId="{AE0F14F2-B7EE-4EA3-B77E-FBD09C0AA28F}" destId="{72FB0D93-1EB0-4658-AD51-5BA98711601E}" srcOrd="9" destOrd="0" presId="urn:microsoft.com/office/officeart/2005/8/layout/venn3"/>
    <dgm:cxn modelId="{A9BD5632-3848-43D8-A50D-EF79CAD4E07E}" type="presParOf" srcId="{AE0F14F2-B7EE-4EA3-B77E-FBD09C0AA28F}" destId="{96013186-1826-4106-B958-0F34C7CCA9EC}" srcOrd="10" destOrd="0" presId="urn:microsoft.com/office/officeart/2005/8/layout/venn3"/>
    <dgm:cxn modelId="{594076C6-A423-47B9-9A1E-920A29E896AC}" type="presParOf" srcId="{AE0F14F2-B7EE-4EA3-B77E-FBD09C0AA28F}" destId="{94764E90-5277-4933-AD9C-44CCB1E14DE8}" srcOrd="11" destOrd="0" presId="urn:microsoft.com/office/officeart/2005/8/layout/venn3"/>
    <dgm:cxn modelId="{7DDE2C43-7464-45F9-B255-418D52960285}" type="presParOf" srcId="{AE0F14F2-B7EE-4EA3-B77E-FBD09C0AA28F}" destId="{11CC24B4-D242-4998-9868-CD49BA1A0B21}" srcOrd="12" destOrd="0" presId="urn:microsoft.com/office/officeart/2005/8/layout/venn3"/>
    <dgm:cxn modelId="{A5E706E0-A820-487E-9AC0-DC0AC94DAD05}" type="presParOf" srcId="{AE0F14F2-B7EE-4EA3-B77E-FBD09C0AA28F}" destId="{AD402C08-9D80-47A2-811F-4DD7670FC7A5}" srcOrd="13" destOrd="0" presId="urn:microsoft.com/office/officeart/2005/8/layout/venn3"/>
    <dgm:cxn modelId="{A0F6423A-C98D-4783-BD5B-7CCD058E827F}" type="presParOf" srcId="{AE0F14F2-B7EE-4EA3-B77E-FBD09C0AA28F}" destId="{CE69F81F-FC62-4F60-B1A2-5B8BD2D9D920}" srcOrd="14" destOrd="0" presId="urn:microsoft.com/office/officeart/2005/8/layout/venn3"/>
    <dgm:cxn modelId="{4238CC80-6A9C-44A3-BDEB-A5D56F2B27B2}" type="presParOf" srcId="{AE0F14F2-B7EE-4EA3-B77E-FBD09C0AA28F}" destId="{B75D07DD-17B1-4C29-9D42-12CA4BFEFA59}" srcOrd="15" destOrd="0" presId="urn:microsoft.com/office/officeart/2005/8/layout/venn3"/>
    <dgm:cxn modelId="{94CEE051-FE3A-4EB8-8862-7122F87DAE67}" type="presParOf" srcId="{AE0F14F2-B7EE-4EA3-B77E-FBD09C0AA28F}" destId="{D433BAEE-90A1-4D58-9F68-D5DB94C0E08E}" srcOrd="1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40B37-08CF-478A-82A6-3E9720B67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D3471B-71F6-45F2-9CB7-F9648ED2F320}">
      <dgm:prSet phldrT="[Text]" custT="1"/>
      <dgm:spPr/>
      <dgm:t>
        <a:bodyPr/>
        <a:lstStyle/>
        <a:p>
          <a:r>
            <a:rPr lang="en-US" sz="2500">
              <a:latin typeface="Fira Sans Book" panose="020B0604020202020204" charset="0"/>
              <a:ea typeface="Fira Sans Book" panose="020B0604020202020204" charset="0"/>
            </a:rPr>
            <a:t>Tuition Increases</a:t>
          </a:r>
        </a:p>
        <a:p>
          <a:r>
            <a:rPr lang="en-US" sz="1400">
              <a:latin typeface="Fira Sans Book" panose="020B0604020202020204" charset="0"/>
              <a:ea typeface="Fira Sans Book" panose="020B0604020202020204" charset="0"/>
            </a:rPr>
            <a:t>(excludes Self-Supporting) </a:t>
          </a:r>
        </a:p>
      </dgm:t>
    </dgm:pt>
    <dgm:pt modelId="{13F446F7-73CE-4C67-B029-ABB23A0AE091}" type="parTrans" cxnId="{BD793C24-F1A0-47E0-A27A-3EA370888CE2}">
      <dgm:prSet/>
      <dgm:spPr/>
      <dgm:t>
        <a:bodyPr/>
        <a:lstStyle/>
        <a:p>
          <a:endParaRPr lang="en-US"/>
        </a:p>
      </dgm:t>
    </dgm:pt>
    <dgm:pt modelId="{585864FD-FF58-44FD-8D3F-7712E13C9DCD}" type="sibTrans" cxnId="{BD793C24-F1A0-47E0-A27A-3EA370888CE2}">
      <dgm:prSet/>
      <dgm:spPr/>
      <dgm:t>
        <a:bodyPr/>
        <a:lstStyle/>
        <a:p>
          <a:endParaRPr lang="en-US"/>
        </a:p>
      </dgm:t>
    </dgm:pt>
    <dgm:pt modelId="{C0FEF8AD-3BB0-4E35-A7AD-B141D77FEA45}">
      <dgm:prSet phldrT="[Text]" custT="1"/>
      <dgm:spPr/>
      <dgm:t>
        <a:bodyPr/>
        <a:lstStyle/>
        <a:p>
          <a:r>
            <a:rPr lang="en-US" sz="1600" dirty="0">
              <a:latin typeface="Fira Sans" panose="020B0604020202020204" charset="0"/>
              <a:ea typeface="Fira Sans" panose="020B0604020202020204" charset="0"/>
            </a:rPr>
            <a:t>Tuition and Non-Resident Tuition </a:t>
          </a:r>
          <a:r>
            <a:rPr lang="en-US" sz="1600" baseline="0" dirty="0">
              <a:latin typeface="Fira Sans" panose="020B0604020202020204" charset="0"/>
              <a:ea typeface="Fira Sans" panose="020B0604020202020204" charset="0"/>
            </a:rPr>
            <a:t>provide ~49</a:t>
          </a:r>
          <a:r>
            <a:rPr lang="en-US" sz="1600" dirty="0">
              <a:latin typeface="Fira Sans" panose="020B0604020202020204" charset="0"/>
              <a:ea typeface="Fira Sans" panose="020B0604020202020204" charset="0"/>
            </a:rPr>
            <a:t>% of our core revenues</a:t>
          </a:r>
        </a:p>
      </dgm:t>
    </dgm:pt>
    <dgm:pt modelId="{93867253-C387-49BC-BD61-CE154EFCC0AD}" type="parTrans" cxnId="{B473F658-92A5-4748-8BC7-C6514EB13DEC}">
      <dgm:prSet/>
      <dgm:spPr/>
      <dgm:t>
        <a:bodyPr/>
        <a:lstStyle/>
        <a:p>
          <a:endParaRPr lang="en-US"/>
        </a:p>
      </dgm:t>
    </dgm:pt>
    <dgm:pt modelId="{DF1969B9-A07C-4CC2-B941-E435EA62C878}" type="sibTrans" cxnId="{B473F658-92A5-4748-8BC7-C6514EB13DEC}">
      <dgm:prSet/>
      <dgm:spPr/>
      <dgm:t>
        <a:bodyPr/>
        <a:lstStyle/>
        <a:p>
          <a:endParaRPr lang="en-US"/>
        </a:p>
      </dgm:t>
    </dgm:pt>
    <dgm:pt modelId="{BAB3EF29-AC16-4BBD-85AA-1F0E938ED01B}">
      <dgm:prSet phldrT="[Text]"/>
      <dgm:spPr/>
      <dgm:t>
        <a:bodyPr/>
        <a:lstStyle/>
        <a:p>
          <a:r>
            <a:rPr lang="en-US">
              <a:latin typeface="Fira Sans Book" panose="020B0604020202020204" charset="0"/>
              <a:ea typeface="Fira Sans Book" panose="020B0604020202020204" charset="0"/>
            </a:rPr>
            <a:t>State Funding Increases</a:t>
          </a:r>
        </a:p>
      </dgm:t>
    </dgm:pt>
    <dgm:pt modelId="{FA09F0BF-7C8C-4BF8-AED7-07F2567502F5}" type="parTrans" cxnId="{030479F4-429F-4E76-96C1-E0BBBFEFE2F6}">
      <dgm:prSet/>
      <dgm:spPr/>
      <dgm:t>
        <a:bodyPr/>
        <a:lstStyle/>
        <a:p>
          <a:endParaRPr lang="en-US"/>
        </a:p>
      </dgm:t>
    </dgm:pt>
    <dgm:pt modelId="{48E0AFF6-3904-46FC-AE3B-4D069FF20E8E}" type="sibTrans" cxnId="{030479F4-429F-4E76-96C1-E0BBBFEFE2F6}">
      <dgm:prSet/>
      <dgm:spPr/>
      <dgm:t>
        <a:bodyPr/>
        <a:lstStyle/>
        <a:p>
          <a:endParaRPr lang="en-US"/>
        </a:p>
      </dgm:t>
    </dgm:pt>
    <dgm:pt modelId="{3B5B9CEA-C80F-460C-9457-D2B07005FE10}">
      <dgm:prSet phldrT="[Text]" custT="1"/>
      <dgm:spPr/>
      <dgm:t>
        <a:bodyPr/>
        <a:lstStyle/>
        <a:p>
          <a:r>
            <a:rPr lang="en-US" sz="1600" dirty="0">
              <a:latin typeface="Fira Sans"/>
              <a:ea typeface="Fira Sans" panose="020B0604020202020204" charset="0"/>
            </a:rPr>
            <a:t>State funding provides</a:t>
          </a:r>
          <a:r>
            <a:rPr lang="en-US" sz="1600" baseline="0" dirty="0">
              <a:latin typeface="Fira Sans"/>
              <a:ea typeface="Fira Sans" panose="020B0604020202020204" charset="0"/>
            </a:rPr>
            <a:t> ~</a:t>
          </a:r>
          <a:r>
            <a:rPr lang="en-US" sz="1600" dirty="0">
              <a:latin typeface="Fira Sans"/>
              <a:ea typeface="Fira Sans" panose="020B0604020202020204" charset="0"/>
            </a:rPr>
            <a:t>47% of our core revenues</a:t>
          </a:r>
        </a:p>
      </dgm:t>
    </dgm:pt>
    <dgm:pt modelId="{99ECF59F-BEE7-4304-B95E-C648768AEA8E}" type="parTrans" cxnId="{B61136DB-B2A0-4B9C-8190-972B07792BF0}">
      <dgm:prSet/>
      <dgm:spPr/>
      <dgm:t>
        <a:bodyPr/>
        <a:lstStyle/>
        <a:p>
          <a:endParaRPr lang="en-US"/>
        </a:p>
      </dgm:t>
    </dgm:pt>
    <dgm:pt modelId="{5BE36958-8C63-4DDF-9439-8EC9584CD761}" type="sibTrans" cxnId="{B61136DB-B2A0-4B9C-8190-972B07792BF0}">
      <dgm:prSet/>
      <dgm:spPr/>
      <dgm:t>
        <a:bodyPr/>
        <a:lstStyle/>
        <a:p>
          <a:endParaRPr lang="en-US"/>
        </a:p>
      </dgm:t>
    </dgm:pt>
    <dgm:pt modelId="{DAA20DC2-E728-43E1-9557-3A0E314F0843}">
      <dgm:prSet phldrT="[Text]"/>
      <dgm:spPr/>
      <dgm:t>
        <a:bodyPr/>
        <a:lstStyle/>
        <a:p>
          <a:r>
            <a:rPr lang="en-US">
              <a:latin typeface="Fira Sans Book" panose="020B0604020202020204" charset="0"/>
              <a:ea typeface="Fira Sans Book" panose="020B0604020202020204" charset="0"/>
            </a:rPr>
            <a:t>Student</a:t>
          </a:r>
          <a:r>
            <a:rPr lang="en-US" baseline="0">
              <a:latin typeface="Fira Sans Book" panose="020B0604020202020204" charset="0"/>
              <a:ea typeface="Fira Sans Book" panose="020B0604020202020204" charset="0"/>
            </a:rPr>
            <a:t> Enrollment Growth</a:t>
          </a:r>
          <a:endParaRPr lang="en-US">
            <a:latin typeface="Fira Sans Book" panose="020B0604020202020204" charset="0"/>
            <a:ea typeface="Fira Sans Book" panose="020B0604020202020204" charset="0"/>
          </a:endParaRPr>
        </a:p>
      </dgm:t>
    </dgm:pt>
    <dgm:pt modelId="{06DD3E8F-486C-4962-98FB-ADA356D5F859}" type="parTrans" cxnId="{C34D99D6-D2C3-4473-8378-F38CEBD1A4F7}">
      <dgm:prSet/>
      <dgm:spPr/>
      <dgm:t>
        <a:bodyPr/>
        <a:lstStyle/>
        <a:p>
          <a:endParaRPr lang="en-US"/>
        </a:p>
      </dgm:t>
    </dgm:pt>
    <dgm:pt modelId="{B363C44E-411F-460C-872D-EF43F5E51942}" type="sibTrans" cxnId="{C34D99D6-D2C3-4473-8378-F38CEBD1A4F7}">
      <dgm:prSet/>
      <dgm:spPr/>
      <dgm:t>
        <a:bodyPr/>
        <a:lstStyle/>
        <a:p>
          <a:endParaRPr lang="en-US"/>
        </a:p>
      </dgm:t>
    </dgm:pt>
    <dgm:pt modelId="{CFDD6F60-AC66-4DCB-B57B-ACD9BD93E110}">
      <dgm:prSet phldrT="[Text]" custT="1"/>
      <dgm:spPr/>
      <dgm:t>
        <a:bodyPr/>
        <a:lstStyle/>
        <a:p>
          <a:r>
            <a:rPr lang="en-US" sz="1600">
              <a:latin typeface="Fira Sans" panose="020B0604020202020204" charset="0"/>
              <a:ea typeface="Fira Sans" panose="020B0604020202020204" charset="0"/>
            </a:rPr>
            <a:t>Additional </a:t>
          </a:r>
          <a:r>
            <a:rPr lang="en-US" sz="1600" baseline="0">
              <a:latin typeface="Fira Sans" panose="020B0604020202020204" charset="0"/>
              <a:ea typeface="Fira Sans" panose="020B0604020202020204" charset="0"/>
            </a:rPr>
            <a:t>tuition &amp; state funds (offset by costs)</a:t>
          </a:r>
          <a:endParaRPr lang="en-US" sz="1600">
            <a:latin typeface="Fira Sans" panose="020B0604020202020204" charset="0"/>
            <a:ea typeface="Fira Sans" panose="020B0604020202020204" charset="0"/>
          </a:endParaRPr>
        </a:p>
      </dgm:t>
    </dgm:pt>
    <dgm:pt modelId="{25399D77-BE15-482F-BF39-81A66AF88A41}" type="parTrans" cxnId="{B2DB4A3B-C2FA-4A70-9AC9-39B1E7388402}">
      <dgm:prSet/>
      <dgm:spPr/>
      <dgm:t>
        <a:bodyPr/>
        <a:lstStyle/>
        <a:p>
          <a:endParaRPr lang="en-US"/>
        </a:p>
      </dgm:t>
    </dgm:pt>
    <dgm:pt modelId="{8F4586AA-238D-46EB-BD95-B2F77446EA48}" type="sibTrans" cxnId="{B2DB4A3B-C2FA-4A70-9AC9-39B1E7388402}">
      <dgm:prSet/>
      <dgm:spPr/>
      <dgm:t>
        <a:bodyPr/>
        <a:lstStyle/>
        <a:p>
          <a:endParaRPr lang="en-US"/>
        </a:p>
      </dgm:t>
    </dgm:pt>
    <dgm:pt modelId="{C3BCA54F-89B8-4788-9C16-2AA2880B1C20}">
      <dgm:prSet custT="1"/>
      <dgm:spPr/>
      <dgm:t>
        <a:bodyPr/>
        <a:lstStyle/>
        <a:p>
          <a:r>
            <a:rPr lang="en-US" sz="1600" baseline="0">
              <a:latin typeface="Fira Sans" panose="020B0604020202020204" charset="0"/>
              <a:ea typeface="Fira Sans" panose="020B0604020202020204" charset="0"/>
            </a:rPr>
            <a:t>Tuition and Non-Resident Tuition changes require Regental approval</a:t>
          </a:r>
        </a:p>
      </dgm:t>
    </dgm:pt>
    <dgm:pt modelId="{BC5CDE1F-2830-47DB-BCA3-C31330B43ACD}" type="parTrans" cxnId="{D95B86C0-B945-4916-8AC2-AEB546E2FE1F}">
      <dgm:prSet/>
      <dgm:spPr/>
      <dgm:t>
        <a:bodyPr/>
        <a:lstStyle/>
        <a:p>
          <a:endParaRPr lang="en-US"/>
        </a:p>
      </dgm:t>
    </dgm:pt>
    <dgm:pt modelId="{A497CBAF-6D6D-4054-9BF3-8B5319488C06}" type="sibTrans" cxnId="{D95B86C0-B945-4916-8AC2-AEB546E2FE1F}">
      <dgm:prSet/>
      <dgm:spPr/>
      <dgm:t>
        <a:bodyPr/>
        <a:lstStyle/>
        <a:p>
          <a:endParaRPr lang="en-US"/>
        </a:p>
      </dgm:t>
    </dgm:pt>
    <dgm:pt modelId="{CEFBAEAD-EB45-4A85-BAAB-D694FBF61DFD}">
      <dgm:prSet custT="1"/>
      <dgm:spPr/>
      <dgm:t>
        <a:bodyPr/>
        <a:lstStyle/>
        <a:p>
          <a:pPr rtl="0"/>
          <a:r>
            <a:rPr lang="en-US" sz="1600">
              <a:latin typeface="Fira Sans"/>
              <a:ea typeface="Fira Sans" panose="020B0604020202020204" charset="0"/>
            </a:rPr>
            <a:t>Based on </a:t>
          </a:r>
          <a:r>
            <a:rPr lang="en-US" sz="1600">
              <a:solidFill>
                <a:schemeClr val="tx1"/>
              </a:solidFill>
              <a:latin typeface="Fira Sans"/>
              <a:ea typeface="Fira Sans" panose="020B0604020202020204" charset="0"/>
            </a:rPr>
            <a:t>STATE </a:t>
          </a:r>
          <a:r>
            <a:rPr lang="en-US" sz="1600">
              <a:latin typeface="Fira Sans"/>
              <a:ea typeface="Fira Sans" panose="020B0604020202020204" charset="0"/>
            </a:rPr>
            <a:t>FTE enrollment (average unit loads</a:t>
          </a:r>
          <a:r>
            <a:rPr lang="en-US" sz="1600" baseline="0">
              <a:latin typeface="Fira Sans"/>
              <a:ea typeface="Fira Sans" panose="020B0604020202020204" charset="0"/>
            </a:rPr>
            <a:t>) and defined </a:t>
          </a:r>
          <a:r>
            <a:rPr lang="en-US" sz="1600" baseline="0">
              <a:solidFill>
                <a:schemeClr val="tx1"/>
              </a:solidFill>
              <a:latin typeface="Fira Sans"/>
              <a:ea typeface="Fira Sans" panose="020B0604020202020204" charset="0"/>
            </a:rPr>
            <a:t>set-asides</a:t>
          </a:r>
          <a:endParaRPr lang="en-US" sz="1600">
            <a:solidFill>
              <a:schemeClr val="tx1"/>
            </a:solidFill>
            <a:latin typeface="Fira Sans"/>
            <a:ea typeface="Fira Sans" panose="020B0604020202020204" charset="0"/>
          </a:endParaRPr>
        </a:p>
      </dgm:t>
    </dgm:pt>
    <dgm:pt modelId="{3C69F798-19D0-4160-B3AB-AD498CB95FA6}" type="parTrans" cxnId="{F4D64F2D-A732-43A2-9DE9-59D652633F92}">
      <dgm:prSet/>
      <dgm:spPr/>
      <dgm:t>
        <a:bodyPr/>
        <a:lstStyle/>
        <a:p>
          <a:endParaRPr lang="en-US"/>
        </a:p>
      </dgm:t>
    </dgm:pt>
    <dgm:pt modelId="{B4C8CC45-D5C4-4157-A793-CEB92A69DF0B}" type="sibTrans" cxnId="{F4D64F2D-A732-43A2-9DE9-59D652633F92}">
      <dgm:prSet/>
      <dgm:spPr/>
      <dgm:t>
        <a:bodyPr/>
        <a:lstStyle/>
        <a:p>
          <a:endParaRPr lang="en-US"/>
        </a:p>
      </dgm:t>
    </dgm:pt>
    <dgm:pt modelId="{03278F40-B211-422C-8649-59E1EB911B79}">
      <dgm:prSet custT="1"/>
      <dgm:spPr/>
      <dgm:t>
        <a:bodyPr/>
        <a:lstStyle/>
        <a:p>
          <a:r>
            <a:rPr lang="en-US" sz="1600" baseline="0" dirty="0">
              <a:latin typeface="Fira Sans" panose="020B0604020202020204" charset="0"/>
              <a:ea typeface="Fira Sans" panose="020B0604020202020204" charset="0"/>
            </a:rPr>
            <a:t>Enrollment of self-supporting Masters &amp; non-residents provide </a:t>
          </a:r>
          <a:r>
            <a:rPr lang="en-US" sz="1600" baseline="0" dirty="0">
              <a:solidFill>
                <a:schemeClr val="tx1"/>
              </a:solidFill>
              <a:latin typeface="Fira Sans" panose="020B0604020202020204" charset="0"/>
              <a:ea typeface="Fira Sans" panose="020B0604020202020204" charset="0"/>
            </a:rPr>
            <a:t>additional revenue</a:t>
          </a:r>
        </a:p>
      </dgm:t>
    </dgm:pt>
    <dgm:pt modelId="{97142468-32D6-4485-A211-F319530AAD7E}" type="parTrans" cxnId="{C469B6FE-E8F5-482C-97DB-446D35A2E295}">
      <dgm:prSet/>
      <dgm:spPr/>
      <dgm:t>
        <a:bodyPr/>
        <a:lstStyle/>
        <a:p>
          <a:endParaRPr lang="en-US"/>
        </a:p>
      </dgm:t>
    </dgm:pt>
    <dgm:pt modelId="{41167E13-BD06-44A4-A0C9-072DC77EC22D}" type="sibTrans" cxnId="{C469B6FE-E8F5-482C-97DB-446D35A2E295}">
      <dgm:prSet/>
      <dgm:spPr/>
      <dgm:t>
        <a:bodyPr/>
        <a:lstStyle/>
        <a:p>
          <a:endParaRPr lang="en-US"/>
        </a:p>
      </dgm:t>
    </dgm:pt>
    <dgm:pt modelId="{2B8B374B-720F-4844-90C9-1A14358F6932}">
      <dgm:prSet custT="1"/>
      <dgm:spPr/>
      <dgm:t>
        <a:bodyPr/>
        <a:lstStyle/>
        <a:p>
          <a:pPr rtl="0"/>
          <a:r>
            <a:rPr lang="en-US" sz="1600" baseline="0">
              <a:latin typeface="Fira Sans" panose="020B0604020202020204" charset="0"/>
              <a:ea typeface="Fira Sans" panose="020B0604020202020204" charset="0"/>
            </a:rPr>
            <a:t>Negotiated by UCOP and CA Legislature, Governor</a:t>
          </a:r>
          <a:endParaRPr lang="en-US" sz="1600">
            <a:latin typeface="Fira Sans" panose="020B0604020202020204" charset="0"/>
            <a:ea typeface="Fira Sans" panose="020B0604020202020204" charset="0"/>
          </a:endParaRPr>
        </a:p>
      </dgm:t>
    </dgm:pt>
    <dgm:pt modelId="{305ABC27-D9F4-4159-A7C2-C175D82491CB}" type="parTrans" cxnId="{7A2F36FD-78D1-45BF-9E8F-03324FA72511}">
      <dgm:prSet/>
      <dgm:spPr/>
      <dgm:t>
        <a:bodyPr/>
        <a:lstStyle/>
        <a:p>
          <a:endParaRPr lang="en-US"/>
        </a:p>
      </dgm:t>
    </dgm:pt>
    <dgm:pt modelId="{8874E3B2-5049-4201-899C-80F9985FC07E}" type="sibTrans" cxnId="{7A2F36FD-78D1-45BF-9E8F-03324FA72511}">
      <dgm:prSet/>
      <dgm:spPr/>
      <dgm:t>
        <a:bodyPr/>
        <a:lstStyle/>
        <a:p>
          <a:endParaRPr lang="en-US"/>
        </a:p>
      </dgm:t>
    </dgm:pt>
    <dgm:pt modelId="{8D633E52-D133-4273-BDB5-E910295C3EF1}">
      <dgm:prSet custT="1"/>
      <dgm:spPr/>
      <dgm:t>
        <a:bodyPr/>
        <a:lstStyle/>
        <a:p>
          <a:r>
            <a:rPr lang="en-US" sz="1600" baseline="0">
              <a:solidFill>
                <a:schemeClr val="tx1"/>
              </a:solidFill>
              <a:latin typeface="Fira Sans" panose="020B0604020202020204" charset="0"/>
              <a:ea typeface="Fira Sans" panose="020B0604020202020204" charset="0"/>
            </a:rPr>
            <a:t>Based on Budgeted FTE, with occasional true-ups to actuals</a:t>
          </a:r>
          <a:endParaRPr lang="en-US" sz="1600" baseline="0">
            <a:latin typeface="Fira Sans" panose="020B0604020202020204" charset="0"/>
            <a:ea typeface="Fira Sans" panose="020B0604020202020204" charset="0"/>
          </a:endParaRPr>
        </a:p>
      </dgm:t>
    </dgm:pt>
    <dgm:pt modelId="{47752C06-C8C9-4598-A7F8-8E0A6064EA5C}" type="parTrans" cxnId="{1E88747A-9A16-4EB1-9FD1-C4BCDB22AC8E}">
      <dgm:prSet/>
      <dgm:spPr/>
      <dgm:t>
        <a:bodyPr/>
        <a:lstStyle/>
        <a:p>
          <a:endParaRPr lang="en-US"/>
        </a:p>
      </dgm:t>
    </dgm:pt>
    <dgm:pt modelId="{B3F0DD69-34D3-428E-B10C-378C8E4EB3D0}" type="sibTrans" cxnId="{1E88747A-9A16-4EB1-9FD1-C4BCDB22AC8E}">
      <dgm:prSet/>
      <dgm:spPr/>
      <dgm:t>
        <a:bodyPr/>
        <a:lstStyle/>
        <a:p>
          <a:endParaRPr lang="en-US"/>
        </a:p>
      </dgm:t>
    </dgm:pt>
    <dgm:pt modelId="{736E755E-A2C4-4228-97C6-D1EDA255E61E}">
      <dgm:prSet custT="1"/>
      <dgm:spPr/>
      <dgm:t>
        <a:bodyPr/>
        <a:lstStyle/>
        <a:p>
          <a:pPr>
            <a:tabLst>
              <a:tab pos="2859088" algn="l"/>
            </a:tabLst>
          </a:pPr>
          <a:r>
            <a:rPr lang="en-US" sz="1600" baseline="0">
              <a:solidFill>
                <a:schemeClr val="tx1"/>
              </a:solidFill>
              <a:latin typeface="Fira Sans" panose="020B0604020202020204" charset="0"/>
              <a:ea typeface="Fira Sans" panose="020B0604020202020204" charset="0"/>
            </a:rPr>
            <a:t>Limited by current human and capital infrastructure</a:t>
          </a:r>
        </a:p>
      </dgm:t>
    </dgm:pt>
    <dgm:pt modelId="{5E4BB43C-940C-4804-839B-FA562CBBEC0E}" type="parTrans" cxnId="{5FFFDE50-0696-41C4-AB35-5CBE5AEF9248}">
      <dgm:prSet/>
      <dgm:spPr/>
      <dgm:t>
        <a:bodyPr/>
        <a:lstStyle/>
        <a:p>
          <a:endParaRPr lang="en-US"/>
        </a:p>
      </dgm:t>
    </dgm:pt>
    <dgm:pt modelId="{797F48CE-4FBD-47AD-A781-62865C6C3226}" type="sibTrans" cxnId="{5FFFDE50-0696-41C4-AB35-5CBE5AEF9248}">
      <dgm:prSet/>
      <dgm:spPr/>
      <dgm:t>
        <a:bodyPr/>
        <a:lstStyle/>
        <a:p>
          <a:endParaRPr lang="en-US"/>
        </a:p>
      </dgm:t>
    </dgm:pt>
    <dgm:pt modelId="{E5D95288-220F-4B76-8ED9-9FB99FEEFB65}" type="pres">
      <dgm:prSet presAssocID="{99740B37-08CF-478A-82A6-3E9720B678D0}" presName="Name0" presStyleCnt="0">
        <dgm:presLayoutVars>
          <dgm:dir/>
          <dgm:animLvl val="lvl"/>
          <dgm:resizeHandles val="exact"/>
        </dgm:presLayoutVars>
      </dgm:prSet>
      <dgm:spPr/>
    </dgm:pt>
    <dgm:pt modelId="{95651B45-B8AC-46F0-B158-F8FCAB6FB5AF}" type="pres">
      <dgm:prSet presAssocID="{05D3471B-71F6-45F2-9CB7-F9648ED2F320}" presName="linNode" presStyleCnt="0"/>
      <dgm:spPr/>
    </dgm:pt>
    <dgm:pt modelId="{4EF36F16-F624-4B73-9E55-8FF555C5051E}" type="pres">
      <dgm:prSet presAssocID="{05D3471B-71F6-45F2-9CB7-F9648ED2F320}" presName="parentText" presStyleLbl="node1" presStyleIdx="0" presStyleCnt="3" custScaleX="72348" custScaleY="108214">
        <dgm:presLayoutVars>
          <dgm:chMax val="1"/>
          <dgm:bulletEnabled val="1"/>
        </dgm:presLayoutVars>
      </dgm:prSet>
      <dgm:spPr/>
    </dgm:pt>
    <dgm:pt modelId="{FDCE523D-0139-4C20-B0C5-05B85C0FC248}" type="pres">
      <dgm:prSet presAssocID="{05D3471B-71F6-45F2-9CB7-F9648ED2F320}" presName="descendantText" presStyleLbl="alignAccFollowNode1" presStyleIdx="0" presStyleCnt="3" custScaleX="116156" custScaleY="121516" custLinFactNeighborX="10" custLinFactNeighborY="-1131">
        <dgm:presLayoutVars>
          <dgm:bulletEnabled val="1"/>
        </dgm:presLayoutVars>
      </dgm:prSet>
      <dgm:spPr/>
    </dgm:pt>
    <dgm:pt modelId="{E6215A2E-EE4C-4446-BCC0-11967A703769}" type="pres">
      <dgm:prSet presAssocID="{585864FD-FF58-44FD-8D3F-7712E13C9DCD}" presName="sp" presStyleCnt="0"/>
      <dgm:spPr/>
    </dgm:pt>
    <dgm:pt modelId="{0FF2688D-7B52-4A2A-98C6-0864FD8FBFA4}" type="pres">
      <dgm:prSet presAssocID="{BAB3EF29-AC16-4BBD-85AA-1F0E938ED01B}" presName="linNode" presStyleCnt="0"/>
      <dgm:spPr/>
    </dgm:pt>
    <dgm:pt modelId="{629DC0EA-694E-4921-AC25-1078BE8E4897}" type="pres">
      <dgm:prSet presAssocID="{BAB3EF29-AC16-4BBD-85AA-1F0E938ED01B}" presName="parentText" presStyleLbl="node1" presStyleIdx="1" presStyleCnt="3" custScaleX="71604" custScaleY="99117">
        <dgm:presLayoutVars>
          <dgm:chMax val="1"/>
          <dgm:bulletEnabled val="1"/>
        </dgm:presLayoutVars>
      </dgm:prSet>
      <dgm:spPr/>
    </dgm:pt>
    <dgm:pt modelId="{415632B9-EAC9-4A1C-AA4F-B1DC8932B058}" type="pres">
      <dgm:prSet presAssocID="{BAB3EF29-AC16-4BBD-85AA-1F0E938ED01B}" presName="descendantText" presStyleLbl="alignAccFollowNode1" presStyleIdx="1" presStyleCnt="3" custScaleX="115837" custScaleY="116551" custLinFactNeighborX="232" custLinFactNeighborY="-2602">
        <dgm:presLayoutVars>
          <dgm:bulletEnabled val="1"/>
        </dgm:presLayoutVars>
      </dgm:prSet>
      <dgm:spPr/>
    </dgm:pt>
    <dgm:pt modelId="{7CDD55DE-3018-4190-A54C-B7BC3049CA68}" type="pres">
      <dgm:prSet presAssocID="{48E0AFF6-3904-46FC-AE3B-4D069FF20E8E}" presName="sp" presStyleCnt="0"/>
      <dgm:spPr/>
    </dgm:pt>
    <dgm:pt modelId="{2B1032AE-A926-4450-BE44-67AC670499C7}" type="pres">
      <dgm:prSet presAssocID="{DAA20DC2-E728-43E1-9557-3A0E314F0843}" presName="linNode" presStyleCnt="0"/>
      <dgm:spPr/>
    </dgm:pt>
    <dgm:pt modelId="{DDDCEB87-8827-46A5-BA02-5755353DE28F}" type="pres">
      <dgm:prSet presAssocID="{DAA20DC2-E728-43E1-9557-3A0E314F0843}" presName="parentText" presStyleLbl="node1" presStyleIdx="2" presStyleCnt="3" custScaleX="78301" custLinFactNeighborY="152">
        <dgm:presLayoutVars>
          <dgm:chMax val="1"/>
          <dgm:bulletEnabled val="1"/>
        </dgm:presLayoutVars>
      </dgm:prSet>
      <dgm:spPr/>
    </dgm:pt>
    <dgm:pt modelId="{A0E6E30E-9968-41E9-9298-D3E1ACAFFA25}" type="pres">
      <dgm:prSet presAssocID="{DAA20DC2-E728-43E1-9557-3A0E314F0843}" presName="descendantText" presStyleLbl="alignAccFollowNode1" presStyleIdx="2" presStyleCnt="3" custScaleX="123656" custScaleY="118299" custLinFactNeighborX="26" custLinFactNeighborY="2253">
        <dgm:presLayoutVars>
          <dgm:bulletEnabled val="1"/>
        </dgm:presLayoutVars>
      </dgm:prSet>
      <dgm:spPr/>
    </dgm:pt>
  </dgm:ptLst>
  <dgm:cxnLst>
    <dgm:cxn modelId="{6544F709-774F-42E4-814E-182FB5128E12}" type="presOf" srcId="{8D633E52-D133-4273-BDB5-E910295C3EF1}" destId="{A0E6E30E-9968-41E9-9298-D3E1ACAFFA25}" srcOrd="0" destOrd="2" presId="urn:microsoft.com/office/officeart/2005/8/layout/vList5"/>
    <dgm:cxn modelId="{1580EC22-B375-479F-8EEF-2E829CFD26DE}" type="presOf" srcId="{CFDD6F60-AC66-4DCB-B57B-ACD9BD93E110}" destId="{A0E6E30E-9968-41E9-9298-D3E1ACAFFA25}" srcOrd="0" destOrd="0" presId="urn:microsoft.com/office/officeart/2005/8/layout/vList5"/>
    <dgm:cxn modelId="{BD793C24-F1A0-47E0-A27A-3EA370888CE2}" srcId="{99740B37-08CF-478A-82A6-3E9720B678D0}" destId="{05D3471B-71F6-45F2-9CB7-F9648ED2F320}" srcOrd="0" destOrd="0" parTransId="{13F446F7-73CE-4C67-B029-ABB23A0AE091}" sibTransId="{585864FD-FF58-44FD-8D3F-7712E13C9DCD}"/>
    <dgm:cxn modelId="{32430F29-24BC-48BC-9F94-CCE49198BA49}" type="presOf" srcId="{3B5B9CEA-C80F-460C-9457-D2B07005FE10}" destId="{415632B9-EAC9-4A1C-AA4F-B1DC8932B058}" srcOrd="0" destOrd="0" presId="urn:microsoft.com/office/officeart/2005/8/layout/vList5"/>
    <dgm:cxn modelId="{F4D64F2D-A732-43A2-9DE9-59D652633F92}" srcId="{BAB3EF29-AC16-4BBD-85AA-1F0E938ED01B}" destId="{CEFBAEAD-EB45-4A85-BAAB-D694FBF61DFD}" srcOrd="1" destOrd="0" parTransId="{3C69F798-19D0-4160-B3AB-AD498CB95FA6}" sibTransId="{B4C8CC45-D5C4-4157-A793-CEB92A69DF0B}"/>
    <dgm:cxn modelId="{B2DB4A3B-C2FA-4A70-9AC9-39B1E7388402}" srcId="{DAA20DC2-E728-43E1-9557-3A0E314F0843}" destId="{CFDD6F60-AC66-4DCB-B57B-ACD9BD93E110}" srcOrd="0" destOrd="0" parTransId="{25399D77-BE15-482F-BF39-81A66AF88A41}" sibTransId="{8F4586AA-238D-46EB-BD95-B2F77446EA48}"/>
    <dgm:cxn modelId="{9187B33F-FD84-4DB8-A84D-9D69BA05CE34}" type="presOf" srcId="{CEFBAEAD-EB45-4A85-BAAB-D694FBF61DFD}" destId="{415632B9-EAC9-4A1C-AA4F-B1DC8932B058}" srcOrd="0" destOrd="1" presId="urn:microsoft.com/office/officeart/2005/8/layout/vList5"/>
    <dgm:cxn modelId="{98F8EB42-9DD5-4DAF-8591-4600EE03278E}" type="presOf" srcId="{03278F40-B211-422C-8649-59E1EB911B79}" destId="{A0E6E30E-9968-41E9-9298-D3E1ACAFFA25}" srcOrd="0" destOrd="1" presId="urn:microsoft.com/office/officeart/2005/8/layout/vList5"/>
    <dgm:cxn modelId="{5FFFDE50-0696-41C4-AB35-5CBE5AEF9248}" srcId="{DAA20DC2-E728-43E1-9557-3A0E314F0843}" destId="{736E755E-A2C4-4228-97C6-D1EDA255E61E}" srcOrd="3" destOrd="0" parTransId="{5E4BB43C-940C-4804-839B-FA562CBBEC0E}" sibTransId="{797F48CE-4FBD-47AD-A781-62865C6C3226}"/>
    <dgm:cxn modelId="{B473F658-92A5-4748-8BC7-C6514EB13DEC}" srcId="{05D3471B-71F6-45F2-9CB7-F9648ED2F320}" destId="{C0FEF8AD-3BB0-4E35-A7AD-B141D77FEA45}" srcOrd="0" destOrd="0" parTransId="{93867253-C387-49BC-BD61-CE154EFCC0AD}" sibTransId="{DF1969B9-A07C-4CC2-B941-E435EA62C878}"/>
    <dgm:cxn modelId="{1E88747A-9A16-4EB1-9FD1-C4BCDB22AC8E}" srcId="{DAA20DC2-E728-43E1-9557-3A0E314F0843}" destId="{8D633E52-D133-4273-BDB5-E910295C3EF1}" srcOrd="2" destOrd="0" parTransId="{47752C06-C8C9-4598-A7F8-8E0A6064EA5C}" sibTransId="{B3F0DD69-34D3-428E-B10C-378C8E4EB3D0}"/>
    <dgm:cxn modelId="{69FB4795-403A-4BB6-8FEE-12E6E48A85A4}" type="presOf" srcId="{DAA20DC2-E728-43E1-9557-3A0E314F0843}" destId="{DDDCEB87-8827-46A5-BA02-5755353DE28F}" srcOrd="0" destOrd="0" presId="urn:microsoft.com/office/officeart/2005/8/layout/vList5"/>
    <dgm:cxn modelId="{E18A4A95-D062-4AC4-8568-ABD25A00395D}" type="presOf" srcId="{736E755E-A2C4-4228-97C6-D1EDA255E61E}" destId="{A0E6E30E-9968-41E9-9298-D3E1ACAFFA25}" srcOrd="0" destOrd="3" presId="urn:microsoft.com/office/officeart/2005/8/layout/vList5"/>
    <dgm:cxn modelId="{DED0E3B1-A9A3-4FD7-9F4C-63237A9662FD}" type="presOf" srcId="{C3BCA54F-89B8-4788-9C16-2AA2880B1C20}" destId="{FDCE523D-0139-4C20-B0C5-05B85C0FC248}" srcOrd="0" destOrd="1" presId="urn:microsoft.com/office/officeart/2005/8/layout/vList5"/>
    <dgm:cxn modelId="{12F5A8B4-3485-4F84-A709-B1D6BCBF4CA2}" type="presOf" srcId="{BAB3EF29-AC16-4BBD-85AA-1F0E938ED01B}" destId="{629DC0EA-694E-4921-AC25-1078BE8E4897}" srcOrd="0" destOrd="0" presId="urn:microsoft.com/office/officeart/2005/8/layout/vList5"/>
    <dgm:cxn modelId="{E21BE2B4-27B4-460D-AFB5-07FE6103813B}" type="presOf" srcId="{99740B37-08CF-478A-82A6-3E9720B678D0}" destId="{E5D95288-220F-4B76-8ED9-9FB99FEEFB65}" srcOrd="0" destOrd="0" presId="urn:microsoft.com/office/officeart/2005/8/layout/vList5"/>
    <dgm:cxn modelId="{87C84EBB-527B-4A79-91B7-5CFBB0B0A4EE}" type="presOf" srcId="{C0FEF8AD-3BB0-4E35-A7AD-B141D77FEA45}" destId="{FDCE523D-0139-4C20-B0C5-05B85C0FC248}" srcOrd="0" destOrd="0" presId="urn:microsoft.com/office/officeart/2005/8/layout/vList5"/>
    <dgm:cxn modelId="{D95B86C0-B945-4916-8AC2-AEB546E2FE1F}" srcId="{05D3471B-71F6-45F2-9CB7-F9648ED2F320}" destId="{C3BCA54F-89B8-4788-9C16-2AA2880B1C20}" srcOrd="1" destOrd="0" parTransId="{BC5CDE1F-2830-47DB-BCA3-C31330B43ACD}" sibTransId="{A497CBAF-6D6D-4054-9BF3-8B5319488C06}"/>
    <dgm:cxn modelId="{607727C6-F951-46A1-A215-B44F5CA9DCE3}" type="presOf" srcId="{05D3471B-71F6-45F2-9CB7-F9648ED2F320}" destId="{4EF36F16-F624-4B73-9E55-8FF555C5051E}" srcOrd="0" destOrd="0" presId="urn:microsoft.com/office/officeart/2005/8/layout/vList5"/>
    <dgm:cxn modelId="{C34D99D6-D2C3-4473-8378-F38CEBD1A4F7}" srcId="{99740B37-08CF-478A-82A6-3E9720B678D0}" destId="{DAA20DC2-E728-43E1-9557-3A0E314F0843}" srcOrd="2" destOrd="0" parTransId="{06DD3E8F-486C-4962-98FB-ADA356D5F859}" sibTransId="{B363C44E-411F-460C-872D-EF43F5E51942}"/>
    <dgm:cxn modelId="{B61136DB-B2A0-4B9C-8190-972B07792BF0}" srcId="{BAB3EF29-AC16-4BBD-85AA-1F0E938ED01B}" destId="{3B5B9CEA-C80F-460C-9457-D2B07005FE10}" srcOrd="0" destOrd="0" parTransId="{99ECF59F-BEE7-4304-B95E-C648768AEA8E}" sibTransId="{5BE36958-8C63-4DDF-9439-8EC9584CD761}"/>
    <dgm:cxn modelId="{030479F4-429F-4E76-96C1-E0BBBFEFE2F6}" srcId="{99740B37-08CF-478A-82A6-3E9720B678D0}" destId="{BAB3EF29-AC16-4BBD-85AA-1F0E938ED01B}" srcOrd="1" destOrd="0" parTransId="{FA09F0BF-7C8C-4BF8-AED7-07F2567502F5}" sibTransId="{48E0AFF6-3904-46FC-AE3B-4D069FF20E8E}"/>
    <dgm:cxn modelId="{7F5BC0F5-9314-45E6-BC67-33504281D8C3}" type="presOf" srcId="{2B8B374B-720F-4844-90C9-1A14358F6932}" destId="{415632B9-EAC9-4A1C-AA4F-B1DC8932B058}" srcOrd="0" destOrd="2" presId="urn:microsoft.com/office/officeart/2005/8/layout/vList5"/>
    <dgm:cxn modelId="{7A2F36FD-78D1-45BF-9E8F-03324FA72511}" srcId="{BAB3EF29-AC16-4BBD-85AA-1F0E938ED01B}" destId="{2B8B374B-720F-4844-90C9-1A14358F6932}" srcOrd="2" destOrd="0" parTransId="{305ABC27-D9F4-4159-A7C2-C175D82491CB}" sibTransId="{8874E3B2-5049-4201-899C-80F9985FC07E}"/>
    <dgm:cxn modelId="{C469B6FE-E8F5-482C-97DB-446D35A2E295}" srcId="{DAA20DC2-E728-43E1-9557-3A0E314F0843}" destId="{03278F40-B211-422C-8649-59E1EB911B79}" srcOrd="1" destOrd="0" parTransId="{97142468-32D6-4485-A211-F319530AAD7E}" sibTransId="{41167E13-BD06-44A4-A0C9-072DC77EC22D}"/>
    <dgm:cxn modelId="{FC1C64AB-FDE8-4E7B-BE62-42178AE3C9EB}" type="presParOf" srcId="{E5D95288-220F-4B76-8ED9-9FB99FEEFB65}" destId="{95651B45-B8AC-46F0-B158-F8FCAB6FB5AF}" srcOrd="0" destOrd="0" presId="urn:microsoft.com/office/officeart/2005/8/layout/vList5"/>
    <dgm:cxn modelId="{3AF5DBD0-149F-466D-AC3D-143701F2B87D}" type="presParOf" srcId="{95651B45-B8AC-46F0-B158-F8FCAB6FB5AF}" destId="{4EF36F16-F624-4B73-9E55-8FF555C5051E}" srcOrd="0" destOrd="0" presId="urn:microsoft.com/office/officeart/2005/8/layout/vList5"/>
    <dgm:cxn modelId="{4B7A820E-2628-4995-B1BE-1C9D6A6D84B5}" type="presParOf" srcId="{95651B45-B8AC-46F0-B158-F8FCAB6FB5AF}" destId="{FDCE523D-0139-4C20-B0C5-05B85C0FC248}" srcOrd="1" destOrd="0" presId="urn:microsoft.com/office/officeart/2005/8/layout/vList5"/>
    <dgm:cxn modelId="{EA7B5ACC-8AF2-41C4-AA21-155623E3F559}" type="presParOf" srcId="{E5D95288-220F-4B76-8ED9-9FB99FEEFB65}" destId="{E6215A2E-EE4C-4446-BCC0-11967A703769}" srcOrd="1" destOrd="0" presId="urn:microsoft.com/office/officeart/2005/8/layout/vList5"/>
    <dgm:cxn modelId="{95EA91AB-B655-4D53-80E6-3C45D5498CE8}" type="presParOf" srcId="{E5D95288-220F-4B76-8ED9-9FB99FEEFB65}" destId="{0FF2688D-7B52-4A2A-98C6-0864FD8FBFA4}" srcOrd="2" destOrd="0" presId="urn:microsoft.com/office/officeart/2005/8/layout/vList5"/>
    <dgm:cxn modelId="{7FFA4C57-CA95-4B07-AFB8-894CBAD33EED}" type="presParOf" srcId="{0FF2688D-7B52-4A2A-98C6-0864FD8FBFA4}" destId="{629DC0EA-694E-4921-AC25-1078BE8E4897}" srcOrd="0" destOrd="0" presId="urn:microsoft.com/office/officeart/2005/8/layout/vList5"/>
    <dgm:cxn modelId="{D74606C5-A8B9-4CDF-AF5B-1B099438CBC7}" type="presParOf" srcId="{0FF2688D-7B52-4A2A-98C6-0864FD8FBFA4}" destId="{415632B9-EAC9-4A1C-AA4F-B1DC8932B058}" srcOrd="1" destOrd="0" presId="urn:microsoft.com/office/officeart/2005/8/layout/vList5"/>
    <dgm:cxn modelId="{197EF73D-2C20-42D1-A6BC-952E190A52E0}" type="presParOf" srcId="{E5D95288-220F-4B76-8ED9-9FB99FEEFB65}" destId="{7CDD55DE-3018-4190-A54C-B7BC3049CA68}" srcOrd="3" destOrd="0" presId="urn:microsoft.com/office/officeart/2005/8/layout/vList5"/>
    <dgm:cxn modelId="{EC729BF3-745D-4CB4-B9A2-F34E6805BADC}" type="presParOf" srcId="{E5D95288-220F-4B76-8ED9-9FB99FEEFB65}" destId="{2B1032AE-A926-4450-BE44-67AC670499C7}" srcOrd="4" destOrd="0" presId="urn:microsoft.com/office/officeart/2005/8/layout/vList5"/>
    <dgm:cxn modelId="{D5228114-3791-45B4-9D32-9F10A4AD2C41}" type="presParOf" srcId="{2B1032AE-A926-4450-BE44-67AC670499C7}" destId="{DDDCEB87-8827-46A5-BA02-5755353DE28F}" srcOrd="0" destOrd="0" presId="urn:microsoft.com/office/officeart/2005/8/layout/vList5"/>
    <dgm:cxn modelId="{5EB8DB6C-1F05-4782-BAF2-4A1F49635B8E}" type="presParOf" srcId="{2B1032AE-A926-4450-BE44-67AC670499C7}" destId="{A0E6E30E-9968-41E9-9298-D3E1ACAFFA2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740B37-08CF-478A-82A6-3E9720B67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D3471B-71F6-45F2-9CB7-F9648ED2F320}">
      <dgm:prSet phldrT="[Text]" custT="1"/>
      <dgm:spPr/>
      <dgm:t>
        <a:bodyPr/>
        <a:lstStyle/>
        <a:p>
          <a:r>
            <a:rPr lang="en-US" sz="2500">
              <a:latin typeface="Fira Sans Book"/>
              <a:ea typeface="Fira Sans Book" panose="020B0604020202020204" charset="0"/>
            </a:rPr>
            <a:t>UCOP </a:t>
          </a:r>
          <a:r>
            <a:rPr lang="en-US" sz="2500" err="1">
              <a:latin typeface="Fira Sans Book"/>
              <a:ea typeface="Fira Sans Book" panose="020B0604020202020204" charset="0"/>
            </a:rPr>
            <a:t>Rebenching</a:t>
          </a:r>
          <a:r>
            <a:rPr lang="en-US" sz="2500">
              <a:latin typeface="Fira Sans Book"/>
              <a:ea typeface="Fira Sans Book" panose="020B0604020202020204" charset="0"/>
            </a:rPr>
            <a:t> Model</a:t>
          </a:r>
        </a:p>
      </dgm:t>
    </dgm:pt>
    <dgm:pt modelId="{13F446F7-73CE-4C67-B029-ABB23A0AE091}" type="parTrans" cxnId="{BD793C24-F1A0-47E0-A27A-3EA370888CE2}">
      <dgm:prSet/>
      <dgm:spPr/>
      <dgm:t>
        <a:bodyPr/>
        <a:lstStyle/>
        <a:p>
          <a:endParaRPr lang="en-US"/>
        </a:p>
      </dgm:t>
    </dgm:pt>
    <dgm:pt modelId="{585864FD-FF58-44FD-8D3F-7712E13C9DCD}" type="sibTrans" cxnId="{BD793C24-F1A0-47E0-A27A-3EA370888CE2}">
      <dgm:prSet/>
      <dgm:spPr/>
      <dgm:t>
        <a:bodyPr/>
        <a:lstStyle/>
        <a:p>
          <a:endParaRPr lang="en-US"/>
        </a:p>
      </dgm:t>
    </dgm:pt>
    <dgm:pt modelId="{C0FEF8AD-3BB0-4E35-A7AD-B141D77FEA45}">
      <dgm:prSet phldrT="[Text]" custT="1"/>
      <dgm:spPr/>
      <dgm:t>
        <a:bodyPr/>
        <a:lstStyle/>
        <a:p>
          <a:r>
            <a:rPr lang="en-US" sz="1800" strike="noStrike" baseline="0">
              <a:solidFill>
                <a:schemeClr val="tx1"/>
              </a:solidFill>
              <a:latin typeface="Fira Sans"/>
              <a:ea typeface="Fira Sans" panose="020B0604020202020204" charset="0"/>
            </a:rPr>
            <a:t>The UCOP process to allocate state funds to each of the campuses based on student enrollment (FTE of CA Residents)</a:t>
          </a:r>
        </a:p>
      </dgm:t>
    </dgm:pt>
    <dgm:pt modelId="{93867253-C387-49BC-BD61-CE154EFCC0AD}" type="parTrans" cxnId="{B473F658-92A5-4748-8BC7-C6514EB13DEC}">
      <dgm:prSet/>
      <dgm:spPr/>
      <dgm:t>
        <a:bodyPr/>
        <a:lstStyle/>
        <a:p>
          <a:endParaRPr lang="en-US"/>
        </a:p>
      </dgm:t>
    </dgm:pt>
    <dgm:pt modelId="{DF1969B9-A07C-4CC2-B941-E435EA62C878}" type="sibTrans" cxnId="{B473F658-92A5-4748-8BC7-C6514EB13DEC}">
      <dgm:prSet/>
      <dgm:spPr/>
      <dgm:t>
        <a:bodyPr/>
        <a:lstStyle/>
        <a:p>
          <a:endParaRPr lang="en-US"/>
        </a:p>
      </dgm:t>
    </dgm:pt>
    <dgm:pt modelId="{7D3C0EAD-CA5A-46A3-A683-6BC4FF69BC92}">
      <dgm:prSet custT="1"/>
      <dgm:spPr/>
      <dgm:t>
        <a:bodyPr/>
        <a:lstStyle/>
        <a:p>
          <a:pPr rtl="0"/>
          <a:r>
            <a:rPr lang="en-US" sz="1800" strike="noStrike" baseline="0">
              <a:solidFill>
                <a:schemeClr val="tx1"/>
              </a:solidFill>
              <a:latin typeface="Fira Sans"/>
              <a:ea typeface="Fira Sans" panose="020B0604020202020204" charset="0"/>
            </a:rPr>
            <a:t>UCOP also allocates state funds to “set-asides” (see slide #11)</a:t>
          </a:r>
        </a:p>
      </dgm:t>
    </dgm:pt>
    <dgm:pt modelId="{3FBD28F1-E3C6-467E-A6E9-79FFECB7FE10}" type="parTrans" cxnId="{1804A22C-CF4B-4635-A5F4-E4F5E1C04815}">
      <dgm:prSet/>
      <dgm:spPr/>
      <dgm:t>
        <a:bodyPr/>
        <a:lstStyle/>
        <a:p>
          <a:endParaRPr lang="en-US"/>
        </a:p>
      </dgm:t>
    </dgm:pt>
    <dgm:pt modelId="{318E798C-828F-4E32-8085-320669D6B08A}" type="sibTrans" cxnId="{1804A22C-CF4B-4635-A5F4-E4F5E1C04815}">
      <dgm:prSet/>
      <dgm:spPr/>
      <dgm:t>
        <a:bodyPr/>
        <a:lstStyle/>
        <a:p>
          <a:endParaRPr lang="en-US"/>
        </a:p>
      </dgm:t>
    </dgm:pt>
    <dgm:pt modelId="{A051ADB9-425C-47E6-9656-0EABCB5E6DBE}">
      <dgm:prSet custT="1"/>
      <dgm:spPr/>
      <dgm:t>
        <a:bodyPr/>
        <a:lstStyle/>
        <a:p>
          <a:r>
            <a:rPr lang="en-US" sz="1800" strike="noStrike" baseline="0">
              <a:solidFill>
                <a:schemeClr val="tx1"/>
              </a:solidFill>
              <a:latin typeface="Fira Sans"/>
              <a:ea typeface="Fira Sans" panose="020B0604020202020204" charset="0"/>
            </a:rPr>
            <a:t>UCOP determines model and is implementing changes such as 1.5x weighting for UG students from LCFF high schools, reducing HS weights outside of medicine and veterinary med down to 2.5, and grad student true-up to remove aspirational growth at some campuses.  </a:t>
          </a:r>
        </a:p>
      </dgm:t>
    </dgm:pt>
    <dgm:pt modelId="{431706D2-795D-448C-A018-700281561A3B}" type="parTrans" cxnId="{C66E342A-078A-40FC-94AE-00F75299566B}">
      <dgm:prSet/>
      <dgm:spPr/>
      <dgm:t>
        <a:bodyPr/>
        <a:lstStyle/>
        <a:p>
          <a:endParaRPr lang="en-US"/>
        </a:p>
      </dgm:t>
    </dgm:pt>
    <dgm:pt modelId="{55660FF7-E217-46BE-BEC7-91FADC10E9BB}" type="sibTrans" cxnId="{C66E342A-078A-40FC-94AE-00F75299566B}">
      <dgm:prSet/>
      <dgm:spPr/>
      <dgm:t>
        <a:bodyPr/>
        <a:lstStyle/>
        <a:p>
          <a:endParaRPr lang="en-US"/>
        </a:p>
      </dgm:t>
    </dgm:pt>
    <dgm:pt modelId="{6D603DD0-CF2C-49FD-8730-FFCEBB5A4BD4}">
      <dgm:prSet custT="1"/>
      <dgm:spPr/>
      <dgm:t>
        <a:bodyPr/>
        <a:lstStyle/>
        <a:p>
          <a:r>
            <a:rPr lang="en-US" sz="1800" b="1" strike="noStrike" baseline="0">
              <a:solidFill>
                <a:schemeClr val="tx1"/>
              </a:solidFill>
              <a:latin typeface="Fira Sans"/>
              <a:ea typeface="Fira Sans" panose="020B0604020202020204" charset="0"/>
            </a:rPr>
            <a:t>FY24 was the last year UCR received funding to achieve the 95% level of the UC average for state funding per unweighted student. UCR received a total of $22.9M</a:t>
          </a:r>
        </a:p>
      </dgm:t>
    </dgm:pt>
    <dgm:pt modelId="{E727FA37-BF2B-4EA1-85D8-2024B6763DF8}" type="parTrans" cxnId="{DBB2B683-645E-4309-9EA9-B1978CA9E1B9}">
      <dgm:prSet/>
      <dgm:spPr/>
    </dgm:pt>
    <dgm:pt modelId="{0819E4ED-F1E8-4993-B4AC-2DE2AD04386D}" type="sibTrans" cxnId="{DBB2B683-645E-4309-9EA9-B1978CA9E1B9}">
      <dgm:prSet/>
      <dgm:spPr/>
    </dgm:pt>
    <dgm:pt modelId="{E5D95288-220F-4B76-8ED9-9FB99FEEFB65}" type="pres">
      <dgm:prSet presAssocID="{99740B37-08CF-478A-82A6-3E9720B678D0}" presName="Name0" presStyleCnt="0">
        <dgm:presLayoutVars>
          <dgm:dir/>
          <dgm:animLvl val="lvl"/>
          <dgm:resizeHandles val="exact"/>
        </dgm:presLayoutVars>
      </dgm:prSet>
      <dgm:spPr/>
    </dgm:pt>
    <dgm:pt modelId="{95651B45-B8AC-46F0-B158-F8FCAB6FB5AF}" type="pres">
      <dgm:prSet presAssocID="{05D3471B-71F6-45F2-9CB7-F9648ED2F320}" presName="linNode" presStyleCnt="0"/>
      <dgm:spPr/>
    </dgm:pt>
    <dgm:pt modelId="{4EF36F16-F624-4B73-9E55-8FF555C5051E}" type="pres">
      <dgm:prSet presAssocID="{05D3471B-71F6-45F2-9CB7-F9648ED2F320}" presName="parentText" presStyleLbl="node1" presStyleIdx="0" presStyleCnt="1" custLinFactNeighborY="-151">
        <dgm:presLayoutVars>
          <dgm:chMax val="1"/>
          <dgm:bulletEnabled val="1"/>
        </dgm:presLayoutVars>
      </dgm:prSet>
      <dgm:spPr/>
    </dgm:pt>
    <dgm:pt modelId="{FDCE523D-0139-4C20-B0C5-05B85C0FC248}" type="pres">
      <dgm:prSet presAssocID="{05D3471B-71F6-45F2-9CB7-F9648ED2F320}" presName="descendantText" presStyleLbl="alignAccFollowNode1" presStyleIdx="0" presStyleCnt="1" custScaleY="116851">
        <dgm:presLayoutVars>
          <dgm:bulletEnabled val="1"/>
        </dgm:presLayoutVars>
      </dgm:prSet>
      <dgm:spPr/>
    </dgm:pt>
  </dgm:ptLst>
  <dgm:cxnLst>
    <dgm:cxn modelId="{BD793C24-F1A0-47E0-A27A-3EA370888CE2}" srcId="{99740B37-08CF-478A-82A6-3E9720B678D0}" destId="{05D3471B-71F6-45F2-9CB7-F9648ED2F320}" srcOrd="0" destOrd="0" parTransId="{13F446F7-73CE-4C67-B029-ABB23A0AE091}" sibTransId="{585864FD-FF58-44FD-8D3F-7712E13C9DCD}"/>
    <dgm:cxn modelId="{C66E342A-078A-40FC-94AE-00F75299566B}" srcId="{05D3471B-71F6-45F2-9CB7-F9648ED2F320}" destId="{A051ADB9-425C-47E6-9656-0EABCB5E6DBE}" srcOrd="2" destOrd="0" parTransId="{431706D2-795D-448C-A018-700281561A3B}" sibTransId="{55660FF7-E217-46BE-BEC7-91FADC10E9BB}"/>
    <dgm:cxn modelId="{1804A22C-CF4B-4635-A5F4-E4F5E1C04815}" srcId="{05D3471B-71F6-45F2-9CB7-F9648ED2F320}" destId="{7D3C0EAD-CA5A-46A3-A683-6BC4FF69BC92}" srcOrd="1" destOrd="0" parTransId="{3FBD28F1-E3C6-467E-A6E9-79FFECB7FE10}" sibTransId="{318E798C-828F-4E32-8085-320669D6B08A}"/>
    <dgm:cxn modelId="{44FBEB43-3424-45E5-B2D3-C4778636EFC0}" type="presOf" srcId="{A051ADB9-425C-47E6-9656-0EABCB5E6DBE}" destId="{FDCE523D-0139-4C20-B0C5-05B85C0FC248}" srcOrd="0" destOrd="2" presId="urn:microsoft.com/office/officeart/2005/8/layout/vList5"/>
    <dgm:cxn modelId="{8E60E878-752F-4AD4-82BF-10FFE7A29436}" type="presOf" srcId="{6D603DD0-CF2C-49FD-8730-FFCEBB5A4BD4}" destId="{FDCE523D-0139-4C20-B0C5-05B85C0FC248}" srcOrd="0" destOrd="3" presId="urn:microsoft.com/office/officeart/2005/8/layout/vList5"/>
    <dgm:cxn modelId="{B473F658-92A5-4748-8BC7-C6514EB13DEC}" srcId="{05D3471B-71F6-45F2-9CB7-F9648ED2F320}" destId="{C0FEF8AD-3BB0-4E35-A7AD-B141D77FEA45}" srcOrd="0" destOrd="0" parTransId="{93867253-C387-49BC-BD61-CE154EFCC0AD}" sibTransId="{DF1969B9-A07C-4CC2-B941-E435EA62C878}"/>
    <dgm:cxn modelId="{DBB2B683-645E-4309-9EA9-B1978CA9E1B9}" srcId="{05D3471B-71F6-45F2-9CB7-F9648ED2F320}" destId="{6D603DD0-CF2C-49FD-8730-FFCEBB5A4BD4}" srcOrd="3" destOrd="0" parTransId="{E727FA37-BF2B-4EA1-85D8-2024B6763DF8}" sibTransId="{0819E4ED-F1E8-4993-B4AC-2DE2AD04386D}"/>
    <dgm:cxn modelId="{E21BE2B4-27B4-460D-AFB5-07FE6103813B}" type="presOf" srcId="{99740B37-08CF-478A-82A6-3E9720B678D0}" destId="{E5D95288-220F-4B76-8ED9-9FB99FEEFB65}" srcOrd="0" destOrd="0" presId="urn:microsoft.com/office/officeart/2005/8/layout/vList5"/>
    <dgm:cxn modelId="{87C84EBB-527B-4A79-91B7-5CFBB0B0A4EE}" type="presOf" srcId="{C0FEF8AD-3BB0-4E35-A7AD-B141D77FEA45}" destId="{FDCE523D-0139-4C20-B0C5-05B85C0FC248}" srcOrd="0" destOrd="0" presId="urn:microsoft.com/office/officeart/2005/8/layout/vList5"/>
    <dgm:cxn modelId="{607727C6-F951-46A1-A215-B44F5CA9DCE3}" type="presOf" srcId="{05D3471B-71F6-45F2-9CB7-F9648ED2F320}" destId="{4EF36F16-F624-4B73-9E55-8FF555C5051E}" srcOrd="0" destOrd="0" presId="urn:microsoft.com/office/officeart/2005/8/layout/vList5"/>
    <dgm:cxn modelId="{89B3CCE5-7B1C-48F4-A49C-D2E281D06C1F}" type="presOf" srcId="{7D3C0EAD-CA5A-46A3-A683-6BC4FF69BC92}" destId="{FDCE523D-0139-4C20-B0C5-05B85C0FC248}" srcOrd="0" destOrd="1" presId="urn:microsoft.com/office/officeart/2005/8/layout/vList5"/>
    <dgm:cxn modelId="{FC1C64AB-FDE8-4E7B-BE62-42178AE3C9EB}" type="presParOf" srcId="{E5D95288-220F-4B76-8ED9-9FB99FEEFB65}" destId="{95651B45-B8AC-46F0-B158-F8FCAB6FB5AF}" srcOrd="0" destOrd="0" presId="urn:microsoft.com/office/officeart/2005/8/layout/vList5"/>
    <dgm:cxn modelId="{3AF5DBD0-149F-466D-AC3D-143701F2B87D}" type="presParOf" srcId="{95651B45-B8AC-46F0-B158-F8FCAB6FB5AF}" destId="{4EF36F16-F624-4B73-9E55-8FF555C5051E}" srcOrd="0" destOrd="0" presId="urn:microsoft.com/office/officeart/2005/8/layout/vList5"/>
    <dgm:cxn modelId="{4B7A820E-2628-4995-B1BE-1C9D6A6D84B5}" type="presParOf" srcId="{95651B45-B8AC-46F0-B158-F8FCAB6FB5AF}" destId="{FDCE523D-0139-4C20-B0C5-05B85C0FC2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740B37-08CF-478A-82A6-3E9720B67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AB3EF29-AC16-4BBD-85AA-1F0E938ED01B}">
      <dgm:prSet phldrT="[Text]" custT="1"/>
      <dgm:spPr/>
      <dgm:t>
        <a:bodyPr/>
        <a:lstStyle/>
        <a:p>
          <a:r>
            <a:rPr lang="en-US" sz="2500">
              <a:latin typeface="Fira Sans Book"/>
              <a:ea typeface="Fira Sans Book" panose="020B0604020202020204" charset="0"/>
            </a:rPr>
            <a:t>UCOP Assessment</a:t>
          </a:r>
        </a:p>
      </dgm:t>
    </dgm:pt>
    <dgm:pt modelId="{FA09F0BF-7C8C-4BF8-AED7-07F2567502F5}" type="parTrans" cxnId="{030479F4-429F-4E76-96C1-E0BBBFEFE2F6}">
      <dgm:prSet/>
      <dgm:spPr/>
      <dgm:t>
        <a:bodyPr/>
        <a:lstStyle/>
        <a:p>
          <a:endParaRPr lang="en-US"/>
        </a:p>
      </dgm:t>
    </dgm:pt>
    <dgm:pt modelId="{48E0AFF6-3904-46FC-AE3B-4D069FF20E8E}" type="sibTrans" cxnId="{030479F4-429F-4E76-96C1-E0BBBFEFE2F6}">
      <dgm:prSet/>
      <dgm:spPr/>
      <dgm:t>
        <a:bodyPr/>
        <a:lstStyle/>
        <a:p>
          <a:endParaRPr lang="en-US"/>
        </a:p>
      </dgm:t>
    </dgm:pt>
    <dgm:pt modelId="{3B5B9CEA-C80F-460C-9457-D2B07005FE10}">
      <dgm:prSet phldrT="[Text]" custT="1"/>
      <dgm:spPr/>
      <dgm:t>
        <a:bodyPr/>
        <a:lstStyle/>
        <a:p>
          <a:r>
            <a:rPr lang="en-US" sz="1600" baseline="0" dirty="0">
              <a:solidFill>
                <a:schemeClr val="tx1"/>
              </a:solidFill>
              <a:latin typeface="Fira Sans"/>
              <a:ea typeface="Fira Sans" panose="020B0604020202020204" charset="0"/>
            </a:rPr>
            <a:t>Total assessment to UCR in FY24-25 is ~ $27M</a:t>
          </a:r>
          <a:endParaRPr lang="en-US" sz="1600" dirty="0">
            <a:latin typeface="Fira Sans"/>
            <a:ea typeface="Fira Sans" panose="020B0604020202020204" charset="0"/>
          </a:endParaRPr>
        </a:p>
      </dgm:t>
    </dgm:pt>
    <dgm:pt modelId="{99ECF59F-BEE7-4304-B95E-C648768AEA8E}" type="parTrans" cxnId="{B61136DB-B2A0-4B9C-8190-972B07792BF0}">
      <dgm:prSet/>
      <dgm:spPr/>
      <dgm:t>
        <a:bodyPr/>
        <a:lstStyle/>
        <a:p>
          <a:endParaRPr lang="en-US"/>
        </a:p>
      </dgm:t>
    </dgm:pt>
    <dgm:pt modelId="{5BE36958-8C63-4DDF-9439-8EC9584CD761}" type="sibTrans" cxnId="{B61136DB-B2A0-4B9C-8190-972B07792BF0}">
      <dgm:prSet/>
      <dgm:spPr/>
      <dgm:t>
        <a:bodyPr/>
        <a:lstStyle/>
        <a:p>
          <a:endParaRPr lang="en-US"/>
        </a:p>
      </dgm:t>
    </dgm:pt>
    <dgm:pt modelId="{DAA20DC2-E728-43E1-9557-3A0E314F0843}">
      <dgm:prSet phldrT="[Text]" custT="1"/>
      <dgm:spPr/>
      <dgm:t>
        <a:bodyPr/>
        <a:lstStyle/>
        <a:p>
          <a:r>
            <a:rPr lang="en-US" sz="2500">
              <a:latin typeface="Fira Sans Book"/>
              <a:ea typeface="Fira Sans Book" panose="020B0604020202020204" charset="0"/>
            </a:rPr>
            <a:t>Fixed Cost Increases</a:t>
          </a:r>
        </a:p>
      </dgm:t>
    </dgm:pt>
    <dgm:pt modelId="{06DD3E8F-486C-4962-98FB-ADA356D5F859}" type="parTrans" cxnId="{C34D99D6-D2C3-4473-8378-F38CEBD1A4F7}">
      <dgm:prSet/>
      <dgm:spPr/>
      <dgm:t>
        <a:bodyPr/>
        <a:lstStyle/>
        <a:p>
          <a:endParaRPr lang="en-US"/>
        </a:p>
      </dgm:t>
    </dgm:pt>
    <dgm:pt modelId="{B363C44E-411F-460C-872D-EF43F5E51942}" type="sibTrans" cxnId="{C34D99D6-D2C3-4473-8378-F38CEBD1A4F7}">
      <dgm:prSet/>
      <dgm:spPr/>
      <dgm:t>
        <a:bodyPr/>
        <a:lstStyle/>
        <a:p>
          <a:endParaRPr lang="en-US"/>
        </a:p>
      </dgm:t>
    </dgm:pt>
    <dgm:pt modelId="{CFDD6F60-AC66-4DCB-B57B-ACD9BD93E110}">
      <dgm:prSet phldrT="[Text]" custT="1"/>
      <dgm:spPr/>
      <dgm:t>
        <a:bodyPr/>
        <a:lstStyle/>
        <a:p>
          <a:pPr rtl="0"/>
          <a:r>
            <a:rPr lang="en-US" sz="1600">
              <a:latin typeface="Fira Sans"/>
              <a:ea typeface="Fira Sans" panose="020B0604020202020204" charset="0"/>
            </a:rPr>
            <a:t>Sa</a:t>
          </a:r>
          <a:r>
            <a:rPr lang="en-US" sz="1600">
              <a:solidFill>
                <a:schemeClr val="tx1"/>
              </a:solidFill>
              <a:latin typeface="Fira Sans"/>
              <a:ea typeface="Fira Sans" panose="020B0604020202020204" charset="0"/>
            </a:rPr>
            <a:t>lary and Benefits for faculty and staff are the main drivers as well as other mandates from contract increases (see next slide for cost details)</a:t>
          </a:r>
        </a:p>
      </dgm:t>
    </dgm:pt>
    <dgm:pt modelId="{25399D77-BE15-482F-BF39-81A66AF88A41}" type="parTrans" cxnId="{B2DB4A3B-C2FA-4A70-9AC9-39B1E7388402}">
      <dgm:prSet/>
      <dgm:spPr/>
      <dgm:t>
        <a:bodyPr/>
        <a:lstStyle/>
        <a:p>
          <a:endParaRPr lang="en-US"/>
        </a:p>
      </dgm:t>
    </dgm:pt>
    <dgm:pt modelId="{8F4586AA-238D-46EB-BD95-B2F77446EA48}" type="sibTrans" cxnId="{B2DB4A3B-C2FA-4A70-9AC9-39B1E7388402}">
      <dgm:prSet/>
      <dgm:spPr/>
      <dgm:t>
        <a:bodyPr/>
        <a:lstStyle/>
        <a:p>
          <a:endParaRPr lang="en-US"/>
        </a:p>
      </dgm:t>
    </dgm:pt>
    <dgm:pt modelId="{6A697D47-8F00-47F1-996B-7C5FF272DBA8}">
      <dgm:prSet phldrT="[Text]" custT="1"/>
      <dgm:spPr/>
      <dgm:t>
        <a:bodyPr/>
        <a:lstStyle/>
        <a:p>
          <a:r>
            <a:rPr lang="en-US" sz="1600" baseline="0">
              <a:latin typeface="Fira Sans"/>
              <a:ea typeface="Fira Sans" panose="020B0604020202020204" charset="0"/>
            </a:rPr>
            <a:t>UCOP determines model </a:t>
          </a:r>
          <a:endParaRPr lang="en-US" sz="1600">
            <a:latin typeface="Fira Sans"/>
            <a:ea typeface="Fira Sans" panose="020B0604020202020204" charset="0"/>
          </a:endParaRPr>
        </a:p>
      </dgm:t>
    </dgm:pt>
    <dgm:pt modelId="{5C61061E-3E00-4038-9FD1-6E8A919026B9}" type="parTrans" cxnId="{592B2B32-4F4D-46C1-9483-23AF10A3894F}">
      <dgm:prSet/>
      <dgm:spPr/>
      <dgm:t>
        <a:bodyPr/>
        <a:lstStyle/>
        <a:p>
          <a:endParaRPr lang="en-US"/>
        </a:p>
      </dgm:t>
    </dgm:pt>
    <dgm:pt modelId="{712081BD-89DA-4C93-AB75-B6DEE0169F55}" type="sibTrans" cxnId="{592B2B32-4F4D-46C1-9483-23AF10A3894F}">
      <dgm:prSet/>
      <dgm:spPr/>
      <dgm:t>
        <a:bodyPr/>
        <a:lstStyle/>
        <a:p>
          <a:endParaRPr lang="en-US"/>
        </a:p>
      </dgm:t>
    </dgm:pt>
    <dgm:pt modelId="{CED6B344-8AEF-D246-9071-2FCB149E3272}">
      <dgm:prSet phldrT="[Text]" custT="1"/>
      <dgm:spPr/>
      <dgm:t>
        <a:bodyPr/>
        <a:lstStyle/>
        <a:p>
          <a:r>
            <a:rPr lang="en-US" sz="1600">
              <a:latin typeface="Fira Sans"/>
              <a:ea typeface="Fira Sans" panose="020B0604020202020204" charset="0"/>
            </a:rPr>
            <a:t>UCOP “charges” each campus</a:t>
          </a:r>
          <a:r>
            <a:rPr lang="en-US" sz="1600" baseline="0">
              <a:latin typeface="Fira Sans"/>
              <a:ea typeface="Fira Sans" panose="020B0604020202020204" charset="0"/>
            </a:rPr>
            <a:t> an assessment fee to fund their central operations and has also transferred expenses previously covered by their budget as separate charges to campuses (UCDC, Library costs, etc.)</a:t>
          </a:r>
          <a:endParaRPr lang="en-US" sz="1600">
            <a:latin typeface="Fira Sans"/>
            <a:ea typeface="Fira Sans" panose="020B0604020202020204" charset="0"/>
          </a:endParaRPr>
        </a:p>
      </dgm:t>
    </dgm:pt>
    <dgm:pt modelId="{7CD51FBD-8D0F-004C-9154-7128AE0DE079}" type="parTrans" cxnId="{FF6B8AE6-B43C-D044-9218-50934AD7F534}">
      <dgm:prSet/>
      <dgm:spPr/>
      <dgm:t>
        <a:bodyPr/>
        <a:lstStyle/>
        <a:p>
          <a:endParaRPr lang="en-US"/>
        </a:p>
      </dgm:t>
    </dgm:pt>
    <dgm:pt modelId="{CD7F623C-7625-4D42-8380-0CEBAE7F6A18}" type="sibTrans" cxnId="{FF6B8AE6-B43C-D044-9218-50934AD7F534}">
      <dgm:prSet/>
      <dgm:spPr/>
      <dgm:t>
        <a:bodyPr/>
        <a:lstStyle/>
        <a:p>
          <a:endParaRPr lang="en-US"/>
        </a:p>
      </dgm:t>
    </dgm:pt>
    <dgm:pt modelId="{9CCED236-8F8C-4DA3-A7FF-31AE42A15742}">
      <dgm:prSet phldrT="[Text]" custT="1"/>
      <dgm:spPr/>
      <dgm:t>
        <a:bodyPr/>
        <a:lstStyle/>
        <a:p>
          <a:r>
            <a:rPr lang="en-US" sz="1600">
              <a:latin typeface="Fira Sans"/>
              <a:ea typeface="Fira Sans" panose="020B0604020202020204" charset="0"/>
            </a:rPr>
            <a:t>This is how UCOP gets their annual operating budget</a:t>
          </a:r>
        </a:p>
      </dgm:t>
    </dgm:pt>
    <dgm:pt modelId="{3BAC4B7C-09DF-4246-9F39-9A7F4689BFD7}" type="parTrans" cxnId="{0741BE26-05B5-44DD-9F4F-19751D5DFCE5}">
      <dgm:prSet/>
      <dgm:spPr/>
      <dgm:t>
        <a:bodyPr/>
        <a:lstStyle/>
        <a:p>
          <a:endParaRPr lang="en-US"/>
        </a:p>
      </dgm:t>
    </dgm:pt>
    <dgm:pt modelId="{05F6E3A3-6742-4B48-BC3D-62D3EE5AC3EF}" type="sibTrans" cxnId="{0741BE26-05B5-44DD-9F4F-19751D5DFCE5}">
      <dgm:prSet/>
      <dgm:spPr/>
      <dgm:t>
        <a:bodyPr/>
        <a:lstStyle/>
        <a:p>
          <a:endParaRPr lang="en-US"/>
        </a:p>
      </dgm:t>
    </dgm:pt>
    <dgm:pt modelId="{E5D95288-220F-4B76-8ED9-9FB99FEEFB65}" type="pres">
      <dgm:prSet presAssocID="{99740B37-08CF-478A-82A6-3E9720B678D0}" presName="Name0" presStyleCnt="0">
        <dgm:presLayoutVars>
          <dgm:dir/>
          <dgm:animLvl val="lvl"/>
          <dgm:resizeHandles val="exact"/>
        </dgm:presLayoutVars>
      </dgm:prSet>
      <dgm:spPr/>
    </dgm:pt>
    <dgm:pt modelId="{0FF2688D-7B52-4A2A-98C6-0864FD8FBFA4}" type="pres">
      <dgm:prSet presAssocID="{BAB3EF29-AC16-4BBD-85AA-1F0E938ED01B}" presName="linNode" presStyleCnt="0"/>
      <dgm:spPr/>
    </dgm:pt>
    <dgm:pt modelId="{629DC0EA-694E-4921-AC25-1078BE8E4897}" type="pres">
      <dgm:prSet presAssocID="{BAB3EF29-AC16-4BBD-85AA-1F0E938ED01B}" presName="parentText" presStyleLbl="node1" presStyleIdx="0" presStyleCnt="2">
        <dgm:presLayoutVars>
          <dgm:chMax val="1"/>
          <dgm:bulletEnabled val="1"/>
        </dgm:presLayoutVars>
      </dgm:prSet>
      <dgm:spPr/>
    </dgm:pt>
    <dgm:pt modelId="{415632B9-EAC9-4A1C-AA4F-B1DC8932B058}" type="pres">
      <dgm:prSet presAssocID="{BAB3EF29-AC16-4BBD-85AA-1F0E938ED01B}" presName="descendantText" presStyleLbl="alignAccFollowNode1" presStyleIdx="0" presStyleCnt="2" custScaleY="122365">
        <dgm:presLayoutVars>
          <dgm:bulletEnabled val="1"/>
        </dgm:presLayoutVars>
      </dgm:prSet>
      <dgm:spPr/>
    </dgm:pt>
    <dgm:pt modelId="{7CDD55DE-3018-4190-A54C-B7BC3049CA68}" type="pres">
      <dgm:prSet presAssocID="{48E0AFF6-3904-46FC-AE3B-4D069FF20E8E}" presName="sp" presStyleCnt="0"/>
      <dgm:spPr/>
    </dgm:pt>
    <dgm:pt modelId="{2B1032AE-A926-4450-BE44-67AC670499C7}" type="pres">
      <dgm:prSet presAssocID="{DAA20DC2-E728-43E1-9557-3A0E314F0843}" presName="linNode" presStyleCnt="0"/>
      <dgm:spPr/>
    </dgm:pt>
    <dgm:pt modelId="{DDDCEB87-8827-46A5-BA02-5755353DE28F}" type="pres">
      <dgm:prSet presAssocID="{DAA20DC2-E728-43E1-9557-3A0E314F0843}" presName="parentText" presStyleLbl="node1" presStyleIdx="1" presStyleCnt="2" custLinFactNeighborY="152">
        <dgm:presLayoutVars>
          <dgm:chMax val="1"/>
          <dgm:bulletEnabled val="1"/>
        </dgm:presLayoutVars>
      </dgm:prSet>
      <dgm:spPr/>
    </dgm:pt>
    <dgm:pt modelId="{A0E6E30E-9968-41E9-9298-D3E1ACAFFA25}" type="pres">
      <dgm:prSet presAssocID="{DAA20DC2-E728-43E1-9557-3A0E314F0843}" presName="descendantText" presStyleLbl="alignAccFollowNode1" presStyleIdx="1" presStyleCnt="2" custScaleY="118299">
        <dgm:presLayoutVars>
          <dgm:bulletEnabled val="1"/>
        </dgm:presLayoutVars>
      </dgm:prSet>
      <dgm:spPr/>
    </dgm:pt>
  </dgm:ptLst>
  <dgm:cxnLst>
    <dgm:cxn modelId="{1580EC22-B375-479F-8EEF-2E829CFD26DE}" type="presOf" srcId="{CFDD6F60-AC66-4DCB-B57B-ACD9BD93E110}" destId="{A0E6E30E-9968-41E9-9298-D3E1ACAFFA25}" srcOrd="0" destOrd="0" presId="urn:microsoft.com/office/officeart/2005/8/layout/vList5"/>
    <dgm:cxn modelId="{0741BE26-05B5-44DD-9F4F-19751D5DFCE5}" srcId="{BAB3EF29-AC16-4BBD-85AA-1F0E938ED01B}" destId="{9CCED236-8F8C-4DA3-A7FF-31AE42A15742}" srcOrd="0" destOrd="0" parTransId="{3BAC4B7C-09DF-4246-9F39-9A7F4689BFD7}" sibTransId="{05F6E3A3-6742-4B48-BC3D-62D3EE5AC3EF}"/>
    <dgm:cxn modelId="{32430F29-24BC-48BC-9F94-CCE49198BA49}" type="presOf" srcId="{3B5B9CEA-C80F-460C-9457-D2B07005FE10}" destId="{415632B9-EAC9-4A1C-AA4F-B1DC8932B058}" srcOrd="0" destOrd="1" presId="urn:microsoft.com/office/officeart/2005/8/layout/vList5"/>
    <dgm:cxn modelId="{592B2B32-4F4D-46C1-9483-23AF10A3894F}" srcId="{BAB3EF29-AC16-4BBD-85AA-1F0E938ED01B}" destId="{6A697D47-8F00-47F1-996B-7C5FF272DBA8}" srcOrd="3" destOrd="0" parTransId="{5C61061E-3E00-4038-9FD1-6E8A919026B9}" sibTransId="{712081BD-89DA-4C93-AB75-B6DEE0169F55}"/>
    <dgm:cxn modelId="{B2DB4A3B-C2FA-4A70-9AC9-39B1E7388402}" srcId="{DAA20DC2-E728-43E1-9557-3A0E314F0843}" destId="{CFDD6F60-AC66-4DCB-B57B-ACD9BD93E110}" srcOrd="0" destOrd="0" parTransId="{25399D77-BE15-482F-BF39-81A66AF88A41}" sibTransId="{8F4586AA-238D-46EB-BD95-B2F77446EA48}"/>
    <dgm:cxn modelId="{66204A54-BC18-435D-BA33-ED8BCB419CEB}" type="presOf" srcId="{6A697D47-8F00-47F1-996B-7C5FF272DBA8}" destId="{415632B9-EAC9-4A1C-AA4F-B1DC8932B058}" srcOrd="0" destOrd="3" presId="urn:microsoft.com/office/officeart/2005/8/layout/vList5"/>
    <dgm:cxn modelId="{239BDE7F-DB3B-E648-8CF6-550E29A9372E}" type="presOf" srcId="{CED6B344-8AEF-D246-9071-2FCB149E3272}" destId="{415632B9-EAC9-4A1C-AA4F-B1DC8932B058}" srcOrd="0" destOrd="2" presId="urn:microsoft.com/office/officeart/2005/8/layout/vList5"/>
    <dgm:cxn modelId="{C1BA8A83-6392-4B22-932E-67E1B9A68D37}" type="presOf" srcId="{9CCED236-8F8C-4DA3-A7FF-31AE42A15742}" destId="{415632B9-EAC9-4A1C-AA4F-B1DC8932B058}" srcOrd="0" destOrd="0" presId="urn:microsoft.com/office/officeart/2005/8/layout/vList5"/>
    <dgm:cxn modelId="{69FB4795-403A-4BB6-8FEE-12E6E48A85A4}" type="presOf" srcId="{DAA20DC2-E728-43E1-9557-3A0E314F0843}" destId="{DDDCEB87-8827-46A5-BA02-5755353DE28F}" srcOrd="0" destOrd="0" presId="urn:microsoft.com/office/officeart/2005/8/layout/vList5"/>
    <dgm:cxn modelId="{12F5A8B4-3485-4F84-A709-B1D6BCBF4CA2}" type="presOf" srcId="{BAB3EF29-AC16-4BBD-85AA-1F0E938ED01B}" destId="{629DC0EA-694E-4921-AC25-1078BE8E4897}" srcOrd="0" destOrd="0" presId="urn:microsoft.com/office/officeart/2005/8/layout/vList5"/>
    <dgm:cxn modelId="{E21BE2B4-27B4-460D-AFB5-07FE6103813B}" type="presOf" srcId="{99740B37-08CF-478A-82A6-3E9720B678D0}" destId="{E5D95288-220F-4B76-8ED9-9FB99FEEFB65}" srcOrd="0" destOrd="0" presId="urn:microsoft.com/office/officeart/2005/8/layout/vList5"/>
    <dgm:cxn modelId="{C34D99D6-D2C3-4473-8378-F38CEBD1A4F7}" srcId="{99740B37-08CF-478A-82A6-3E9720B678D0}" destId="{DAA20DC2-E728-43E1-9557-3A0E314F0843}" srcOrd="1" destOrd="0" parTransId="{06DD3E8F-486C-4962-98FB-ADA356D5F859}" sibTransId="{B363C44E-411F-460C-872D-EF43F5E51942}"/>
    <dgm:cxn modelId="{B61136DB-B2A0-4B9C-8190-972B07792BF0}" srcId="{BAB3EF29-AC16-4BBD-85AA-1F0E938ED01B}" destId="{3B5B9CEA-C80F-460C-9457-D2B07005FE10}" srcOrd="1" destOrd="0" parTransId="{99ECF59F-BEE7-4304-B95E-C648768AEA8E}" sibTransId="{5BE36958-8C63-4DDF-9439-8EC9584CD761}"/>
    <dgm:cxn modelId="{FF6B8AE6-B43C-D044-9218-50934AD7F534}" srcId="{BAB3EF29-AC16-4BBD-85AA-1F0E938ED01B}" destId="{CED6B344-8AEF-D246-9071-2FCB149E3272}" srcOrd="2" destOrd="0" parTransId="{7CD51FBD-8D0F-004C-9154-7128AE0DE079}" sibTransId="{CD7F623C-7625-4D42-8380-0CEBAE7F6A18}"/>
    <dgm:cxn modelId="{030479F4-429F-4E76-96C1-E0BBBFEFE2F6}" srcId="{99740B37-08CF-478A-82A6-3E9720B678D0}" destId="{BAB3EF29-AC16-4BBD-85AA-1F0E938ED01B}" srcOrd="0" destOrd="0" parTransId="{FA09F0BF-7C8C-4BF8-AED7-07F2567502F5}" sibTransId="{48E0AFF6-3904-46FC-AE3B-4D069FF20E8E}"/>
    <dgm:cxn modelId="{95EA91AB-B655-4D53-80E6-3C45D5498CE8}" type="presParOf" srcId="{E5D95288-220F-4B76-8ED9-9FB99FEEFB65}" destId="{0FF2688D-7B52-4A2A-98C6-0864FD8FBFA4}" srcOrd="0" destOrd="0" presId="urn:microsoft.com/office/officeart/2005/8/layout/vList5"/>
    <dgm:cxn modelId="{7FFA4C57-CA95-4B07-AFB8-894CBAD33EED}" type="presParOf" srcId="{0FF2688D-7B52-4A2A-98C6-0864FD8FBFA4}" destId="{629DC0EA-694E-4921-AC25-1078BE8E4897}" srcOrd="0" destOrd="0" presId="urn:microsoft.com/office/officeart/2005/8/layout/vList5"/>
    <dgm:cxn modelId="{D74606C5-A8B9-4CDF-AF5B-1B099438CBC7}" type="presParOf" srcId="{0FF2688D-7B52-4A2A-98C6-0864FD8FBFA4}" destId="{415632B9-EAC9-4A1C-AA4F-B1DC8932B058}" srcOrd="1" destOrd="0" presId="urn:microsoft.com/office/officeart/2005/8/layout/vList5"/>
    <dgm:cxn modelId="{197EF73D-2C20-42D1-A6BC-952E190A52E0}" type="presParOf" srcId="{E5D95288-220F-4B76-8ED9-9FB99FEEFB65}" destId="{7CDD55DE-3018-4190-A54C-B7BC3049CA68}" srcOrd="1" destOrd="0" presId="urn:microsoft.com/office/officeart/2005/8/layout/vList5"/>
    <dgm:cxn modelId="{EC729BF3-745D-4CB4-B9A2-F34E6805BADC}" type="presParOf" srcId="{E5D95288-220F-4B76-8ED9-9FB99FEEFB65}" destId="{2B1032AE-A926-4450-BE44-67AC670499C7}" srcOrd="2" destOrd="0" presId="urn:microsoft.com/office/officeart/2005/8/layout/vList5"/>
    <dgm:cxn modelId="{D5228114-3791-45B4-9D32-9F10A4AD2C41}" type="presParOf" srcId="{2B1032AE-A926-4450-BE44-67AC670499C7}" destId="{DDDCEB87-8827-46A5-BA02-5755353DE28F}" srcOrd="0" destOrd="0" presId="urn:microsoft.com/office/officeart/2005/8/layout/vList5"/>
    <dgm:cxn modelId="{5EB8DB6C-1F05-4782-BAF2-4A1F49635B8E}" type="presParOf" srcId="{2B1032AE-A926-4450-BE44-67AC670499C7}" destId="{A0E6E30E-9968-41E9-9298-D3E1ACAFFA2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2390-1C06-4053-9062-CEB30A6F9A22}">
      <dsp:nvSpPr>
        <dsp:cNvPr id="0" name=""/>
        <dsp:cNvSpPr/>
      </dsp:nvSpPr>
      <dsp:spPr>
        <a:xfrm>
          <a:off x="0" y="0"/>
          <a:ext cx="2504154" cy="326994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Student Tuition </a:t>
          </a:r>
          <a:r>
            <a:rPr lang="en-US" sz="1400" kern="1200"/>
            <a:t>(excludes Self- Supporting)</a:t>
          </a:r>
        </a:p>
      </dsp:txBody>
      <dsp:txXfrm>
        <a:off x="0" y="0"/>
        <a:ext cx="2504154" cy="980983"/>
      </dsp:txXfrm>
    </dsp:sp>
    <dsp:sp modelId="{F49E41EC-E34D-4C74-B098-1952CBE1BB38}">
      <dsp:nvSpPr>
        <dsp:cNvPr id="0" name=""/>
        <dsp:cNvSpPr/>
      </dsp:nvSpPr>
      <dsp:spPr>
        <a:xfrm>
          <a:off x="548648" y="981004"/>
          <a:ext cx="1408739" cy="10306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Driven by enrollment</a:t>
          </a:r>
        </a:p>
      </dsp:txBody>
      <dsp:txXfrm>
        <a:off x="578834" y="1011190"/>
        <a:ext cx="1348367" cy="970246"/>
      </dsp:txXfrm>
    </dsp:sp>
    <dsp:sp modelId="{5691C1FC-38C3-431F-B89C-5B0D033BACEF}">
      <dsp:nvSpPr>
        <dsp:cNvPr id="0" name=""/>
        <dsp:cNvSpPr/>
      </dsp:nvSpPr>
      <dsp:spPr>
        <a:xfrm>
          <a:off x="548648" y="2075808"/>
          <a:ext cx="1408739" cy="10306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Regent Tuition Increases approvals</a:t>
          </a:r>
        </a:p>
      </dsp:txBody>
      <dsp:txXfrm>
        <a:off x="578834" y="2105994"/>
        <a:ext cx="1348367" cy="970246"/>
      </dsp:txXfrm>
    </dsp:sp>
    <dsp:sp modelId="{152813ED-9E7E-427A-A3F9-CC8FD68856FE}">
      <dsp:nvSpPr>
        <dsp:cNvPr id="0" name=""/>
        <dsp:cNvSpPr/>
      </dsp:nvSpPr>
      <dsp:spPr>
        <a:xfrm>
          <a:off x="2673272" y="0"/>
          <a:ext cx="2242359" cy="326994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State Funding </a:t>
          </a:r>
          <a:r>
            <a:rPr lang="en-US" sz="1400" kern="1200"/>
            <a:t>(through UCOP)</a:t>
          </a:r>
        </a:p>
      </dsp:txBody>
      <dsp:txXfrm>
        <a:off x="2673272" y="0"/>
        <a:ext cx="2242359" cy="980983"/>
      </dsp:txXfrm>
    </dsp:sp>
    <dsp:sp modelId="{25C15813-D105-4792-A6F2-E854DC459B07}">
      <dsp:nvSpPr>
        <dsp:cNvPr id="0" name=""/>
        <dsp:cNvSpPr/>
      </dsp:nvSpPr>
      <dsp:spPr>
        <a:xfrm>
          <a:off x="2897508" y="981063"/>
          <a:ext cx="1793887" cy="4763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Driven by State </a:t>
          </a:r>
        </a:p>
      </dsp:txBody>
      <dsp:txXfrm>
        <a:off x="2911460" y="995015"/>
        <a:ext cx="1765983" cy="448457"/>
      </dsp:txXfrm>
    </dsp:sp>
    <dsp:sp modelId="{C30C0046-80F5-45C0-A534-02AC267D06FE}">
      <dsp:nvSpPr>
        <dsp:cNvPr id="0" name=""/>
        <dsp:cNvSpPr/>
      </dsp:nvSpPr>
      <dsp:spPr>
        <a:xfrm>
          <a:off x="2897508" y="1530711"/>
          <a:ext cx="1793887" cy="4763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Includes </a:t>
          </a:r>
          <a:r>
            <a:rPr lang="en-US" sz="1600" kern="1200"/>
            <a:t>set-asides</a:t>
          </a:r>
          <a:r>
            <a:rPr lang="en-US" sz="1600" kern="1200">
              <a:latin typeface="Calibri Light" panose="020F0302020204030204"/>
            </a:rPr>
            <a:t>*</a:t>
          </a:r>
          <a:endParaRPr lang="en-US" sz="1600" kern="1200"/>
        </a:p>
      </dsp:txBody>
      <dsp:txXfrm>
        <a:off x="2911460" y="1544663"/>
        <a:ext cx="1765983" cy="448457"/>
      </dsp:txXfrm>
    </dsp:sp>
    <dsp:sp modelId="{3044A2E5-E8A9-428A-9452-6AE4350C3891}">
      <dsp:nvSpPr>
        <dsp:cNvPr id="0" name=""/>
        <dsp:cNvSpPr/>
      </dsp:nvSpPr>
      <dsp:spPr>
        <a:xfrm>
          <a:off x="2897508" y="2080359"/>
          <a:ext cx="1793887" cy="4763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Based on Budgeted Student FTE</a:t>
          </a:r>
        </a:p>
      </dsp:txBody>
      <dsp:txXfrm>
        <a:off x="2911460" y="2094311"/>
        <a:ext cx="1765983" cy="448457"/>
      </dsp:txXfrm>
    </dsp:sp>
    <dsp:sp modelId="{F3BA4FF8-047D-4005-BD67-4ECC259E515B}">
      <dsp:nvSpPr>
        <dsp:cNvPr id="0" name=""/>
        <dsp:cNvSpPr/>
      </dsp:nvSpPr>
      <dsp:spPr>
        <a:xfrm>
          <a:off x="2897508" y="2630007"/>
          <a:ext cx="1793887" cy="4763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Distributed through</a:t>
          </a:r>
          <a:r>
            <a:rPr lang="en-US" sz="1300" kern="1200">
              <a:solidFill>
                <a:srgbClr val="FF0000"/>
              </a:solidFill>
            </a:rPr>
            <a:t> </a:t>
          </a:r>
          <a:r>
            <a:rPr lang="en-US" sz="1300" kern="1200">
              <a:solidFill>
                <a:schemeClr val="bg1"/>
              </a:solidFill>
            </a:rPr>
            <a:t>UCOP </a:t>
          </a:r>
          <a:r>
            <a:rPr lang="en-US" sz="1300" kern="1200"/>
            <a:t>Rebenching</a:t>
          </a:r>
        </a:p>
      </dsp:txBody>
      <dsp:txXfrm>
        <a:off x="2911460" y="2643959"/>
        <a:ext cx="1765983" cy="448457"/>
      </dsp:txXfrm>
    </dsp:sp>
    <dsp:sp modelId="{8B031E65-2651-4377-B0A9-B0F0DE85A636}">
      <dsp:nvSpPr>
        <dsp:cNvPr id="0" name=""/>
        <dsp:cNvSpPr/>
      </dsp:nvSpPr>
      <dsp:spPr>
        <a:xfrm>
          <a:off x="5083808" y="0"/>
          <a:ext cx="2242359" cy="326994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Non-Resident Tuition</a:t>
          </a:r>
        </a:p>
      </dsp:txBody>
      <dsp:txXfrm>
        <a:off x="5083808" y="0"/>
        <a:ext cx="2242359" cy="980983"/>
      </dsp:txXfrm>
    </dsp:sp>
    <dsp:sp modelId="{38972E88-5C2D-44BD-94BF-C218216F817A}">
      <dsp:nvSpPr>
        <dsp:cNvPr id="0" name=""/>
        <dsp:cNvSpPr/>
      </dsp:nvSpPr>
      <dsp:spPr>
        <a:xfrm>
          <a:off x="5300276" y="976461"/>
          <a:ext cx="1793887" cy="6424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Driven by enrollment of </a:t>
          </a:r>
          <a:r>
            <a:rPr lang="en-US" sz="1050" kern="1200"/>
            <a:t>out-of-state</a:t>
          </a:r>
          <a:r>
            <a:rPr lang="en-US" sz="1100" kern="1200"/>
            <a:t> and international students</a:t>
          </a:r>
        </a:p>
      </dsp:txBody>
      <dsp:txXfrm>
        <a:off x="5319092" y="995277"/>
        <a:ext cx="1756255" cy="604781"/>
      </dsp:txXfrm>
    </dsp:sp>
    <dsp:sp modelId="{F76D8A64-D669-4929-A9E0-24E35F2FA674}">
      <dsp:nvSpPr>
        <dsp:cNvPr id="0" name=""/>
        <dsp:cNvSpPr/>
      </dsp:nvSpPr>
      <dsp:spPr>
        <a:xfrm>
          <a:off x="5308044" y="1722509"/>
          <a:ext cx="1793887" cy="6424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US" sz="1050" kern="1200"/>
            <a:t>Waived for about 50% of students per UCOP policy (CA HS graduates, etc.)</a:t>
          </a:r>
        </a:p>
      </dsp:txBody>
      <dsp:txXfrm>
        <a:off x="5326860" y="1741325"/>
        <a:ext cx="1756255" cy="604781"/>
      </dsp:txXfrm>
    </dsp:sp>
    <dsp:sp modelId="{FCD3A654-48E5-45F0-8034-7ACBF38A7A89}">
      <dsp:nvSpPr>
        <dsp:cNvPr id="0" name=""/>
        <dsp:cNvSpPr/>
      </dsp:nvSpPr>
      <dsp:spPr>
        <a:xfrm>
          <a:off x="5308044" y="2463755"/>
          <a:ext cx="1793887" cy="6424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Reduced by student discounts  </a:t>
          </a:r>
        </a:p>
      </dsp:txBody>
      <dsp:txXfrm>
        <a:off x="5326860" y="2482571"/>
        <a:ext cx="1756255" cy="604781"/>
      </dsp:txXfrm>
    </dsp:sp>
    <dsp:sp modelId="{5C01A883-C094-4982-AEF1-5B926F69FCEE}">
      <dsp:nvSpPr>
        <dsp:cNvPr id="0" name=""/>
        <dsp:cNvSpPr/>
      </dsp:nvSpPr>
      <dsp:spPr>
        <a:xfrm>
          <a:off x="7493739" y="0"/>
          <a:ext cx="1896026" cy="326994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F&amp;A</a:t>
          </a:r>
        </a:p>
      </dsp:txBody>
      <dsp:txXfrm>
        <a:off x="7493739" y="0"/>
        <a:ext cx="1896026" cy="980983"/>
      </dsp:txXfrm>
    </dsp:sp>
    <dsp:sp modelId="{E9C71480-8844-428B-83AE-CE9697966C4D}">
      <dsp:nvSpPr>
        <dsp:cNvPr id="0" name=""/>
        <dsp:cNvSpPr/>
      </dsp:nvSpPr>
      <dsp:spPr>
        <a:xfrm>
          <a:off x="7644400" y="1008289"/>
          <a:ext cx="1595913" cy="8719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Driven by Contract and Grant activity</a:t>
          </a:r>
        </a:p>
      </dsp:txBody>
      <dsp:txXfrm>
        <a:off x="7669938" y="1033827"/>
        <a:ext cx="1544837" cy="820853"/>
      </dsp:txXfrm>
    </dsp:sp>
    <dsp:sp modelId="{CB6E06F1-45D6-4CC2-AE60-BA50AE089FC7}">
      <dsp:nvSpPr>
        <dsp:cNvPr id="0" name=""/>
        <dsp:cNvSpPr/>
      </dsp:nvSpPr>
      <dsp:spPr>
        <a:xfrm>
          <a:off x="7644400" y="2207213"/>
          <a:ext cx="1595913" cy="8719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Realized rate is about 50% of the approved rate</a:t>
          </a:r>
        </a:p>
      </dsp:txBody>
      <dsp:txXfrm>
        <a:off x="7669938" y="2232751"/>
        <a:ext cx="1544837" cy="820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69D4-18FE-4725-816B-60DF27682D06}">
      <dsp:nvSpPr>
        <dsp:cNvPr id="0" name=""/>
        <dsp:cNvSpPr/>
      </dsp:nvSpPr>
      <dsp:spPr>
        <a:xfrm>
          <a:off x="3787"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Org Base Budgets</a:t>
          </a:r>
        </a:p>
      </dsp:txBody>
      <dsp:txXfrm>
        <a:off x="165240" y="346331"/>
        <a:ext cx="779566" cy="779566"/>
      </dsp:txXfrm>
    </dsp:sp>
    <dsp:sp modelId="{BB20965C-1953-420E-945A-EC4019DE121A}">
      <dsp:nvSpPr>
        <dsp:cNvPr id="0" name=""/>
        <dsp:cNvSpPr/>
      </dsp:nvSpPr>
      <dsp:spPr>
        <a:xfrm>
          <a:off x="885765"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Undergrad Financial Aid and Scholarships</a:t>
          </a:r>
        </a:p>
      </dsp:txBody>
      <dsp:txXfrm>
        <a:off x="1047218" y="346331"/>
        <a:ext cx="779566" cy="779566"/>
      </dsp:txXfrm>
    </dsp:sp>
    <dsp:sp modelId="{E4145274-122C-4D96-B691-BD60BDC55BF5}">
      <dsp:nvSpPr>
        <dsp:cNvPr id="0" name=""/>
        <dsp:cNvSpPr/>
      </dsp:nvSpPr>
      <dsp:spPr>
        <a:xfrm>
          <a:off x="1767743"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Graduate Student Stipends and Fellowships</a:t>
          </a:r>
        </a:p>
      </dsp:txBody>
      <dsp:txXfrm>
        <a:off x="1929196" y="346331"/>
        <a:ext cx="779566" cy="779566"/>
      </dsp:txXfrm>
    </dsp:sp>
    <dsp:sp modelId="{7655E487-C1B7-448C-A86E-C6500DC31AC8}">
      <dsp:nvSpPr>
        <dsp:cNvPr id="0" name=""/>
        <dsp:cNvSpPr/>
      </dsp:nvSpPr>
      <dsp:spPr>
        <a:xfrm>
          <a:off x="2649721"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Salary and Benefits Cost Increases</a:t>
          </a:r>
        </a:p>
      </dsp:txBody>
      <dsp:txXfrm>
        <a:off x="2811174" y="346331"/>
        <a:ext cx="779566" cy="779566"/>
      </dsp:txXfrm>
    </dsp:sp>
    <dsp:sp modelId="{B96F3509-7E1D-4834-A37A-13143EE76770}">
      <dsp:nvSpPr>
        <dsp:cNvPr id="0" name=""/>
        <dsp:cNvSpPr/>
      </dsp:nvSpPr>
      <dsp:spPr>
        <a:xfrm>
          <a:off x="3531699"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Tuition Allocations to Colleges and Schools</a:t>
          </a:r>
        </a:p>
      </dsp:txBody>
      <dsp:txXfrm>
        <a:off x="3693152" y="346331"/>
        <a:ext cx="779566" cy="779566"/>
      </dsp:txXfrm>
    </dsp:sp>
    <dsp:sp modelId="{96013186-1826-4106-B958-0F34C7CCA9EC}">
      <dsp:nvSpPr>
        <dsp:cNvPr id="0" name=""/>
        <dsp:cNvSpPr/>
      </dsp:nvSpPr>
      <dsp:spPr>
        <a:xfrm>
          <a:off x="4413677"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F&amp;A Distribution Funding, Faculty  Start-ups</a:t>
          </a:r>
        </a:p>
      </dsp:txBody>
      <dsp:txXfrm>
        <a:off x="4575130" y="346331"/>
        <a:ext cx="779566" cy="779566"/>
      </dsp:txXfrm>
    </dsp:sp>
    <dsp:sp modelId="{11CC24B4-D242-4998-9868-CD49BA1A0B21}">
      <dsp:nvSpPr>
        <dsp:cNvPr id="0" name=""/>
        <dsp:cNvSpPr/>
      </dsp:nvSpPr>
      <dsp:spPr>
        <a:xfrm>
          <a:off x="5295655"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Debt &amp; Lease  Payments</a:t>
          </a:r>
        </a:p>
      </dsp:txBody>
      <dsp:txXfrm>
        <a:off x="5457108" y="346331"/>
        <a:ext cx="779566" cy="779566"/>
      </dsp:txXfrm>
    </dsp:sp>
    <dsp:sp modelId="{CE69F81F-FC62-4F60-B1A2-5B8BD2D9D920}">
      <dsp:nvSpPr>
        <dsp:cNvPr id="0" name=""/>
        <dsp:cNvSpPr/>
      </dsp:nvSpPr>
      <dsp:spPr>
        <a:xfrm>
          <a:off x="6181421" y="165882"/>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Campus-wide Projects (Banner, Financial System, UC Path)</a:t>
          </a:r>
        </a:p>
      </dsp:txBody>
      <dsp:txXfrm>
        <a:off x="6342874" y="327335"/>
        <a:ext cx="779566" cy="779566"/>
      </dsp:txXfrm>
    </dsp:sp>
    <dsp:sp modelId="{D433BAEE-90A1-4D58-9F68-D5DB94C0E08E}">
      <dsp:nvSpPr>
        <dsp:cNvPr id="0" name=""/>
        <dsp:cNvSpPr/>
      </dsp:nvSpPr>
      <dsp:spPr>
        <a:xfrm>
          <a:off x="7059610"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a:t>Special Decisions</a:t>
          </a:r>
        </a:p>
      </dsp:txBody>
      <dsp:txXfrm>
        <a:off x="7221063" y="346331"/>
        <a:ext cx="779566" cy="779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523D-0139-4C20-B0C5-05B85C0FC248}">
      <dsp:nvSpPr>
        <dsp:cNvPr id="0" name=""/>
        <dsp:cNvSpPr/>
      </dsp:nvSpPr>
      <dsp:spPr>
        <a:xfrm rot="5400000">
          <a:off x="5362585" y="-2811752"/>
          <a:ext cx="1341206" cy="70941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Tuition and Non-Resident Tuition </a:t>
          </a:r>
          <a:r>
            <a:rPr lang="en-US" sz="1600" kern="1200" baseline="0" dirty="0">
              <a:latin typeface="Fira Sans" panose="020B0604020202020204" charset="0"/>
              <a:ea typeface="Fira Sans" panose="020B0604020202020204" charset="0"/>
            </a:rPr>
            <a:t>provide ~49</a:t>
          </a:r>
          <a:r>
            <a:rPr lang="en-US" sz="1600" kern="1200" dirty="0">
              <a:latin typeface="Fira Sans" panose="020B0604020202020204" charset="0"/>
              <a:ea typeface="Fira Sans" panose="020B0604020202020204" charset="0"/>
            </a:rPr>
            <a:t>% of our core revenues</a:t>
          </a:r>
        </a:p>
        <a:p>
          <a:pPr marL="171450" lvl="1" indent="-171450" algn="l" defTabSz="711200">
            <a:lnSpc>
              <a:spcPct val="90000"/>
            </a:lnSpc>
            <a:spcBef>
              <a:spcPct val="0"/>
            </a:spcBef>
            <a:spcAft>
              <a:spcPct val="15000"/>
            </a:spcAft>
            <a:buChar char="•"/>
          </a:pPr>
          <a:r>
            <a:rPr lang="en-US" sz="1600" kern="1200" baseline="0">
              <a:latin typeface="Fira Sans" panose="020B0604020202020204" charset="0"/>
              <a:ea typeface="Fira Sans" panose="020B0604020202020204" charset="0"/>
            </a:rPr>
            <a:t>Tuition and Non-Resident Tuition changes require Regental approval</a:t>
          </a:r>
        </a:p>
      </dsp:txBody>
      <dsp:txXfrm rot="-5400000">
        <a:off x="2486127" y="130178"/>
        <a:ext cx="7028650" cy="1210262"/>
      </dsp:txXfrm>
    </dsp:sp>
    <dsp:sp modelId="{4EF36F16-F624-4B73-9E55-8FF555C5051E}">
      <dsp:nvSpPr>
        <dsp:cNvPr id="0" name=""/>
        <dsp:cNvSpPr/>
      </dsp:nvSpPr>
      <dsp:spPr>
        <a:xfrm>
          <a:off x="335" y="1299"/>
          <a:ext cx="2485456" cy="1492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latin typeface="Fira Sans Book" panose="020B0604020202020204" charset="0"/>
              <a:ea typeface="Fira Sans Book" panose="020B0604020202020204" charset="0"/>
            </a:rPr>
            <a:t>Tuition Increases</a:t>
          </a:r>
        </a:p>
        <a:p>
          <a:pPr marL="0" lvl="0" indent="0" algn="ctr" defTabSz="1111250">
            <a:lnSpc>
              <a:spcPct val="90000"/>
            </a:lnSpc>
            <a:spcBef>
              <a:spcPct val="0"/>
            </a:spcBef>
            <a:spcAft>
              <a:spcPct val="35000"/>
            </a:spcAft>
            <a:buNone/>
          </a:pPr>
          <a:r>
            <a:rPr lang="en-US" sz="1400" kern="1200">
              <a:latin typeface="Fira Sans Book" panose="020B0604020202020204" charset="0"/>
              <a:ea typeface="Fira Sans Book" panose="020B0604020202020204" charset="0"/>
            </a:rPr>
            <a:t>(excludes Self-Supporting) </a:t>
          </a:r>
        </a:p>
      </dsp:txBody>
      <dsp:txXfrm>
        <a:off x="73217" y="74181"/>
        <a:ext cx="2339692" cy="1347221"/>
      </dsp:txXfrm>
    </dsp:sp>
    <dsp:sp modelId="{415632B9-EAC9-4A1C-AA4F-B1DC8932B058}">
      <dsp:nvSpPr>
        <dsp:cNvPr id="0" name=""/>
        <dsp:cNvSpPr/>
      </dsp:nvSpPr>
      <dsp:spPr>
        <a:xfrm rot="5400000">
          <a:off x="5385855" y="-1332904"/>
          <a:ext cx="1286406" cy="710238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a:ea typeface="Fira Sans" panose="020B0604020202020204" charset="0"/>
            </a:rPr>
            <a:t>State funding provides</a:t>
          </a:r>
          <a:r>
            <a:rPr lang="en-US" sz="1600" kern="1200" baseline="0" dirty="0">
              <a:latin typeface="Fira Sans"/>
              <a:ea typeface="Fira Sans" panose="020B0604020202020204" charset="0"/>
            </a:rPr>
            <a:t> ~</a:t>
          </a:r>
          <a:r>
            <a:rPr lang="en-US" sz="1600" kern="1200" dirty="0">
              <a:latin typeface="Fira Sans"/>
              <a:ea typeface="Fira Sans" panose="020B0604020202020204" charset="0"/>
            </a:rPr>
            <a:t>47% of our core revenues</a:t>
          </a:r>
        </a:p>
        <a:p>
          <a:pPr marL="171450" lvl="1" indent="-171450" algn="l" defTabSz="711200" rtl="0">
            <a:lnSpc>
              <a:spcPct val="90000"/>
            </a:lnSpc>
            <a:spcBef>
              <a:spcPct val="0"/>
            </a:spcBef>
            <a:spcAft>
              <a:spcPct val="15000"/>
            </a:spcAft>
            <a:buChar char="•"/>
          </a:pPr>
          <a:r>
            <a:rPr lang="en-US" sz="1600" kern="1200">
              <a:latin typeface="Fira Sans"/>
              <a:ea typeface="Fira Sans" panose="020B0604020202020204" charset="0"/>
            </a:rPr>
            <a:t>Based on </a:t>
          </a:r>
          <a:r>
            <a:rPr lang="en-US" sz="1600" kern="1200">
              <a:solidFill>
                <a:schemeClr val="tx1"/>
              </a:solidFill>
              <a:latin typeface="Fira Sans"/>
              <a:ea typeface="Fira Sans" panose="020B0604020202020204" charset="0"/>
            </a:rPr>
            <a:t>STATE </a:t>
          </a:r>
          <a:r>
            <a:rPr lang="en-US" sz="1600" kern="1200">
              <a:latin typeface="Fira Sans"/>
              <a:ea typeface="Fira Sans" panose="020B0604020202020204" charset="0"/>
            </a:rPr>
            <a:t>FTE enrollment (average unit loads</a:t>
          </a:r>
          <a:r>
            <a:rPr lang="en-US" sz="1600" kern="1200" baseline="0">
              <a:latin typeface="Fira Sans"/>
              <a:ea typeface="Fira Sans" panose="020B0604020202020204" charset="0"/>
            </a:rPr>
            <a:t>) and defined </a:t>
          </a:r>
          <a:r>
            <a:rPr lang="en-US" sz="1600" kern="1200" baseline="0">
              <a:solidFill>
                <a:schemeClr val="tx1"/>
              </a:solidFill>
              <a:latin typeface="Fira Sans"/>
              <a:ea typeface="Fira Sans" panose="020B0604020202020204" charset="0"/>
            </a:rPr>
            <a:t>set-asides</a:t>
          </a:r>
          <a:endParaRPr lang="en-US" sz="1600" kern="1200">
            <a:solidFill>
              <a:schemeClr val="tx1"/>
            </a:solidFill>
            <a:latin typeface="Fira Sans"/>
            <a:ea typeface="Fira Sans" panose="020B0604020202020204" charset="0"/>
          </a:endParaRPr>
        </a:p>
        <a:p>
          <a:pPr marL="171450" lvl="1" indent="-171450" algn="l" defTabSz="711200" rtl="0">
            <a:lnSpc>
              <a:spcPct val="90000"/>
            </a:lnSpc>
            <a:spcBef>
              <a:spcPct val="0"/>
            </a:spcBef>
            <a:spcAft>
              <a:spcPct val="15000"/>
            </a:spcAft>
            <a:buChar char="•"/>
          </a:pPr>
          <a:r>
            <a:rPr lang="en-US" sz="1600" kern="1200" baseline="0">
              <a:latin typeface="Fira Sans" panose="020B0604020202020204" charset="0"/>
              <a:ea typeface="Fira Sans" panose="020B0604020202020204" charset="0"/>
            </a:rPr>
            <a:t>Negotiated by UCOP and CA Legislature, Governor</a:t>
          </a:r>
          <a:endParaRPr lang="en-US" sz="1600" kern="1200">
            <a:latin typeface="Fira Sans" panose="020B0604020202020204" charset="0"/>
            <a:ea typeface="Fira Sans" panose="020B0604020202020204" charset="0"/>
          </a:endParaRPr>
        </a:p>
      </dsp:txBody>
      <dsp:txXfrm rot="-5400000">
        <a:off x="2477867" y="1637881"/>
        <a:ext cx="7039586" cy="1160812"/>
      </dsp:txXfrm>
    </dsp:sp>
    <dsp:sp modelId="{629DC0EA-694E-4921-AC25-1078BE8E4897}">
      <dsp:nvSpPr>
        <dsp:cNvPr id="0" name=""/>
        <dsp:cNvSpPr/>
      </dsp:nvSpPr>
      <dsp:spPr>
        <a:xfrm>
          <a:off x="335" y="1563267"/>
          <a:ext cx="2469543" cy="13674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latin typeface="Fira Sans Book" panose="020B0604020202020204" charset="0"/>
              <a:ea typeface="Fira Sans Book" panose="020B0604020202020204" charset="0"/>
            </a:rPr>
            <a:t>State Funding Increases</a:t>
          </a:r>
        </a:p>
      </dsp:txBody>
      <dsp:txXfrm>
        <a:off x="67090" y="1630022"/>
        <a:ext cx="2336033" cy="1233967"/>
      </dsp:txXfrm>
    </dsp:sp>
    <dsp:sp modelId="{A0E6E30E-9968-41E9-9298-D3E1ACAFFA25}">
      <dsp:nvSpPr>
        <dsp:cNvPr id="0" name=""/>
        <dsp:cNvSpPr/>
      </dsp:nvSpPr>
      <dsp:spPr>
        <a:xfrm rot="5400000">
          <a:off x="5395646" y="182671"/>
          <a:ext cx="1305699" cy="70635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Fira Sans" panose="020B0604020202020204" charset="0"/>
              <a:ea typeface="Fira Sans" panose="020B0604020202020204" charset="0"/>
            </a:rPr>
            <a:t>Additional </a:t>
          </a:r>
          <a:r>
            <a:rPr lang="en-US" sz="1600" kern="1200" baseline="0">
              <a:latin typeface="Fira Sans" panose="020B0604020202020204" charset="0"/>
              <a:ea typeface="Fira Sans" panose="020B0604020202020204" charset="0"/>
            </a:rPr>
            <a:t>tuition &amp; state funds (offset by costs)</a:t>
          </a:r>
          <a:endParaRPr lang="en-US" sz="1600" kern="1200">
            <a:latin typeface="Fira Sans" panose="020B0604020202020204" charset="0"/>
            <a:ea typeface="Fira Sans" panose="020B0604020202020204" charset="0"/>
          </a:endParaRPr>
        </a:p>
        <a:p>
          <a:pPr marL="171450" lvl="1" indent="-171450" algn="l" defTabSz="711200">
            <a:lnSpc>
              <a:spcPct val="90000"/>
            </a:lnSpc>
            <a:spcBef>
              <a:spcPct val="0"/>
            </a:spcBef>
            <a:spcAft>
              <a:spcPct val="15000"/>
            </a:spcAft>
            <a:buChar char="•"/>
          </a:pPr>
          <a:r>
            <a:rPr lang="en-US" sz="1600" kern="1200" baseline="0" dirty="0">
              <a:latin typeface="Fira Sans" panose="020B0604020202020204" charset="0"/>
              <a:ea typeface="Fira Sans" panose="020B0604020202020204" charset="0"/>
            </a:rPr>
            <a:t>Enrollment of self-supporting Masters &amp; non-residents provide </a:t>
          </a:r>
          <a:r>
            <a:rPr lang="en-US" sz="1600" kern="1200" baseline="0" dirty="0">
              <a:solidFill>
                <a:schemeClr val="tx1"/>
              </a:solidFill>
              <a:latin typeface="Fira Sans" panose="020B0604020202020204" charset="0"/>
              <a:ea typeface="Fira Sans" panose="020B0604020202020204" charset="0"/>
            </a:rPr>
            <a:t>additional revenue</a:t>
          </a:r>
        </a:p>
        <a:p>
          <a:pPr marL="171450" lvl="1" indent="-171450" algn="l" defTabSz="711200">
            <a:lnSpc>
              <a:spcPct val="90000"/>
            </a:lnSpc>
            <a:spcBef>
              <a:spcPct val="0"/>
            </a:spcBef>
            <a:spcAft>
              <a:spcPct val="15000"/>
            </a:spcAft>
            <a:buChar char="•"/>
          </a:pPr>
          <a:r>
            <a:rPr lang="en-US" sz="1600" kern="1200" baseline="0">
              <a:solidFill>
                <a:schemeClr val="tx1"/>
              </a:solidFill>
              <a:latin typeface="Fira Sans" panose="020B0604020202020204" charset="0"/>
              <a:ea typeface="Fira Sans" panose="020B0604020202020204" charset="0"/>
            </a:rPr>
            <a:t>Based on Budgeted FTE, with occasional true-ups to actuals</a:t>
          </a:r>
          <a:endParaRPr lang="en-US" sz="1600" kern="1200" baseline="0">
            <a:latin typeface="Fira Sans" panose="020B0604020202020204" charset="0"/>
            <a:ea typeface="Fira Sans" panose="020B0604020202020204" charset="0"/>
          </a:endParaRPr>
        </a:p>
        <a:p>
          <a:pPr marL="171450" lvl="1" indent="-171450" algn="l" defTabSz="711200">
            <a:lnSpc>
              <a:spcPct val="90000"/>
            </a:lnSpc>
            <a:spcBef>
              <a:spcPct val="0"/>
            </a:spcBef>
            <a:spcAft>
              <a:spcPct val="15000"/>
            </a:spcAft>
            <a:buChar char="•"/>
            <a:tabLst>
              <a:tab pos="2859088" algn="l"/>
            </a:tabLst>
          </a:pPr>
          <a:r>
            <a:rPr lang="en-US" sz="1600" kern="1200" baseline="0">
              <a:solidFill>
                <a:schemeClr val="tx1"/>
              </a:solidFill>
              <a:latin typeface="Fira Sans" panose="020B0604020202020204" charset="0"/>
              <a:ea typeface="Fira Sans" panose="020B0604020202020204" charset="0"/>
            </a:rPr>
            <a:t>Limited by current human and capital infrastructure</a:t>
          </a:r>
        </a:p>
      </dsp:txBody>
      <dsp:txXfrm rot="-5400000">
        <a:off x="2516743" y="3125314"/>
        <a:ext cx="6999768" cy="1178221"/>
      </dsp:txXfrm>
    </dsp:sp>
    <dsp:sp modelId="{DDDCEB87-8827-46A5-BA02-5755353DE28F}">
      <dsp:nvSpPr>
        <dsp:cNvPr id="0" name=""/>
        <dsp:cNvSpPr/>
      </dsp:nvSpPr>
      <dsp:spPr>
        <a:xfrm>
          <a:off x="335" y="3001027"/>
          <a:ext cx="2515909" cy="137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latin typeface="Fira Sans Book" panose="020B0604020202020204" charset="0"/>
              <a:ea typeface="Fira Sans Book" panose="020B0604020202020204" charset="0"/>
            </a:rPr>
            <a:t>Student</a:t>
          </a:r>
          <a:r>
            <a:rPr lang="en-US" sz="2700" kern="1200" baseline="0">
              <a:latin typeface="Fira Sans Book" panose="020B0604020202020204" charset="0"/>
              <a:ea typeface="Fira Sans Book" panose="020B0604020202020204" charset="0"/>
            </a:rPr>
            <a:t> Enrollment Growth</a:t>
          </a:r>
          <a:endParaRPr lang="en-US" sz="2700" kern="1200">
            <a:latin typeface="Fira Sans Book" panose="020B0604020202020204" charset="0"/>
            <a:ea typeface="Fira Sans Book" panose="020B0604020202020204" charset="0"/>
          </a:endParaRPr>
        </a:p>
      </dsp:txBody>
      <dsp:txXfrm>
        <a:off x="67684" y="3068376"/>
        <a:ext cx="2381211" cy="1244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523D-0139-4C20-B0C5-05B85C0FC248}">
      <dsp:nvSpPr>
        <dsp:cNvPr id="0" name=""/>
        <dsp:cNvSpPr/>
      </dsp:nvSpPr>
      <dsp:spPr>
        <a:xfrm rot="5400000">
          <a:off x="4148793" y="-685511"/>
          <a:ext cx="4221493" cy="58913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strike="noStrike" kern="1200" baseline="0">
              <a:solidFill>
                <a:schemeClr val="tx1"/>
              </a:solidFill>
              <a:latin typeface="Fira Sans"/>
              <a:ea typeface="Fira Sans" panose="020B0604020202020204" charset="0"/>
            </a:rPr>
            <a:t>The UCOP process to allocate state funds to each of the campuses based on student enrollment (FTE of CA Residents)</a:t>
          </a:r>
        </a:p>
        <a:p>
          <a:pPr marL="171450" lvl="1" indent="-171450" algn="l" defTabSz="800100" rtl="0">
            <a:lnSpc>
              <a:spcPct val="90000"/>
            </a:lnSpc>
            <a:spcBef>
              <a:spcPct val="0"/>
            </a:spcBef>
            <a:spcAft>
              <a:spcPct val="15000"/>
            </a:spcAft>
            <a:buChar char="•"/>
          </a:pPr>
          <a:r>
            <a:rPr lang="en-US" sz="1800" strike="noStrike" kern="1200" baseline="0">
              <a:solidFill>
                <a:schemeClr val="tx1"/>
              </a:solidFill>
              <a:latin typeface="Fira Sans"/>
              <a:ea typeface="Fira Sans" panose="020B0604020202020204" charset="0"/>
            </a:rPr>
            <a:t>UCOP also allocates state funds to “set-asides” (see slide #11)</a:t>
          </a:r>
        </a:p>
        <a:p>
          <a:pPr marL="171450" lvl="1" indent="-171450" algn="l" defTabSz="800100">
            <a:lnSpc>
              <a:spcPct val="90000"/>
            </a:lnSpc>
            <a:spcBef>
              <a:spcPct val="0"/>
            </a:spcBef>
            <a:spcAft>
              <a:spcPct val="15000"/>
            </a:spcAft>
            <a:buChar char="•"/>
          </a:pPr>
          <a:r>
            <a:rPr lang="en-US" sz="1800" strike="noStrike" kern="1200" baseline="0">
              <a:solidFill>
                <a:schemeClr val="tx1"/>
              </a:solidFill>
              <a:latin typeface="Fira Sans"/>
              <a:ea typeface="Fira Sans" panose="020B0604020202020204" charset="0"/>
            </a:rPr>
            <a:t>UCOP determines model and is implementing changes such as 1.5x weighting for UG students from LCFF high schools, reducing HS weights outside of medicine and veterinary med down to 2.5, and grad student true-up to remove aspirational growth at some campuses.  </a:t>
          </a:r>
        </a:p>
        <a:p>
          <a:pPr marL="171450" lvl="1" indent="-171450" algn="l" defTabSz="800100">
            <a:lnSpc>
              <a:spcPct val="90000"/>
            </a:lnSpc>
            <a:spcBef>
              <a:spcPct val="0"/>
            </a:spcBef>
            <a:spcAft>
              <a:spcPct val="15000"/>
            </a:spcAft>
            <a:buChar char="•"/>
          </a:pPr>
          <a:r>
            <a:rPr lang="en-US" sz="1800" b="1" strike="noStrike" kern="1200" baseline="0">
              <a:solidFill>
                <a:schemeClr val="tx1"/>
              </a:solidFill>
              <a:latin typeface="Fira Sans"/>
              <a:ea typeface="Fira Sans" panose="020B0604020202020204" charset="0"/>
            </a:rPr>
            <a:t>FY24 was the last year UCR received funding to achieve the 95% level of the UC average for state funding per unweighted student. UCR received a total of $22.9M</a:t>
          </a:r>
        </a:p>
      </dsp:txBody>
      <dsp:txXfrm rot="-5400000">
        <a:off x="3313874" y="355484"/>
        <a:ext cx="5685255" cy="3809341"/>
      </dsp:txXfrm>
    </dsp:sp>
    <dsp:sp modelId="{4EF36F16-F624-4B73-9E55-8FF555C5051E}">
      <dsp:nvSpPr>
        <dsp:cNvPr id="0" name=""/>
        <dsp:cNvSpPr/>
      </dsp:nvSpPr>
      <dsp:spPr>
        <a:xfrm>
          <a:off x="0" y="0"/>
          <a:ext cx="3313874" cy="4515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latin typeface="Fira Sans Book"/>
              <a:ea typeface="Fira Sans Book" panose="020B0604020202020204" charset="0"/>
            </a:rPr>
            <a:t>UCOP </a:t>
          </a:r>
          <a:r>
            <a:rPr lang="en-US" sz="2500" kern="1200" err="1">
              <a:latin typeface="Fira Sans Book"/>
              <a:ea typeface="Fira Sans Book" panose="020B0604020202020204" charset="0"/>
            </a:rPr>
            <a:t>Rebenching</a:t>
          </a:r>
          <a:r>
            <a:rPr lang="en-US" sz="2500" kern="1200">
              <a:latin typeface="Fira Sans Book"/>
              <a:ea typeface="Fira Sans Book" panose="020B0604020202020204" charset="0"/>
            </a:rPr>
            <a:t> Model</a:t>
          </a:r>
        </a:p>
      </dsp:txBody>
      <dsp:txXfrm>
        <a:off x="161770" y="161770"/>
        <a:ext cx="2990334" cy="4192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32B9-EAC9-4A1C-AA4F-B1DC8932B058}">
      <dsp:nvSpPr>
        <dsp:cNvPr id="0" name=""/>
        <dsp:cNvSpPr/>
      </dsp:nvSpPr>
      <dsp:spPr>
        <a:xfrm rot="5400000">
          <a:off x="5075317" y="-1795835"/>
          <a:ext cx="2150825" cy="57889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Fira Sans"/>
              <a:ea typeface="Fira Sans" panose="020B0604020202020204" charset="0"/>
            </a:rPr>
            <a:t>This is how UCOP gets their annual operating budget</a:t>
          </a:r>
        </a:p>
        <a:p>
          <a:pPr marL="171450" lvl="1" indent="-171450" algn="l" defTabSz="711200">
            <a:lnSpc>
              <a:spcPct val="90000"/>
            </a:lnSpc>
            <a:spcBef>
              <a:spcPct val="0"/>
            </a:spcBef>
            <a:spcAft>
              <a:spcPct val="15000"/>
            </a:spcAft>
            <a:buChar char="•"/>
          </a:pPr>
          <a:r>
            <a:rPr lang="en-US" sz="1600" kern="1200" baseline="0" dirty="0">
              <a:solidFill>
                <a:schemeClr val="tx1"/>
              </a:solidFill>
              <a:latin typeface="Fira Sans"/>
              <a:ea typeface="Fira Sans" panose="020B0604020202020204" charset="0"/>
            </a:rPr>
            <a:t>Total assessment to UCR in FY24-25 is ~ $27M</a:t>
          </a:r>
          <a:endParaRPr lang="en-US" sz="1600" kern="1200" dirty="0">
            <a:latin typeface="Fira Sans"/>
            <a:ea typeface="Fira Sans" panose="020B0604020202020204" charset="0"/>
          </a:endParaRPr>
        </a:p>
        <a:p>
          <a:pPr marL="171450" lvl="1" indent="-171450" algn="l" defTabSz="711200">
            <a:lnSpc>
              <a:spcPct val="90000"/>
            </a:lnSpc>
            <a:spcBef>
              <a:spcPct val="0"/>
            </a:spcBef>
            <a:spcAft>
              <a:spcPct val="15000"/>
            </a:spcAft>
            <a:buChar char="•"/>
          </a:pPr>
          <a:r>
            <a:rPr lang="en-US" sz="1600" kern="1200">
              <a:latin typeface="Fira Sans"/>
              <a:ea typeface="Fira Sans" panose="020B0604020202020204" charset="0"/>
            </a:rPr>
            <a:t>UCOP “charges” each campus</a:t>
          </a:r>
          <a:r>
            <a:rPr lang="en-US" sz="1600" kern="1200" baseline="0">
              <a:latin typeface="Fira Sans"/>
              <a:ea typeface="Fira Sans" panose="020B0604020202020204" charset="0"/>
            </a:rPr>
            <a:t> an assessment fee to fund their central operations and has also transferred expenses previously covered by their budget as separate charges to campuses (UCDC, Library costs, etc.)</a:t>
          </a:r>
          <a:endParaRPr lang="en-US" sz="1600" kern="1200">
            <a:latin typeface="Fira Sans"/>
            <a:ea typeface="Fira Sans" panose="020B0604020202020204" charset="0"/>
          </a:endParaRPr>
        </a:p>
        <a:p>
          <a:pPr marL="171450" lvl="1" indent="-171450" algn="l" defTabSz="711200">
            <a:lnSpc>
              <a:spcPct val="90000"/>
            </a:lnSpc>
            <a:spcBef>
              <a:spcPct val="0"/>
            </a:spcBef>
            <a:spcAft>
              <a:spcPct val="15000"/>
            </a:spcAft>
            <a:buChar char="•"/>
          </a:pPr>
          <a:r>
            <a:rPr lang="en-US" sz="1600" kern="1200" baseline="0">
              <a:latin typeface="Fira Sans"/>
              <a:ea typeface="Fira Sans" panose="020B0604020202020204" charset="0"/>
            </a:rPr>
            <a:t>UCOP determines model </a:t>
          </a:r>
          <a:endParaRPr lang="en-US" sz="1600" kern="1200">
            <a:latin typeface="Fira Sans"/>
            <a:ea typeface="Fira Sans" panose="020B0604020202020204" charset="0"/>
          </a:endParaRPr>
        </a:p>
      </dsp:txBody>
      <dsp:txXfrm rot="-5400000">
        <a:off x="3256269" y="128208"/>
        <a:ext cx="5683927" cy="1940835"/>
      </dsp:txXfrm>
    </dsp:sp>
    <dsp:sp modelId="{629DC0EA-694E-4921-AC25-1078BE8E4897}">
      <dsp:nvSpPr>
        <dsp:cNvPr id="0" name=""/>
        <dsp:cNvSpPr/>
      </dsp:nvSpPr>
      <dsp:spPr>
        <a:xfrm>
          <a:off x="0" y="54"/>
          <a:ext cx="3256269" cy="219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latin typeface="Fira Sans Book"/>
              <a:ea typeface="Fira Sans Book" panose="020B0604020202020204" charset="0"/>
            </a:rPr>
            <a:t>UCOP Assessment</a:t>
          </a:r>
        </a:p>
      </dsp:txBody>
      <dsp:txXfrm>
        <a:off x="107256" y="107310"/>
        <a:ext cx="3041757" cy="1982628"/>
      </dsp:txXfrm>
    </dsp:sp>
    <dsp:sp modelId="{A0E6E30E-9968-41E9-9298-D3E1ACAFFA25}">
      <dsp:nvSpPr>
        <dsp:cNvPr id="0" name=""/>
        <dsp:cNvSpPr/>
      </dsp:nvSpPr>
      <dsp:spPr>
        <a:xfrm rot="5400000">
          <a:off x="5111052" y="511162"/>
          <a:ext cx="2079356" cy="57889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Fira Sans"/>
              <a:ea typeface="Fira Sans" panose="020B0604020202020204" charset="0"/>
            </a:rPr>
            <a:t>Sa</a:t>
          </a:r>
          <a:r>
            <a:rPr lang="en-US" sz="1600" kern="1200">
              <a:solidFill>
                <a:schemeClr val="tx1"/>
              </a:solidFill>
              <a:latin typeface="Fira Sans"/>
              <a:ea typeface="Fira Sans" panose="020B0604020202020204" charset="0"/>
            </a:rPr>
            <a:t>lary and Benefits for faculty and staff are the main drivers as well as other mandates from contract increases (see next slide for cost details)</a:t>
          </a:r>
        </a:p>
      </dsp:txBody>
      <dsp:txXfrm rot="-5400000">
        <a:off x="3256269" y="2467451"/>
        <a:ext cx="5687416" cy="1876344"/>
      </dsp:txXfrm>
    </dsp:sp>
    <dsp:sp modelId="{DDDCEB87-8827-46A5-BA02-5755353DE28F}">
      <dsp:nvSpPr>
        <dsp:cNvPr id="0" name=""/>
        <dsp:cNvSpPr/>
      </dsp:nvSpPr>
      <dsp:spPr>
        <a:xfrm>
          <a:off x="0" y="2307108"/>
          <a:ext cx="3256269" cy="219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latin typeface="Fira Sans Book"/>
              <a:ea typeface="Fira Sans Book" panose="020B0604020202020204" charset="0"/>
            </a:rPr>
            <a:t>Fixed Cost Increases</a:t>
          </a:r>
        </a:p>
      </dsp:txBody>
      <dsp:txXfrm>
        <a:off x="107256" y="2414364"/>
        <a:ext cx="3041757" cy="19826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0.6587</cdr:x>
      <cdr:y>0.583</cdr:y>
    </cdr:from>
    <cdr:to>
      <cdr:x>0.74264</cdr:x>
      <cdr:y>0.66189</cdr:y>
    </cdr:to>
    <cdr:sp macro="" textlink="">
      <cdr:nvSpPr>
        <cdr:cNvPr id="2" name="TextBox 1">
          <a:extLst xmlns:a="http://schemas.openxmlformats.org/drawingml/2006/main">
            <a:ext uri="{FF2B5EF4-FFF2-40B4-BE49-F238E27FC236}">
              <a16:creationId xmlns:a16="http://schemas.microsoft.com/office/drawing/2014/main" id="{1A76BE68-23F3-4A1F-B013-8A8EFBF4170B}"/>
            </a:ext>
          </a:extLst>
        </cdr:cNvPr>
        <cdr:cNvSpPr txBox="1"/>
      </cdr:nvSpPr>
      <cdr:spPr>
        <a:xfrm xmlns:a="http://schemas.openxmlformats.org/drawingml/2006/main">
          <a:off x="7620972" y="3411597"/>
          <a:ext cx="97116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err="1">
              <a:solidFill>
                <a:srgbClr val="7030A0"/>
              </a:solidFill>
            </a:rPr>
            <a:t>Covid</a:t>
          </a:r>
          <a:r>
            <a:rPr lang="en-US" sz="1200" dirty="0">
              <a:solidFill>
                <a:srgbClr val="7030A0"/>
              </a:solidFill>
            </a:rPr>
            <a:t> Closure</a:t>
          </a:r>
          <a:endParaRPr lang="en-US" sz="2000" dirty="0">
            <a:solidFill>
              <a:srgbClr val="7030A0"/>
            </a:solidFill>
          </a:endParaRPr>
        </a:p>
      </cdr:txBody>
    </cdr:sp>
  </cdr:relSizeAnchor>
  <cdr:relSizeAnchor xmlns:cdr="http://schemas.openxmlformats.org/drawingml/2006/chartDrawing">
    <cdr:from>
      <cdr:x>0.72813</cdr:x>
      <cdr:y>0.07826</cdr:y>
    </cdr:from>
    <cdr:to>
      <cdr:x>0.86596</cdr:x>
      <cdr:y>0.19592</cdr:y>
    </cdr:to>
    <cdr:sp macro="" textlink="">
      <cdr:nvSpPr>
        <cdr:cNvPr id="4" name="TextBox 1">
          <a:extLst xmlns:a="http://schemas.openxmlformats.org/drawingml/2006/main">
            <a:ext uri="{FF2B5EF4-FFF2-40B4-BE49-F238E27FC236}">
              <a16:creationId xmlns:a16="http://schemas.microsoft.com/office/drawing/2014/main" id="{E4CB3C35-2DBE-4DC8-9F6A-817A28953987}"/>
            </a:ext>
          </a:extLst>
        </cdr:cNvPr>
        <cdr:cNvSpPr txBox="1"/>
      </cdr:nvSpPr>
      <cdr:spPr>
        <a:xfrm xmlns:a="http://schemas.openxmlformats.org/drawingml/2006/main">
          <a:off x="8067883" y="429915"/>
          <a:ext cx="152720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4">
                  <a:lumMod val="75000"/>
                </a:schemeClr>
              </a:solidFill>
            </a:rPr>
            <a:t>Capital,  Rebenching 95%, and Over-enrollment funding</a:t>
          </a:r>
        </a:p>
      </cdr:txBody>
    </cdr:sp>
  </cdr:relSizeAnchor>
  <cdr:relSizeAnchor xmlns:cdr="http://schemas.openxmlformats.org/drawingml/2006/chartDrawing">
    <cdr:from>
      <cdr:x>0.32521</cdr:x>
      <cdr:y>0.32394</cdr:y>
    </cdr:from>
    <cdr:to>
      <cdr:x>0.44349</cdr:x>
      <cdr:y>0.40283</cdr:y>
    </cdr:to>
    <cdr:sp macro="" textlink="">
      <cdr:nvSpPr>
        <cdr:cNvPr id="5" name="TextBox 1">
          <a:extLst xmlns:a="http://schemas.openxmlformats.org/drawingml/2006/main">
            <a:ext uri="{FF2B5EF4-FFF2-40B4-BE49-F238E27FC236}">
              <a16:creationId xmlns:a16="http://schemas.microsoft.com/office/drawing/2014/main" id="{6EFC7FBB-784A-4521-9ACC-E9CD21C13D17}"/>
            </a:ext>
          </a:extLst>
        </cdr:cNvPr>
        <cdr:cNvSpPr txBox="1"/>
      </cdr:nvSpPr>
      <cdr:spPr>
        <a:xfrm xmlns:a="http://schemas.openxmlformats.org/drawingml/2006/main">
          <a:off x="3762588" y="1895646"/>
          <a:ext cx="136846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4">
                  <a:lumMod val="75000"/>
                </a:schemeClr>
              </a:solidFill>
            </a:rPr>
            <a:t>Over-enrollment funding</a:t>
          </a:r>
        </a:p>
      </cdr:txBody>
    </cdr:sp>
  </cdr:relSizeAnchor>
</c:userShapes>
</file>

<file path=ppt/drawings/drawing2.xml><?xml version="1.0" encoding="utf-8"?>
<c:userShapes xmlns:c="http://schemas.openxmlformats.org/drawingml/2006/chart">
  <cdr:relSizeAnchor xmlns:cdr="http://schemas.openxmlformats.org/drawingml/2006/chartDrawing">
    <cdr:from>
      <cdr:x>0.26936</cdr:x>
      <cdr:y>0.09713</cdr:y>
    </cdr:from>
    <cdr:to>
      <cdr:x>0.57528</cdr:x>
      <cdr:y>0.17516</cdr:y>
    </cdr:to>
    <cdr:sp macro="" textlink="">
      <cdr:nvSpPr>
        <cdr:cNvPr id="2" name="TextBox 1">
          <a:extLst xmlns:a="http://schemas.openxmlformats.org/drawingml/2006/main">
            <a:ext uri="{FF2B5EF4-FFF2-40B4-BE49-F238E27FC236}">
              <a16:creationId xmlns:a16="http://schemas.microsoft.com/office/drawing/2014/main" id="{5C3482FA-89FC-69B8-FD21-961012897225}"/>
            </a:ext>
          </a:extLst>
        </cdr:cNvPr>
        <cdr:cNvSpPr txBox="1"/>
      </cdr:nvSpPr>
      <cdr:spPr>
        <a:xfrm xmlns:a="http://schemas.openxmlformats.org/drawingml/2006/main">
          <a:off x="2887695" y="498330"/>
          <a:ext cx="3279610" cy="400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i="1" dirty="0"/>
            <a:t>Unfunded Graduate</a:t>
          </a:r>
          <a:r>
            <a:rPr lang="en-US" sz="1050" i="1" baseline="0" dirty="0"/>
            <a:t> FTE in FY23 = 324.  FY24= 140</a:t>
          </a:r>
          <a:endParaRPr lang="en-US" sz="1050" i="1" dirty="0"/>
        </a:p>
      </cdr:txBody>
    </cdr:sp>
  </cdr:relSizeAnchor>
</c:userShapes>
</file>

<file path=ppt/drawings/drawing3.xml><?xml version="1.0" encoding="utf-8"?>
<c:userShapes xmlns:c="http://schemas.openxmlformats.org/drawingml/2006/chart">
  <cdr:relSizeAnchor xmlns:cdr="http://schemas.openxmlformats.org/drawingml/2006/chartDrawing">
    <cdr:from>
      <cdr:x>0.13031</cdr:x>
      <cdr:y>0.90285</cdr:y>
    </cdr:from>
    <cdr:to>
      <cdr:x>0.87519</cdr:x>
      <cdr:y>0.97244</cdr:y>
    </cdr:to>
    <cdr:sp macro="" textlink="">
      <cdr:nvSpPr>
        <cdr:cNvPr id="3" name="TextBox 1">
          <a:extLst xmlns:a="http://schemas.openxmlformats.org/drawingml/2006/main">
            <a:ext uri="{FF2B5EF4-FFF2-40B4-BE49-F238E27FC236}">
              <a16:creationId xmlns:a16="http://schemas.microsoft.com/office/drawing/2014/main" id="{FF4BF997-33C0-E767-3784-42C932042D33}"/>
            </a:ext>
          </a:extLst>
        </cdr:cNvPr>
        <cdr:cNvSpPr txBox="1"/>
      </cdr:nvSpPr>
      <cdr:spPr>
        <a:xfrm xmlns:a="http://schemas.openxmlformats.org/drawingml/2006/main">
          <a:off x="1099765" y="3554613"/>
          <a:ext cx="6286365" cy="2739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i="1" dirty="0">
              <a:solidFill>
                <a:schemeClr val="accent1"/>
              </a:solidFill>
            </a:rPr>
            <a:t>FA  from all above Masters is allocated to Grad Division/Colleges &amp; Schools and supports primarily </a:t>
          </a:r>
          <a:r>
            <a:rPr lang="en-US" sz="1000" b="1" i="1" dirty="0" err="1">
              <a:solidFill>
                <a:schemeClr val="accent1"/>
              </a:solidFill>
            </a:rPr>
            <a:t>Phd</a:t>
          </a:r>
          <a:r>
            <a:rPr lang="en-US" sz="1000" b="1" i="1" dirty="0">
              <a:solidFill>
                <a:schemeClr val="accent1"/>
              </a:solidFill>
            </a:rPr>
            <a:t> students</a:t>
          </a:r>
        </a:p>
      </cdr:txBody>
    </cdr:sp>
  </cdr:relSizeAnchor>
</c:userShapes>
</file>

<file path=ppt/drawings/drawing4.xml><?xml version="1.0" encoding="utf-8"?>
<c:userShapes xmlns:c="http://schemas.openxmlformats.org/drawingml/2006/chart">
  <cdr:relSizeAnchor xmlns:cdr="http://schemas.openxmlformats.org/drawingml/2006/chartDrawing">
    <cdr:from>
      <cdr:x>0.24224</cdr:x>
      <cdr:y>0.93539</cdr:y>
    </cdr:from>
    <cdr:to>
      <cdr:x>0.72814</cdr:x>
      <cdr:y>0.97413</cdr:y>
    </cdr:to>
    <cdr:sp macro="" textlink="">
      <cdr:nvSpPr>
        <cdr:cNvPr id="2" name="TextBox 1">
          <a:extLst xmlns:a="http://schemas.openxmlformats.org/drawingml/2006/main">
            <a:ext uri="{FF2B5EF4-FFF2-40B4-BE49-F238E27FC236}">
              <a16:creationId xmlns:a16="http://schemas.microsoft.com/office/drawing/2014/main" id="{B56CFDA9-3FD8-6970-83C2-BA6C64C119F5}"/>
            </a:ext>
          </a:extLst>
        </cdr:cNvPr>
        <cdr:cNvSpPr txBox="1"/>
      </cdr:nvSpPr>
      <cdr:spPr>
        <a:xfrm xmlns:a="http://schemas.openxmlformats.org/drawingml/2006/main">
          <a:off x="2044373" y="3736302"/>
          <a:ext cx="4100732" cy="154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0.10111</cdr:x>
      <cdr:y>0.89489</cdr:y>
    </cdr:from>
    <cdr:to>
      <cdr:x>0.9679</cdr:x>
      <cdr:y>1</cdr:y>
    </cdr:to>
    <cdr:sp macro="" textlink="">
      <cdr:nvSpPr>
        <cdr:cNvPr id="3" name="TextBox 2">
          <a:extLst xmlns:a="http://schemas.openxmlformats.org/drawingml/2006/main">
            <a:ext uri="{FF2B5EF4-FFF2-40B4-BE49-F238E27FC236}">
              <a16:creationId xmlns:a16="http://schemas.microsoft.com/office/drawing/2014/main" id="{B17096D8-6F64-406A-5A7E-7B25BAE0A888}"/>
            </a:ext>
          </a:extLst>
        </cdr:cNvPr>
        <cdr:cNvSpPr txBox="1"/>
      </cdr:nvSpPr>
      <cdr:spPr>
        <a:xfrm xmlns:a="http://schemas.openxmlformats.org/drawingml/2006/main">
          <a:off x="853340" y="3701133"/>
          <a:ext cx="7315200" cy="434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i="1" dirty="0">
              <a:solidFill>
                <a:schemeClr val="accent1"/>
              </a:solidFill>
            </a:rPr>
            <a:t>Fees from PhD/MFA students is all an accounting “waiver” on TA/Fellowships (or similar appts). Fees charged to PhD students paid on grants &amp; contracts creates actual revenue that is provided as grad student support in Grad Division and College/Schools.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0B209-EEFE-0148-B7A0-29B2E2C5F097}" type="datetimeFigureOut">
              <a:rPr lang="en-US" smtClean="0"/>
              <a:t>12/9/2024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9E5AE5-59D5-0F4A-B45E-FB9192900C9E}" type="slidenum">
              <a:rPr lang="en-US" smtClean="0"/>
              <a:t>‹#›</a:t>
            </a:fld>
            <a:endParaRPr lang="en-US"/>
          </a:p>
        </p:txBody>
      </p:sp>
    </p:spTree>
    <p:extLst>
      <p:ext uri="{BB962C8B-B14F-4D97-AF65-F5344CB8AC3E}">
        <p14:creationId xmlns:p14="http://schemas.microsoft.com/office/powerpoint/2010/main" val="15322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1</a:t>
            </a:fld>
            <a:endParaRPr lang="en-US"/>
          </a:p>
        </p:txBody>
      </p:sp>
    </p:spTree>
    <p:extLst>
      <p:ext uri="{BB962C8B-B14F-4D97-AF65-F5344CB8AC3E}">
        <p14:creationId xmlns:p14="http://schemas.microsoft.com/office/powerpoint/2010/main" val="232456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10</a:t>
            </a:fld>
            <a:endParaRPr lang="en-US"/>
          </a:p>
        </p:txBody>
      </p:sp>
    </p:spTree>
    <p:extLst>
      <p:ext uri="{BB962C8B-B14F-4D97-AF65-F5344CB8AC3E}">
        <p14:creationId xmlns:p14="http://schemas.microsoft.com/office/powerpoint/2010/main" val="354921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Gerry</a:t>
            </a:r>
          </a:p>
          <a:p>
            <a:endParaRPr lang="en-US" dirty="0"/>
          </a:p>
        </p:txBody>
      </p:sp>
      <p:sp>
        <p:nvSpPr>
          <p:cNvPr id="4" name="Slide Number Placeholder 3"/>
          <p:cNvSpPr>
            <a:spLocks noGrp="1"/>
          </p:cNvSpPr>
          <p:nvPr>
            <p:ph type="sldNum" sz="quarter" idx="5"/>
          </p:nvPr>
        </p:nvSpPr>
        <p:spPr/>
        <p:txBody>
          <a:bodyPr/>
          <a:lstStyle/>
          <a:p>
            <a:fld id="{F69E5AE5-59D5-0F4A-B45E-FB9192900C9E}" type="slidenum">
              <a:rPr lang="en-US" smtClean="0"/>
              <a:t>11</a:t>
            </a:fld>
            <a:endParaRPr lang="en-US"/>
          </a:p>
        </p:txBody>
      </p:sp>
    </p:spTree>
    <p:extLst>
      <p:ext uri="{BB962C8B-B14F-4D97-AF65-F5344CB8AC3E}">
        <p14:creationId xmlns:p14="http://schemas.microsoft.com/office/powerpoint/2010/main" val="192948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12</a:t>
            </a:fld>
            <a:endParaRPr lang="en-US"/>
          </a:p>
        </p:txBody>
      </p:sp>
    </p:spTree>
    <p:extLst>
      <p:ext uri="{BB962C8B-B14F-4D97-AF65-F5344CB8AC3E}">
        <p14:creationId xmlns:p14="http://schemas.microsoft.com/office/powerpoint/2010/main" val="323410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13</a:t>
            </a:fld>
            <a:endParaRPr lang="en-US"/>
          </a:p>
        </p:txBody>
      </p:sp>
    </p:spTree>
    <p:extLst>
      <p:ext uri="{BB962C8B-B14F-4D97-AF65-F5344CB8AC3E}">
        <p14:creationId xmlns:p14="http://schemas.microsoft.com/office/powerpoint/2010/main" val="388164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14</a:t>
            </a:fld>
            <a:endParaRPr lang="en-US"/>
          </a:p>
        </p:txBody>
      </p:sp>
    </p:spTree>
    <p:extLst>
      <p:ext uri="{BB962C8B-B14F-4D97-AF65-F5344CB8AC3E}">
        <p14:creationId xmlns:p14="http://schemas.microsoft.com/office/powerpoint/2010/main" val="1476102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15</a:t>
            </a:fld>
            <a:endParaRPr lang="en-US"/>
          </a:p>
        </p:txBody>
      </p:sp>
    </p:spTree>
    <p:extLst>
      <p:ext uri="{BB962C8B-B14F-4D97-AF65-F5344CB8AC3E}">
        <p14:creationId xmlns:p14="http://schemas.microsoft.com/office/powerpoint/2010/main" val="613491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16</a:t>
            </a:fld>
            <a:endParaRPr lang="en-US"/>
          </a:p>
        </p:txBody>
      </p:sp>
    </p:spTree>
    <p:extLst>
      <p:ext uri="{BB962C8B-B14F-4D97-AF65-F5344CB8AC3E}">
        <p14:creationId xmlns:p14="http://schemas.microsoft.com/office/powerpoint/2010/main" val="72830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17</a:t>
            </a:fld>
            <a:endParaRPr lang="en-US"/>
          </a:p>
        </p:txBody>
      </p:sp>
    </p:spTree>
    <p:extLst>
      <p:ext uri="{BB962C8B-B14F-4D97-AF65-F5344CB8AC3E}">
        <p14:creationId xmlns:p14="http://schemas.microsoft.com/office/powerpoint/2010/main" val="353832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18</a:t>
            </a:fld>
            <a:endParaRPr lang="en-US"/>
          </a:p>
        </p:txBody>
      </p:sp>
    </p:spTree>
    <p:extLst>
      <p:ext uri="{BB962C8B-B14F-4D97-AF65-F5344CB8AC3E}">
        <p14:creationId xmlns:p14="http://schemas.microsoft.com/office/powerpoint/2010/main" val="27734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19</a:t>
            </a:fld>
            <a:endParaRPr lang="en-US"/>
          </a:p>
        </p:txBody>
      </p:sp>
    </p:spTree>
    <p:extLst>
      <p:ext uri="{BB962C8B-B14F-4D97-AF65-F5344CB8AC3E}">
        <p14:creationId xmlns:p14="http://schemas.microsoft.com/office/powerpoint/2010/main" val="369995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2</a:t>
            </a:fld>
            <a:endParaRPr lang="en-US"/>
          </a:p>
        </p:txBody>
      </p:sp>
    </p:spTree>
    <p:extLst>
      <p:ext uri="{BB962C8B-B14F-4D97-AF65-F5344CB8AC3E}">
        <p14:creationId xmlns:p14="http://schemas.microsoft.com/office/powerpoint/2010/main" val="4169668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20</a:t>
            </a:fld>
            <a:endParaRPr lang="en-US"/>
          </a:p>
        </p:txBody>
      </p:sp>
    </p:spTree>
    <p:extLst>
      <p:ext uri="{BB962C8B-B14F-4D97-AF65-F5344CB8AC3E}">
        <p14:creationId xmlns:p14="http://schemas.microsoft.com/office/powerpoint/2010/main" val="1852806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1D4B-71FD-09AB-FB7F-E73FB68E5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D99E6-5DA0-AF56-EE63-C28A2F884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E687B-48D5-56DE-D9BC-A5D688131ED5}"/>
              </a:ext>
            </a:extLst>
          </p:cNvPr>
          <p:cNvSpPr>
            <a:spLocks noGrp="1"/>
          </p:cNvSpPr>
          <p:nvPr>
            <p:ph type="body" idx="1"/>
          </p:nvPr>
        </p:nvSpPr>
        <p:spPr/>
        <p:txBody>
          <a:bodyPr/>
          <a:lstStyle/>
          <a:p>
            <a:r>
              <a:rPr lang="en-US" dirty="0"/>
              <a:t>Gerry</a:t>
            </a:r>
          </a:p>
        </p:txBody>
      </p:sp>
      <p:sp>
        <p:nvSpPr>
          <p:cNvPr id="4" name="Slide Number Placeholder 3">
            <a:extLst>
              <a:ext uri="{FF2B5EF4-FFF2-40B4-BE49-F238E27FC236}">
                <a16:creationId xmlns:a16="http://schemas.microsoft.com/office/drawing/2014/main" id="{2C99C7EF-8544-873D-7CDD-301A08C01E1D}"/>
              </a:ext>
            </a:extLst>
          </p:cNvPr>
          <p:cNvSpPr>
            <a:spLocks noGrp="1"/>
          </p:cNvSpPr>
          <p:nvPr>
            <p:ph type="sldNum" sz="quarter" idx="5"/>
          </p:nvPr>
        </p:nvSpPr>
        <p:spPr/>
        <p:txBody>
          <a:bodyPr/>
          <a:lstStyle/>
          <a:p>
            <a:fld id="{F69E5AE5-59D5-0F4A-B45E-FB9192900C9E}" type="slidenum">
              <a:rPr lang="en-US" smtClean="0"/>
              <a:t>21</a:t>
            </a:fld>
            <a:endParaRPr lang="en-US"/>
          </a:p>
        </p:txBody>
      </p:sp>
    </p:spTree>
    <p:extLst>
      <p:ext uri="{BB962C8B-B14F-4D97-AF65-F5344CB8AC3E}">
        <p14:creationId xmlns:p14="http://schemas.microsoft.com/office/powerpoint/2010/main" val="1007222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 and 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22</a:t>
            </a:fld>
            <a:endParaRPr lang="en-US"/>
          </a:p>
        </p:txBody>
      </p:sp>
    </p:spTree>
    <p:extLst>
      <p:ext uri="{BB962C8B-B14F-4D97-AF65-F5344CB8AC3E}">
        <p14:creationId xmlns:p14="http://schemas.microsoft.com/office/powerpoint/2010/main" val="152340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3</a:t>
            </a:fld>
            <a:endParaRPr lang="en-US"/>
          </a:p>
        </p:txBody>
      </p:sp>
    </p:spTree>
    <p:extLst>
      <p:ext uri="{BB962C8B-B14F-4D97-AF65-F5344CB8AC3E}">
        <p14:creationId xmlns:p14="http://schemas.microsoft.com/office/powerpoint/2010/main" val="323856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4</a:t>
            </a:fld>
            <a:endParaRPr lang="en-US"/>
          </a:p>
        </p:txBody>
      </p:sp>
    </p:spTree>
    <p:extLst>
      <p:ext uri="{BB962C8B-B14F-4D97-AF65-F5344CB8AC3E}">
        <p14:creationId xmlns:p14="http://schemas.microsoft.com/office/powerpoint/2010/main" val="153826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5</a:t>
            </a:fld>
            <a:endParaRPr lang="en-US"/>
          </a:p>
        </p:txBody>
      </p:sp>
    </p:spTree>
    <p:extLst>
      <p:ext uri="{BB962C8B-B14F-4D97-AF65-F5344CB8AC3E}">
        <p14:creationId xmlns:p14="http://schemas.microsoft.com/office/powerpoint/2010/main" val="150140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6</a:t>
            </a:fld>
            <a:endParaRPr lang="en-US"/>
          </a:p>
        </p:txBody>
      </p:sp>
    </p:spTree>
    <p:extLst>
      <p:ext uri="{BB962C8B-B14F-4D97-AF65-F5344CB8AC3E}">
        <p14:creationId xmlns:p14="http://schemas.microsoft.com/office/powerpoint/2010/main" val="41626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7</a:t>
            </a:fld>
            <a:endParaRPr lang="en-US"/>
          </a:p>
        </p:txBody>
      </p:sp>
    </p:spTree>
    <p:extLst>
      <p:ext uri="{BB962C8B-B14F-4D97-AF65-F5344CB8AC3E}">
        <p14:creationId xmlns:p14="http://schemas.microsoft.com/office/powerpoint/2010/main" val="262814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a:t>
            </a:r>
          </a:p>
        </p:txBody>
      </p:sp>
      <p:sp>
        <p:nvSpPr>
          <p:cNvPr id="4" name="Slide Number Placeholder 3"/>
          <p:cNvSpPr>
            <a:spLocks noGrp="1"/>
          </p:cNvSpPr>
          <p:nvPr>
            <p:ph type="sldNum" sz="quarter" idx="5"/>
          </p:nvPr>
        </p:nvSpPr>
        <p:spPr/>
        <p:txBody>
          <a:bodyPr/>
          <a:lstStyle/>
          <a:p>
            <a:fld id="{F69E5AE5-59D5-0F4A-B45E-FB9192900C9E}" type="slidenum">
              <a:rPr lang="en-US" smtClean="0"/>
              <a:t>8</a:t>
            </a:fld>
            <a:endParaRPr lang="en-US"/>
          </a:p>
        </p:txBody>
      </p:sp>
    </p:spTree>
    <p:extLst>
      <p:ext uri="{BB962C8B-B14F-4D97-AF65-F5344CB8AC3E}">
        <p14:creationId xmlns:p14="http://schemas.microsoft.com/office/powerpoint/2010/main" val="278516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F69E5AE5-59D5-0F4A-B45E-FB9192900C9E}" type="slidenum">
              <a:rPr lang="en-US" smtClean="0"/>
              <a:t>9</a:t>
            </a:fld>
            <a:endParaRPr lang="en-US"/>
          </a:p>
        </p:txBody>
      </p:sp>
    </p:spTree>
    <p:extLst>
      <p:ext uri="{BB962C8B-B14F-4D97-AF65-F5344CB8AC3E}">
        <p14:creationId xmlns:p14="http://schemas.microsoft.com/office/powerpoint/2010/main" val="820607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820A8-0901-CA4C-85E5-0954FF7873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074410A0-90D6-A140-9FAD-38C44620D58E}"/>
              </a:ext>
            </a:extLst>
          </p:cNvPr>
          <p:cNvSpPr>
            <a:spLocks noGrp="1"/>
          </p:cNvSpPr>
          <p:nvPr>
            <p:ph type="body" sz="quarter" idx="10" hasCustomPrompt="1"/>
          </p:nvPr>
        </p:nvSpPr>
        <p:spPr>
          <a:xfrm>
            <a:off x="655984" y="646044"/>
            <a:ext cx="5705059" cy="4631634"/>
          </a:xfrm>
          <a:prstGeom prst="rect">
            <a:avLst/>
          </a:prstGeom>
        </p:spPr>
        <p:txBody>
          <a:bodyPr>
            <a:normAutofit/>
          </a:bodyPr>
          <a:lstStyle>
            <a:lvl1pPr marL="0" indent="0">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56608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12C30-9EA1-8C4B-A9E9-DF97700D7D2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E1E8FFFB-6025-644A-8D2B-E6D4D056FD43}"/>
              </a:ext>
            </a:extLst>
          </p:cNvPr>
          <p:cNvSpPr>
            <a:spLocks noGrp="1"/>
          </p:cNvSpPr>
          <p:nvPr>
            <p:ph type="body" sz="quarter" idx="10"/>
          </p:nvPr>
        </p:nvSpPr>
        <p:spPr>
          <a:xfrm>
            <a:off x="5049079" y="675308"/>
            <a:ext cx="6549886" cy="4631634"/>
          </a:xfrm>
          <a:prstGeom prst="rect">
            <a:avLst/>
          </a:prstGeom>
        </p:spPr>
        <p:txBody>
          <a:bodyPr/>
          <a:lstStyle>
            <a:lvl1pPr marL="0" indent="0">
              <a:buFontTx/>
              <a:buNone/>
              <a:defRPr b="0" i="0">
                <a:solidFill>
                  <a:srgbClr val="003DA5"/>
                </a:solidFill>
                <a:latin typeface="Fira Sans" panose="020B0503050000020004" pitchFamily="34" charset="0"/>
                <a:ea typeface="Fira Sans" panose="020B0503050000020004" pitchFamily="34" charset="0"/>
              </a:defRPr>
            </a:lvl1pPr>
            <a:lvl2pPr marL="457200" indent="0">
              <a:buFontTx/>
              <a:buNone/>
              <a:defRPr b="0" i="0">
                <a:solidFill>
                  <a:srgbClr val="003DA5"/>
                </a:solidFill>
                <a:latin typeface="Fira Sans" panose="020B0503050000020004" pitchFamily="34" charset="0"/>
                <a:ea typeface="Fira Sans" panose="020B0503050000020004" pitchFamily="34" charset="0"/>
              </a:defRPr>
            </a:lvl2pPr>
            <a:lvl3pPr marL="914400" indent="0">
              <a:buFontTx/>
              <a:buNone/>
              <a:defRPr b="0" i="0">
                <a:solidFill>
                  <a:srgbClr val="003DA5"/>
                </a:solidFill>
                <a:latin typeface="Fira Sans" panose="020B0503050000020004" pitchFamily="34" charset="0"/>
                <a:ea typeface="Fira Sans" panose="020B0503050000020004" pitchFamily="34" charset="0"/>
              </a:defRPr>
            </a:lvl3pPr>
            <a:lvl4pPr marL="1371600" indent="0">
              <a:buFontTx/>
              <a:buNone/>
              <a:defRPr b="0" i="0">
                <a:solidFill>
                  <a:srgbClr val="003DA5"/>
                </a:solidFill>
                <a:latin typeface="Fira Sans" panose="020B0503050000020004" pitchFamily="34" charset="0"/>
                <a:ea typeface="Fira Sans" panose="020B0503050000020004" pitchFamily="34" charset="0"/>
              </a:defRPr>
            </a:lvl4pPr>
            <a:lvl5pPr marL="1828800" indent="0">
              <a:buFontTx/>
              <a:buNone/>
              <a:defRPr b="0" i="0">
                <a:solidFill>
                  <a:srgbClr val="003DA5"/>
                </a:solidFill>
                <a:latin typeface="Fira Sans" panose="020B0503050000020004" pitchFamily="34" charset="0"/>
                <a:ea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1DFD80CD-EECA-F040-98B3-188B54D44FDA}"/>
              </a:ext>
            </a:extLst>
          </p:cNvPr>
          <p:cNvSpPr>
            <a:spLocks noGrp="1"/>
          </p:cNvSpPr>
          <p:nvPr>
            <p:ph type="body" sz="quarter" idx="11" hasCustomPrompt="1"/>
          </p:nvPr>
        </p:nvSpPr>
        <p:spPr>
          <a:xfrm>
            <a:off x="476666" y="675308"/>
            <a:ext cx="4244421" cy="4631634"/>
          </a:xfrm>
          <a:prstGeom prst="rect">
            <a:avLst/>
          </a:prstGeom>
        </p:spPr>
        <p:txBody>
          <a:bodyPr>
            <a:normAutofit/>
          </a:bodyPr>
          <a:lstStyle>
            <a:lvl1pPr marL="0" indent="0">
              <a:buFontTx/>
              <a:buNone/>
              <a:defRPr sz="54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69245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A5A28-3596-CE46-861F-B87277E02F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91DB57B9-A063-DC47-BFDD-0A406060D3FF}"/>
              </a:ext>
            </a:extLst>
          </p:cNvPr>
          <p:cNvSpPr>
            <a:spLocks noGrp="1"/>
          </p:cNvSpPr>
          <p:nvPr>
            <p:ph type="body" sz="quarter" idx="10"/>
          </p:nvPr>
        </p:nvSpPr>
        <p:spPr>
          <a:xfrm>
            <a:off x="5188226" y="2226366"/>
            <a:ext cx="6549886" cy="3389243"/>
          </a:xfrm>
          <a:prstGeom prst="rect">
            <a:avLst/>
          </a:prstGeom>
        </p:spPr>
        <p:txBody>
          <a:bodyPr/>
          <a:lstStyle>
            <a:lvl1pPr marL="0" indent="0">
              <a:buFontTx/>
              <a:buNone/>
              <a:defRPr b="0" i="0">
                <a:solidFill>
                  <a:srgbClr val="003DA5"/>
                </a:solidFill>
                <a:latin typeface="Fira Sans" panose="020B0503050000020004" pitchFamily="34" charset="0"/>
                <a:ea typeface="Fira Sans" panose="020B0503050000020004" pitchFamily="34" charset="0"/>
              </a:defRPr>
            </a:lvl1pPr>
            <a:lvl2pPr marL="457200" indent="0">
              <a:buFontTx/>
              <a:buNone/>
              <a:defRPr b="0" i="0">
                <a:solidFill>
                  <a:srgbClr val="003DA5"/>
                </a:solidFill>
                <a:latin typeface="Fira Sans" panose="020B0503050000020004" pitchFamily="34" charset="0"/>
                <a:ea typeface="Fira Sans" panose="020B0503050000020004" pitchFamily="34" charset="0"/>
              </a:defRPr>
            </a:lvl2pPr>
            <a:lvl3pPr marL="914400" indent="0">
              <a:buFontTx/>
              <a:buNone/>
              <a:defRPr b="0" i="0">
                <a:solidFill>
                  <a:srgbClr val="003DA5"/>
                </a:solidFill>
                <a:latin typeface="Fira Sans" panose="020B0503050000020004" pitchFamily="34" charset="0"/>
                <a:ea typeface="Fira Sans" panose="020B0503050000020004" pitchFamily="34" charset="0"/>
              </a:defRPr>
            </a:lvl3pPr>
            <a:lvl4pPr marL="1371600" indent="0">
              <a:buFontTx/>
              <a:buNone/>
              <a:defRPr b="0" i="0">
                <a:solidFill>
                  <a:srgbClr val="003DA5"/>
                </a:solidFill>
                <a:latin typeface="Fira Sans" panose="020B0503050000020004" pitchFamily="34" charset="0"/>
                <a:ea typeface="Fira Sans" panose="020B0503050000020004" pitchFamily="34" charset="0"/>
              </a:defRPr>
            </a:lvl4pPr>
            <a:lvl5pPr marL="1828800" indent="0">
              <a:buFontTx/>
              <a:buNone/>
              <a:defRPr b="0" i="0">
                <a:solidFill>
                  <a:srgbClr val="003DA5"/>
                </a:solidFill>
                <a:latin typeface="Fira Sans" panose="020B0503050000020004" pitchFamily="34" charset="0"/>
                <a:ea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884D4CD2-E161-3142-BEA4-587A00671CC6}"/>
              </a:ext>
            </a:extLst>
          </p:cNvPr>
          <p:cNvSpPr>
            <a:spLocks noGrp="1"/>
          </p:cNvSpPr>
          <p:nvPr>
            <p:ph type="body" sz="quarter" idx="11" hasCustomPrompt="1"/>
          </p:nvPr>
        </p:nvSpPr>
        <p:spPr>
          <a:xfrm>
            <a:off x="615813" y="2345634"/>
            <a:ext cx="4244421" cy="3389243"/>
          </a:xfrm>
          <a:prstGeom prst="rect">
            <a:avLst/>
          </a:prstGeom>
        </p:spPr>
        <p:txBody>
          <a:bodyPr>
            <a:normAutofit/>
          </a:bodyPr>
          <a:lstStyle>
            <a:lvl1pPr marL="0" indent="0">
              <a:buFontTx/>
              <a:buNone/>
              <a:defRPr sz="54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38363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ADE3B-9DF0-9D41-A426-16452133D1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91DB57B9-A063-DC47-BFDD-0A406060D3FF}"/>
              </a:ext>
            </a:extLst>
          </p:cNvPr>
          <p:cNvSpPr>
            <a:spLocks noGrp="1"/>
          </p:cNvSpPr>
          <p:nvPr>
            <p:ph type="body" sz="quarter" idx="10"/>
          </p:nvPr>
        </p:nvSpPr>
        <p:spPr>
          <a:xfrm>
            <a:off x="5188226" y="2226366"/>
            <a:ext cx="6549886" cy="3389243"/>
          </a:xfrm>
          <a:prstGeom prst="rect">
            <a:avLst/>
          </a:prstGeom>
        </p:spPr>
        <p:txBody>
          <a:bodyPr/>
          <a:lstStyle>
            <a:lvl1pPr marL="0" indent="0">
              <a:buFontTx/>
              <a:buNone/>
              <a:defRPr b="0" i="0">
                <a:solidFill>
                  <a:srgbClr val="003DA5"/>
                </a:solidFill>
                <a:latin typeface="Fira Sans" panose="020B0503050000020004" pitchFamily="34" charset="0"/>
                <a:ea typeface="Fira Sans" panose="020B0503050000020004" pitchFamily="34" charset="0"/>
              </a:defRPr>
            </a:lvl1pPr>
            <a:lvl2pPr marL="457200" indent="0">
              <a:buFontTx/>
              <a:buNone/>
              <a:defRPr b="0" i="0">
                <a:solidFill>
                  <a:srgbClr val="003DA5"/>
                </a:solidFill>
                <a:latin typeface="Fira Sans" panose="020B0503050000020004" pitchFamily="34" charset="0"/>
                <a:ea typeface="Fira Sans" panose="020B0503050000020004" pitchFamily="34" charset="0"/>
              </a:defRPr>
            </a:lvl2pPr>
            <a:lvl3pPr marL="914400" indent="0">
              <a:buFontTx/>
              <a:buNone/>
              <a:defRPr b="0" i="0">
                <a:solidFill>
                  <a:srgbClr val="003DA5"/>
                </a:solidFill>
                <a:latin typeface="Fira Sans" panose="020B0503050000020004" pitchFamily="34" charset="0"/>
                <a:ea typeface="Fira Sans" panose="020B0503050000020004" pitchFamily="34" charset="0"/>
              </a:defRPr>
            </a:lvl3pPr>
            <a:lvl4pPr marL="1371600" indent="0">
              <a:buFontTx/>
              <a:buNone/>
              <a:defRPr b="0" i="0">
                <a:solidFill>
                  <a:srgbClr val="003DA5"/>
                </a:solidFill>
                <a:latin typeface="Fira Sans" panose="020B0503050000020004" pitchFamily="34" charset="0"/>
                <a:ea typeface="Fira Sans" panose="020B0503050000020004" pitchFamily="34" charset="0"/>
              </a:defRPr>
            </a:lvl4pPr>
            <a:lvl5pPr marL="1828800" indent="0">
              <a:buFontTx/>
              <a:buNone/>
              <a:defRPr b="0" i="0">
                <a:solidFill>
                  <a:srgbClr val="003DA5"/>
                </a:solidFill>
                <a:latin typeface="Fira Sans" panose="020B0503050000020004" pitchFamily="34" charset="0"/>
                <a:ea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884D4CD2-E161-3142-BEA4-587A00671CC6}"/>
              </a:ext>
            </a:extLst>
          </p:cNvPr>
          <p:cNvSpPr>
            <a:spLocks noGrp="1"/>
          </p:cNvSpPr>
          <p:nvPr>
            <p:ph type="body" sz="quarter" idx="11" hasCustomPrompt="1"/>
          </p:nvPr>
        </p:nvSpPr>
        <p:spPr>
          <a:xfrm>
            <a:off x="615813" y="2266122"/>
            <a:ext cx="4244421" cy="3389243"/>
          </a:xfrm>
          <a:prstGeom prst="rect">
            <a:avLst/>
          </a:prstGeom>
        </p:spPr>
        <p:txBody>
          <a:bodyPr>
            <a:normAutofit/>
          </a:bodyPr>
          <a:lstStyle>
            <a:lvl1pPr marL="0" indent="0">
              <a:buFontTx/>
              <a:buNone/>
              <a:defRPr sz="54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24147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DD641-FFF9-584F-8AFD-0ACD6B5B39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4EAEF5FF-610B-B445-B293-D3D2BB3E6E8F}"/>
              </a:ext>
            </a:extLst>
          </p:cNvPr>
          <p:cNvSpPr>
            <a:spLocks noGrp="1"/>
          </p:cNvSpPr>
          <p:nvPr>
            <p:ph type="body" sz="quarter" idx="10" hasCustomPrompt="1"/>
          </p:nvPr>
        </p:nvSpPr>
        <p:spPr>
          <a:xfrm>
            <a:off x="655984" y="646044"/>
            <a:ext cx="7146233" cy="3339547"/>
          </a:xfrm>
          <a:prstGeom prst="rect">
            <a:avLst/>
          </a:prstGeom>
        </p:spPr>
        <p:txBody>
          <a:bodyPr>
            <a:normAutofit/>
          </a:bodyPr>
          <a:lstStyle>
            <a:lvl1pPr marL="0" indent="0">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71971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9FCC2-B46B-914C-8C6B-509F451F82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61CD3A6-9278-1E44-964C-A76F0D2294AA}"/>
              </a:ext>
            </a:extLst>
          </p:cNvPr>
          <p:cNvSpPr>
            <a:spLocks noGrp="1"/>
          </p:cNvSpPr>
          <p:nvPr>
            <p:ph type="body" sz="quarter" idx="10" hasCustomPrompt="1"/>
          </p:nvPr>
        </p:nvSpPr>
        <p:spPr>
          <a:xfrm>
            <a:off x="655984" y="646044"/>
            <a:ext cx="6172199" cy="4631634"/>
          </a:xfrm>
          <a:prstGeom prst="rect">
            <a:avLst/>
          </a:prstGeom>
        </p:spPr>
        <p:txBody>
          <a:bodyPr>
            <a:normAutofit/>
          </a:bodyPr>
          <a:lstStyle>
            <a:lvl1pPr marL="0" indent="0">
              <a:buFontTx/>
              <a:buNone/>
              <a:defRPr sz="60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98465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D20396-76FA-4147-BC4B-09672992ED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9">
            <a:extLst>
              <a:ext uri="{FF2B5EF4-FFF2-40B4-BE49-F238E27FC236}">
                <a16:creationId xmlns:a16="http://schemas.microsoft.com/office/drawing/2014/main" id="{F50CB4A2-9939-DA4E-9D28-EF816AFF2400}"/>
              </a:ext>
            </a:extLst>
          </p:cNvPr>
          <p:cNvSpPr>
            <a:spLocks noGrp="1"/>
          </p:cNvSpPr>
          <p:nvPr>
            <p:ph type="body" sz="quarter" idx="10" hasCustomPrompt="1"/>
          </p:nvPr>
        </p:nvSpPr>
        <p:spPr>
          <a:xfrm>
            <a:off x="477079" y="536714"/>
            <a:ext cx="7026964" cy="4631634"/>
          </a:xfrm>
          <a:prstGeom prst="rect">
            <a:avLst/>
          </a:prstGeom>
        </p:spPr>
        <p:txBody>
          <a:bodyPr>
            <a:normAutofit/>
          </a:bodyPr>
          <a:lstStyle>
            <a:lvl1pPr marL="0" indent="0">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306025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C370E-6A4F-3C41-9A84-947E09F122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9">
            <a:extLst>
              <a:ext uri="{FF2B5EF4-FFF2-40B4-BE49-F238E27FC236}">
                <a16:creationId xmlns:a16="http://schemas.microsoft.com/office/drawing/2014/main" id="{A3E5158D-4E4B-B74B-94A4-D52DE8DDFC32}"/>
              </a:ext>
            </a:extLst>
          </p:cNvPr>
          <p:cNvSpPr>
            <a:spLocks noGrp="1"/>
          </p:cNvSpPr>
          <p:nvPr>
            <p:ph type="body" sz="quarter" idx="10" hasCustomPrompt="1"/>
          </p:nvPr>
        </p:nvSpPr>
        <p:spPr>
          <a:xfrm>
            <a:off x="420130" y="2656703"/>
            <a:ext cx="11306431" cy="2940908"/>
          </a:xfrm>
          <a:prstGeom prst="rect">
            <a:avLst/>
          </a:prstGeom>
        </p:spPr>
        <p:txBody>
          <a:bodyPr>
            <a:normAutofit/>
          </a:bodyPr>
          <a:lstStyle>
            <a:lvl1pPr marL="0" indent="0" fontAlgn="ctr">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a:t>
            </a:r>
          </a:p>
        </p:txBody>
      </p:sp>
    </p:spTree>
    <p:extLst>
      <p:ext uri="{BB962C8B-B14F-4D97-AF65-F5344CB8AC3E}">
        <p14:creationId xmlns:p14="http://schemas.microsoft.com/office/powerpoint/2010/main" val="222035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DBF78-5F3C-E148-94CC-F6578B624A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603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94C20-97DB-9340-8380-69B9F326AAC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7" name="Text Placeholder 7">
            <a:extLst>
              <a:ext uri="{FF2B5EF4-FFF2-40B4-BE49-F238E27FC236}">
                <a16:creationId xmlns:a16="http://schemas.microsoft.com/office/drawing/2014/main" id="{EDB171DB-18A5-F94A-9E4F-BA9AEAAC01A9}"/>
              </a:ext>
            </a:extLst>
          </p:cNvPr>
          <p:cNvSpPr txBox="1">
            <a:spLocks/>
          </p:cNvSpPr>
          <p:nvPr userDrawn="1"/>
        </p:nvSpPr>
        <p:spPr>
          <a:xfrm>
            <a:off x="579834" y="1870699"/>
            <a:ext cx="10833652" cy="2659098"/>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rgbClr val="003DA5"/>
                </a:solidFill>
                <a:latin typeface="Fira Sans" panose="020B0503050000020004" pitchFamily="34" charset="0"/>
                <a:ea typeface="Fira Sans" panose="020B0503050000020004" pitchFamily="34" charset="0"/>
                <a:cs typeface="+mn-cs"/>
              </a:defRPr>
            </a:lvl1pPr>
            <a:lvl2pPr marL="457200" indent="0" algn="l" defTabSz="914400" rtl="0" eaLnBrk="1" latinLnBrk="0" hangingPunct="1">
              <a:lnSpc>
                <a:spcPct val="90000"/>
              </a:lnSpc>
              <a:spcBef>
                <a:spcPts val="500"/>
              </a:spcBef>
              <a:buFontTx/>
              <a:buNone/>
              <a:defRPr sz="2400" b="0" i="0" kern="1200">
                <a:solidFill>
                  <a:srgbClr val="003DA5"/>
                </a:solidFill>
                <a:latin typeface="Fira Sans" panose="020B0503050000020004" pitchFamily="34" charset="0"/>
                <a:ea typeface="Fira Sans" panose="020B05030500000200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003DA5"/>
                </a:solidFill>
                <a:latin typeface="Fira Sans" panose="020B0503050000020004" pitchFamily="34" charset="0"/>
                <a:ea typeface="Fira Sans" panose="020B0503050000020004" pitchFamily="34" charset="0"/>
                <a:cs typeface="+mn-cs"/>
              </a:defRPr>
            </a:lvl3pPr>
            <a:lvl4pPr marL="1371600" indent="0" algn="l" defTabSz="914400" rtl="0" eaLnBrk="1" latinLnBrk="0" hangingPunct="1">
              <a:lnSpc>
                <a:spcPct val="90000"/>
              </a:lnSpc>
              <a:spcBef>
                <a:spcPts val="500"/>
              </a:spcBef>
              <a:buFontTx/>
              <a:buNone/>
              <a:defRPr sz="1800" b="0" i="0" kern="1200">
                <a:solidFill>
                  <a:srgbClr val="003DA5"/>
                </a:solidFill>
                <a:latin typeface="Fira Sans" panose="020B0503050000020004" pitchFamily="34" charset="0"/>
                <a:ea typeface="Fira Sans" panose="020B0503050000020004" pitchFamily="34" charset="0"/>
                <a:cs typeface="+mn-cs"/>
              </a:defRPr>
            </a:lvl4pPr>
            <a:lvl5pPr marL="1828800" indent="0" algn="l" defTabSz="914400" rtl="0" eaLnBrk="1" latinLnBrk="0" hangingPunct="1">
              <a:lnSpc>
                <a:spcPct val="90000"/>
              </a:lnSpc>
              <a:spcBef>
                <a:spcPts val="500"/>
              </a:spcBef>
              <a:buFontTx/>
              <a:buNone/>
              <a:defRPr sz="1800" b="0" i="0" kern="1200">
                <a:solidFill>
                  <a:srgbClr val="003DA5"/>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0B7529FD-F861-2D43-991D-55D5A8485901}"/>
              </a:ext>
            </a:extLst>
          </p:cNvPr>
          <p:cNvSpPr txBox="1">
            <a:spLocks/>
          </p:cNvSpPr>
          <p:nvPr userDrawn="1"/>
        </p:nvSpPr>
        <p:spPr>
          <a:xfrm>
            <a:off x="476666" y="675309"/>
            <a:ext cx="10833652" cy="1040950"/>
          </a:xfrm>
          <a:prstGeom prst="rect">
            <a:avLst/>
          </a:prstGeom>
        </p:spPr>
        <p:txBody>
          <a:bodyPr>
            <a:normAutofit/>
          </a:bodyPr>
          <a:lstStyle>
            <a:lvl1pPr marL="0" indent="0" algn="l" defTabSz="914400" rtl="0" eaLnBrk="1" latinLnBrk="0" hangingPunct="1">
              <a:lnSpc>
                <a:spcPct val="90000"/>
              </a:lnSpc>
              <a:spcBef>
                <a:spcPts val="1000"/>
              </a:spcBef>
              <a:buFontTx/>
              <a:buNone/>
              <a:defRPr sz="5400" b="1" i="0" kern="1200">
                <a:solidFill>
                  <a:srgbClr val="003DA5"/>
                </a:solidFill>
                <a:latin typeface="Oswald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Tree>
    <p:extLst>
      <p:ext uri="{BB962C8B-B14F-4D97-AF65-F5344CB8AC3E}">
        <p14:creationId xmlns:p14="http://schemas.microsoft.com/office/powerpoint/2010/main" val="42662759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2" r:id="rId8"/>
    <p:sldLayoutId id="21474836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A8C55E-80DF-6747-8B02-B08C38304221}"/>
              </a:ext>
            </a:extLst>
          </p:cNvPr>
          <p:cNvSpPr>
            <a:spLocks noGrp="1"/>
          </p:cNvSpPr>
          <p:nvPr>
            <p:ph type="body" sz="quarter" idx="10"/>
          </p:nvPr>
        </p:nvSpPr>
        <p:spPr>
          <a:xfrm>
            <a:off x="550881" y="530430"/>
            <a:ext cx="7146233" cy="4709082"/>
          </a:xfrm>
        </p:spPr>
        <p:txBody>
          <a:bodyPr>
            <a:normAutofit/>
          </a:bodyPr>
          <a:lstStyle/>
          <a:p>
            <a:r>
              <a:rPr lang="en-US" dirty="0"/>
              <a:t>UCR BUDGET AND FINANCIAL FUNDAMENTALS</a:t>
            </a:r>
          </a:p>
          <a:p>
            <a:endParaRPr lang="en-US" sz="2800" dirty="0"/>
          </a:p>
          <a:p>
            <a:r>
              <a:rPr lang="en-US" sz="2800" dirty="0"/>
              <a:t>Town Hall</a:t>
            </a:r>
          </a:p>
          <a:p>
            <a:r>
              <a:rPr lang="en-US" sz="2800" dirty="0"/>
              <a:t>December 9, 2024</a:t>
            </a:r>
          </a:p>
        </p:txBody>
      </p:sp>
    </p:spTree>
    <p:extLst>
      <p:ext uri="{BB962C8B-B14F-4D97-AF65-F5344CB8AC3E}">
        <p14:creationId xmlns:p14="http://schemas.microsoft.com/office/powerpoint/2010/main" val="85512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7" y="145947"/>
            <a:ext cx="7895968" cy="571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4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8434066" y="149299"/>
            <a:ext cx="3373235" cy="553998"/>
          </a:xfrm>
          <a:prstGeom prst="rect">
            <a:avLst/>
          </a:prstGeom>
          <a:noFill/>
        </p:spPr>
        <p:txBody>
          <a:bodyPr wrap="square" lIns="0" tIns="0" rIns="0" bIns="0" rtlCol="0">
            <a:spAutoFit/>
          </a:bodyPr>
          <a:lstStyle/>
          <a:p>
            <a:r>
              <a:rPr lang="en-US" b="1">
                <a:solidFill>
                  <a:srgbClr val="003DA5"/>
                </a:solidFill>
                <a:latin typeface="Fira Sans Medium" panose="020B0503050000020004" pitchFamily="34" charset="0"/>
                <a:ea typeface="Fira Sans Medium" panose="020B0503050000020004" pitchFamily="34" charset="0"/>
              </a:rPr>
              <a:t>UCR’s FY25 State Permanent Budget with Set-Asides Noted</a:t>
            </a:r>
            <a:endParaRPr lang="en-US" sz="1200" b="1">
              <a:solidFill>
                <a:srgbClr val="003DA5"/>
              </a:solidFill>
              <a:latin typeface="Fira Sans Medium" panose="020B0503050000020004" pitchFamily="34" charset="0"/>
              <a:ea typeface="Fira Sans Medium" panose="020B0503050000020004" pitchFamily="34" charset="0"/>
            </a:endParaRPr>
          </a:p>
        </p:txBody>
      </p:sp>
      <p:sp>
        <p:nvSpPr>
          <p:cNvPr id="9" name="TextBox 8">
            <a:extLst>
              <a:ext uri="{FF2B5EF4-FFF2-40B4-BE49-F238E27FC236}">
                <a16:creationId xmlns:a16="http://schemas.microsoft.com/office/drawing/2014/main" id="{D8DD4154-45B8-4B30-AF4B-179FA497981C}"/>
              </a:ext>
            </a:extLst>
          </p:cNvPr>
          <p:cNvSpPr txBox="1"/>
          <p:nvPr/>
        </p:nvSpPr>
        <p:spPr>
          <a:xfrm>
            <a:off x="10593152" y="5862347"/>
            <a:ext cx="1389179" cy="769441"/>
          </a:xfrm>
          <a:prstGeom prst="rect">
            <a:avLst/>
          </a:prstGeom>
          <a:noFill/>
        </p:spPr>
        <p:txBody>
          <a:bodyPr wrap="square" rtlCol="0">
            <a:spAutoFit/>
          </a:bodyPr>
          <a:lstStyle/>
          <a:p>
            <a:r>
              <a:rPr lang="en-US" sz="1100" i="1"/>
              <a:t>*Does not include the $4.3M Perm Budget for </a:t>
            </a:r>
            <a:r>
              <a:rPr lang="en-US" sz="1100" i="1" err="1"/>
              <a:t>Alianza</a:t>
            </a:r>
            <a:r>
              <a:rPr lang="en-US" sz="1100" i="1"/>
              <a:t> UCMX</a:t>
            </a:r>
          </a:p>
        </p:txBody>
      </p:sp>
      <p:pic>
        <p:nvPicPr>
          <p:cNvPr id="6" name="Picture 5">
            <a:extLst>
              <a:ext uri="{FF2B5EF4-FFF2-40B4-BE49-F238E27FC236}">
                <a16:creationId xmlns:a16="http://schemas.microsoft.com/office/drawing/2014/main" id="{FD6F8308-7CCA-4031-8DD9-0AE1473FA0FC}"/>
              </a:ext>
            </a:extLst>
          </p:cNvPr>
          <p:cNvPicPr>
            <a:picLocks noChangeAspect="1"/>
          </p:cNvPicPr>
          <p:nvPr/>
        </p:nvPicPr>
        <p:blipFill>
          <a:blip r:embed="rId3"/>
          <a:stretch>
            <a:fillRect/>
          </a:stretch>
        </p:blipFill>
        <p:spPr>
          <a:xfrm>
            <a:off x="145618" y="6247068"/>
            <a:ext cx="1692513" cy="527283"/>
          </a:xfrm>
          <a:prstGeom prst="rect">
            <a:avLst/>
          </a:prstGeom>
        </p:spPr>
      </p:pic>
      <p:sp>
        <p:nvSpPr>
          <p:cNvPr id="2" name="TextBox 1">
            <a:extLst>
              <a:ext uri="{FF2B5EF4-FFF2-40B4-BE49-F238E27FC236}">
                <a16:creationId xmlns:a16="http://schemas.microsoft.com/office/drawing/2014/main" id="{99B97D80-A75D-4088-B106-FBCBBEA0CBF9}"/>
              </a:ext>
            </a:extLst>
          </p:cNvPr>
          <p:cNvSpPr txBox="1"/>
          <p:nvPr/>
        </p:nvSpPr>
        <p:spPr>
          <a:xfrm>
            <a:off x="10387585" y="2164431"/>
            <a:ext cx="1594746" cy="2585323"/>
          </a:xfrm>
          <a:prstGeom prst="rect">
            <a:avLst/>
          </a:prstGeom>
          <a:noFill/>
        </p:spPr>
        <p:txBody>
          <a:bodyPr wrap="square" lIns="91440" tIns="45720" rIns="91440" bIns="45720" rtlCol="0" anchor="t">
            <a:spAutoFit/>
          </a:bodyPr>
          <a:lstStyle/>
          <a:p>
            <a:pPr algn="ctr"/>
            <a:r>
              <a:rPr lang="en-US" dirty="0">
                <a:solidFill>
                  <a:srgbClr val="003DA5"/>
                </a:solidFill>
                <a:latin typeface="Fira Sans Medium"/>
              </a:rPr>
              <a:t>This is only the perm core funding from the state and does not include any carryforward or temp.</a:t>
            </a:r>
            <a:endParaRPr lang="en-US" dirty="0">
              <a:solidFill>
                <a:srgbClr val="003DA5"/>
              </a:solidFill>
              <a:latin typeface="Calibri"/>
              <a:cs typeface="Calibri"/>
            </a:endParaRPr>
          </a:p>
        </p:txBody>
      </p:sp>
      <p:graphicFrame>
        <p:nvGraphicFramePr>
          <p:cNvPr id="8" name="Table 7">
            <a:extLst>
              <a:ext uri="{FF2B5EF4-FFF2-40B4-BE49-F238E27FC236}">
                <a16:creationId xmlns:a16="http://schemas.microsoft.com/office/drawing/2014/main" id="{DE1CB583-65FD-4D1E-9D26-8F90451B2B5E}"/>
              </a:ext>
            </a:extLst>
          </p:cNvPr>
          <p:cNvGraphicFramePr>
            <a:graphicFrameLocks noGrp="1"/>
          </p:cNvGraphicFramePr>
          <p:nvPr>
            <p:extLst>
              <p:ext uri="{D42A27DB-BD31-4B8C-83A1-F6EECF244321}">
                <p14:modId xmlns:p14="http://schemas.microsoft.com/office/powerpoint/2010/main" val="2889543692"/>
              </p:ext>
            </p:extLst>
          </p:nvPr>
        </p:nvGraphicFramePr>
        <p:xfrm>
          <a:off x="415236" y="716999"/>
          <a:ext cx="9972349" cy="5974080"/>
        </p:xfrm>
        <a:graphic>
          <a:graphicData uri="http://schemas.openxmlformats.org/drawingml/2006/table">
            <a:tbl>
              <a:tblPr firstRow="1" bandRow="1">
                <a:tableStyleId>{5C22544A-7EE6-4342-B048-85BDC9FD1C3A}</a:tableStyleId>
              </a:tblPr>
              <a:tblGrid>
                <a:gridCol w="3108751">
                  <a:extLst>
                    <a:ext uri="{9D8B030D-6E8A-4147-A177-3AD203B41FA5}">
                      <a16:colId xmlns:a16="http://schemas.microsoft.com/office/drawing/2014/main" val="162961847"/>
                    </a:ext>
                  </a:extLst>
                </a:gridCol>
                <a:gridCol w="1760377">
                  <a:extLst>
                    <a:ext uri="{9D8B030D-6E8A-4147-A177-3AD203B41FA5}">
                      <a16:colId xmlns:a16="http://schemas.microsoft.com/office/drawing/2014/main" val="494554916"/>
                    </a:ext>
                  </a:extLst>
                </a:gridCol>
                <a:gridCol w="5103221">
                  <a:extLst>
                    <a:ext uri="{9D8B030D-6E8A-4147-A177-3AD203B41FA5}">
                      <a16:colId xmlns:a16="http://schemas.microsoft.com/office/drawing/2014/main" val="2393495570"/>
                    </a:ext>
                  </a:extLst>
                </a:gridCol>
              </a:tblGrid>
              <a:tr h="252912">
                <a:tc>
                  <a:txBody>
                    <a:bodyPr/>
                    <a:lstStyle/>
                    <a:p>
                      <a:r>
                        <a:rPr lang="en-US" sz="1200"/>
                        <a:t>Description</a:t>
                      </a:r>
                    </a:p>
                  </a:txBody>
                  <a:tcPr/>
                </a:tc>
                <a:tc>
                  <a:txBody>
                    <a:bodyPr/>
                    <a:lstStyle/>
                    <a:p>
                      <a:pPr algn="ctr"/>
                      <a:r>
                        <a:rPr lang="en-US" sz="1200"/>
                        <a:t>UCR Amount</a:t>
                      </a:r>
                    </a:p>
                  </a:txBody>
                  <a:tcPr/>
                </a:tc>
                <a:tc>
                  <a:txBody>
                    <a:bodyPr/>
                    <a:lstStyle/>
                    <a:p>
                      <a:pPr algn="ctr"/>
                      <a:r>
                        <a:rPr lang="en-US" sz="1200"/>
                        <a:t>Location</a:t>
                      </a:r>
                    </a:p>
                  </a:txBody>
                  <a:tcPr/>
                </a:tc>
                <a:extLst>
                  <a:ext uri="{0D108BD9-81ED-4DB2-BD59-A6C34878D82A}">
                    <a16:rowId xmlns:a16="http://schemas.microsoft.com/office/drawing/2014/main" val="4016857914"/>
                  </a:ext>
                </a:extLst>
              </a:tr>
              <a:tr h="252912">
                <a:tc>
                  <a:txBody>
                    <a:bodyPr/>
                    <a:lstStyle/>
                    <a:p>
                      <a:r>
                        <a:rPr lang="en-US" sz="1100">
                          <a:latin typeface="+mj-lt"/>
                        </a:rPr>
                        <a:t>Agricultural</a:t>
                      </a:r>
                      <a:r>
                        <a:rPr lang="en-US" sz="1100" baseline="0">
                          <a:latin typeface="+mj-lt"/>
                        </a:rPr>
                        <a:t> Exp Stations (Ag Ops)</a:t>
                      </a:r>
                      <a:endParaRPr lang="en-US" sz="1100">
                        <a:latin typeface="+mj-lt"/>
                      </a:endParaRPr>
                    </a:p>
                  </a:txBody>
                  <a:tcPr/>
                </a:tc>
                <a:tc>
                  <a:txBody>
                    <a:bodyPr/>
                    <a:lstStyle/>
                    <a:p>
                      <a:pPr algn="ctr"/>
                      <a:r>
                        <a:rPr lang="en-US" sz="1100" dirty="0">
                          <a:latin typeface="+mj-lt"/>
                        </a:rPr>
                        <a:t>$38,368,323</a:t>
                      </a:r>
                    </a:p>
                  </a:txBody>
                  <a:tcP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UCB, UCD,</a:t>
                      </a:r>
                      <a:r>
                        <a:rPr lang="en-US" sz="1100" baseline="0">
                          <a:latin typeface="+mj-lt"/>
                        </a:rPr>
                        <a:t> UCR  </a:t>
                      </a:r>
                      <a:r>
                        <a:rPr lang="en-US" sz="1000" kern="1200">
                          <a:solidFill>
                            <a:schemeClr val="dk1"/>
                          </a:solidFill>
                          <a:latin typeface="+mj-lt"/>
                          <a:ea typeface="+mn-ea"/>
                          <a:cs typeface="+mn-cs"/>
                        </a:rPr>
                        <a:t>(set-aside currently adjusted for inflation)</a:t>
                      </a:r>
                      <a:endParaRPr lang="en-US" sz="1100" kern="1200">
                        <a:solidFill>
                          <a:schemeClr val="dk1"/>
                        </a:solidFill>
                        <a:latin typeface="+mj-lt"/>
                        <a:ea typeface="+mn-ea"/>
                        <a:cs typeface="+mn-cs"/>
                      </a:endParaRPr>
                    </a:p>
                  </a:txBody>
                  <a:tcPr/>
                </a:tc>
                <a:extLst>
                  <a:ext uri="{0D108BD9-81ED-4DB2-BD59-A6C34878D82A}">
                    <a16:rowId xmlns:a16="http://schemas.microsoft.com/office/drawing/2014/main" val="3282398947"/>
                  </a:ext>
                </a:extLst>
              </a:tr>
              <a:tr h="252912">
                <a:tc>
                  <a:txBody>
                    <a:bodyPr/>
                    <a:lstStyle/>
                    <a:p>
                      <a:r>
                        <a:rPr lang="en-US" sz="1100">
                          <a:latin typeface="+mj-lt"/>
                        </a:rPr>
                        <a:t>SAPEP</a:t>
                      </a:r>
                    </a:p>
                  </a:txBody>
                  <a:tcPr/>
                </a:tc>
                <a:tc>
                  <a:txBody>
                    <a:bodyPr/>
                    <a:lstStyle/>
                    <a:p>
                      <a:pPr algn="ctr"/>
                      <a:r>
                        <a:rPr lang="en-US" sz="1100" dirty="0">
                          <a:latin typeface="+mj-lt"/>
                        </a:rPr>
                        <a:t>$689,323</a:t>
                      </a:r>
                    </a:p>
                  </a:txBody>
                  <a:tcPr anchor="ctr">
                    <a:solidFill>
                      <a:schemeClr val="accent6">
                        <a:lumMod val="60000"/>
                        <a:lumOff val="40000"/>
                      </a:schemeClr>
                    </a:solidFill>
                  </a:tcPr>
                </a:tc>
                <a:tc>
                  <a:txBody>
                    <a:bodyPr/>
                    <a:lstStyle/>
                    <a:p>
                      <a:pPr algn="l"/>
                      <a:r>
                        <a:rPr lang="en-US" sz="1100">
                          <a:latin typeface="+mj-lt"/>
                        </a:rPr>
                        <a:t>All campuses </a:t>
                      </a:r>
                      <a:r>
                        <a:rPr lang="en-US" sz="1000" kern="1200">
                          <a:solidFill>
                            <a:schemeClr val="dk1"/>
                          </a:solidFill>
                          <a:latin typeface="+mj-lt"/>
                          <a:ea typeface="+mn-ea"/>
                          <a:cs typeface="+mn-cs"/>
                        </a:rPr>
                        <a:t>(set-aside currently adjusted for inflation)</a:t>
                      </a:r>
                      <a:endParaRPr lang="en-US" sz="1100" kern="1200">
                        <a:solidFill>
                          <a:schemeClr val="dk1"/>
                        </a:solidFill>
                        <a:latin typeface="+mj-lt"/>
                        <a:ea typeface="+mn-ea"/>
                        <a:cs typeface="+mn-cs"/>
                      </a:endParaRPr>
                    </a:p>
                  </a:txBody>
                  <a:tcPr/>
                </a:tc>
                <a:extLst>
                  <a:ext uri="{0D108BD9-81ED-4DB2-BD59-A6C34878D82A}">
                    <a16:rowId xmlns:a16="http://schemas.microsoft.com/office/drawing/2014/main" val="2767971208"/>
                  </a:ext>
                </a:extLst>
              </a:tr>
              <a:tr h="252912">
                <a:tc>
                  <a:txBody>
                    <a:bodyPr/>
                    <a:lstStyle/>
                    <a:p>
                      <a:r>
                        <a:rPr lang="en-US" sz="1100">
                          <a:latin typeface="+mj-lt"/>
                        </a:rPr>
                        <a:t>SAPEP – Rotating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j-lt"/>
                        </a:rPr>
                        <a:t>$1,600,250</a:t>
                      </a:r>
                    </a:p>
                  </a:txBody>
                  <a:tcPr anchor="ctr">
                    <a:solidFill>
                      <a:schemeClr val="accent6">
                        <a:lumMod val="60000"/>
                        <a:lumOff val="40000"/>
                      </a:schemeClr>
                    </a:solidFill>
                  </a:tcPr>
                </a:tc>
                <a:tc>
                  <a:txBody>
                    <a:bodyPr/>
                    <a:lstStyle/>
                    <a:p>
                      <a:pPr algn="l"/>
                      <a:r>
                        <a:rPr lang="en-US" sz="1100">
                          <a:latin typeface="+mj-lt"/>
                        </a:rPr>
                        <a:t>All campuses </a:t>
                      </a:r>
                      <a:r>
                        <a:rPr lang="en-US" sz="1000" kern="1200">
                          <a:solidFill>
                            <a:schemeClr val="dk1"/>
                          </a:solidFill>
                          <a:latin typeface="+mj-lt"/>
                          <a:ea typeface="+mn-ea"/>
                          <a:cs typeface="+mn-cs"/>
                        </a:rPr>
                        <a:t>(Perm funding reallocated between campuses every 3 years)</a:t>
                      </a:r>
                      <a:endParaRPr lang="en-US" sz="1100" kern="1200">
                        <a:solidFill>
                          <a:schemeClr val="dk1"/>
                        </a:solidFill>
                        <a:latin typeface="+mj-lt"/>
                        <a:ea typeface="+mn-ea"/>
                        <a:cs typeface="+mn-cs"/>
                      </a:endParaRPr>
                    </a:p>
                  </a:txBody>
                  <a:tcPr/>
                </a:tc>
                <a:extLst>
                  <a:ext uri="{0D108BD9-81ED-4DB2-BD59-A6C34878D82A}">
                    <a16:rowId xmlns:a16="http://schemas.microsoft.com/office/drawing/2014/main" val="2292207618"/>
                  </a:ext>
                </a:extLst>
              </a:tr>
              <a:tr h="252912">
                <a:tc>
                  <a:txBody>
                    <a:bodyPr/>
                    <a:lstStyle/>
                    <a:p>
                      <a:r>
                        <a:rPr lang="en-US" sz="1100">
                          <a:latin typeface="+mj-lt"/>
                        </a:rPr>
                        <a:t>Fixed Cost Set-Aside</a:t>
                      </a:r>
                    </a:p>
                  </a:txBody>
                  <a:tcPr anchor="ctr">
                    <a:solidFill>
                      <a:srgbClr val="FFC000"/>
                    </a:solidFill>
                  </a:tcPr>
                </a:tc>
                <a:tc>
                  <a:txBody>
                    <a:bodyPr/>
                    <a:lstStyle/>
                    <a:p>
                      <a:pPr algn="ctr"/>
                      <a:r>
                        <a:rPr lang="en-US" sz="1100" dirty="0">
                          <a:latin typeface="+mj-lt"/>
                        </a:rPr>
                        <a:t>$15,000,000</a:t>
                      </a:r>
                    </a:p>
                  </a:txBody>
                  <a:tcPr anchor="ctr">
                    <a:solidFill>
                      <a:schemeClr val="accent6">
                        <a:lumMod val="60000"/>
                        <a:lumOff val="40000"/>
                      </a:schemeClr>
                    </a:solidFill>
                  </a:tcPr>
                </a:tc>
                <a:tc>
                  <a:txBody>
                    <a:bodyPr/>
                    <a:lstStyle/>
                    <a:p>
                      <a:pPr algn="l"/>
                      <a:r>
                        <a:rPr lang="en-US" sz="1100">
                          <a:latin typeface="+mj-lt"/>
                        </a:rPr>
                        <a:t>Rebenching Campuses  </a:t>
                      </a:r>
                      <a:r>
                        <a:rPr lang="en-US" sz="1000">
                          <a:latin typeface="+mj-lt"/>
                        </a:rPr>
                        <a:t>(all campuses except UCM and UCSF)</a:t>
                      </a:r>
                      <a:endParaRPr lang="en-US" sz="1100">
                        <a:latin typeface="+mj-lt"/>
                      </a:endParaRPr>
                    </a:p>
                  </a:txBody>
                  <a:tcPr anchor="ctr"/>
                </a:tc>
                <a:extLst>
                  <a:ext uri="{0D108BD9-81ED-4DB2-BD59-A6C34878D82A}">
                    <a16:rowId xmlns:a16="http://schemas.microsoft.com/office/drawing/2014/main" val="2118179384"/>
                  </a:ext>
                </a:extLst>
              </a:tr>
              <a:tr h="252912">
                <a:tc>
                  <a:txBody>
                    <a:bodyPr/>
                    <a:lstStyle/>
                    <a:p>
                      <a:pPr marL="0" lvl="0" algn="l" defTabSz="914400" rtl="0" eaLnBrk="1" fontAlgn="ctr" latinLnBrk="0" hangingPunct="1"/>
                      <a:r>
                        <a:rPr lang="en-US" sz="1100" kern="1200">
                          <a:solidFill>
                            <a:schemeClr val="dk1"/>
                          </a:solidFill>
                          <a:latin typeface="+mj-lt"/>
                          <a:ea typeface="+mn-ea"/>
                          <a:cs typeface="+mn-cs"/>
                        </a:rPr>
                        <a:t>  Unweighted Bud Enrollment (95% UC avg)</a:t>
                      </a:r>
                    </a:p>
                  </a:txBody>
                  <a:tcPr marL="0" marR="0" marT="0" marB="0" anchor="ctr">
                    <a:solidFill>
                      <a:srgbClr val="FFC000"/>
                    </a:solidFill>
                  </a:tcPr>
                </a:tc>
                <a:tc>
                  <a:txBody>
                    <a:bodyPr/>
                    <a:lstStyle/>
                    <a:p>
                      <a:pPr algn="ctr"/>
                      <a:r>
                        <a:rPr lang="en-US" sz="1100" dirty="0">
                          <a:latin typeface="+mj-lt"/>
                        </a:rPr>
                        <a:t>22,945,794</a:t>
                      </a:r>
                    </a:p>
                  </a:txBody>
                  <a:tcPr anchor="ctr">
                    <a:solidFill>
                      <a:schemeClr val="accent6">
                        <a:lumMod val="60000"/>
                        <a:lumOff val="40000"/>
                      </a:schemeClr>
                    </a:solidFill>
                  </a:tcPr>
                </a:tc>
                <a:tc>
                  <a:txBody>
                    <a:bodyPr/>
                    <a:lstStyle/>
                    <a:p>
                      <a:pPr algn="l"/>
                      <a:r>
                        <a:rPr lang="en-US" sz="1100">
                          <a:latin typeface="+mj-lt"/>
                        </a:rPr>
                        <a:t>UCR, UCSC, UCSB </a:t>
                      </a:r>
                    </a:p>
                  </a:txBody>
                  <a:tcPr anchor="ctr"/>
                </a:tc>
                <a:extLst>
                  <a:ext uri="{0D108BD9-81ED-4DB2-BD59-A6C34878D82A}">
                    <a16:rowId xmlns:a16="http://schemas.microsoft.com/office/drawing/2014/main" val="3545974680"/>
                  </a:ext>
                </a:extLst>
              </a:tr>
              <a:tr h="252912">
                <a:tc>
                  <a:txBody>
                    <a:bodyPr/>
                    <a:lstStyle/>
                    <a:p>
                      <a:pPr marL="0" algn="l" defTabSz="914400" rtl="0" eaLnBrk="1" latinLnBrk="0" hangingPunct="1"/>
                      <a:r>
                        <a:rPr lang="en-US" sz="1100" kern="1200">
                          <a:solidFill>
                            <a:schemeClr val="dk1"/>
                          </a:solidFill>
                          <a:latin typeface="+mj-lt"/>
                          <a:ea typeface="+mn-ea"/>
                          <a:cs typeface="+mn-cs"/>
                        </a:rPr>
                        <a:t>SOM</a:t>
                      </a:r>
                    </a:p>
                  </a:txBody>
                  <a:tcPr/>
                </a:tc>
                <a:tc>
                  <a:txBody>
                    <a:bodyPr/>
                    <a:lstStyle/>
                    <a:p>
                      <a:pPr algn="ctr"/>
                      <a:r>
                        <a:rPr lang="en-US" sz="1100" dirty="0">
                          <a:latin typeface="+mj-lt"/>
                        </a:rPr>
                        <a:t>$42,000,000</a:t>
                      </a:r>
                    </a:p>
                  </a:txBody>
                  <a:tcPr>
                    <a:solidFill>
                      <a:schemeClr val="accent6">
                        <a:lumMod val="60000"/>
                        <a:lumOff val="40000"/>
                      </a:schemeClr>
                    </a:solidFill>
                  </a:tcPr>
                </a:tc>
                <a:tc>
                  <a:txBody>
                    <a:bodyPr/>
                    <a:lstStyle/>
                    <a:p>
                      <a:pPr algn="l"/>
                      <a:r>
                        <a:rPr lang="en-US" sz="1100">
                          <a:latin typeface="+mj-lt"/>
                        </a:rPr>
                        <a:t>UCR Only</a:t>
                      </a:r>
                    </a:p>
                  </a:txBody>
                  <a:tcPr/>
                </a:tc>
                <a:extLst>
                  <a:ext uri="{0D108BD9-81ED-4DB2-BD59-A6C34878D82A}">
                    <a16:rowId xmlns:a16="http://schemas.microsoft.com/office/drawing/2014/main" val="1142492605"/>
                  </a:ext>
                </a:extLst>
              </a:tr>
              <a:tr h="252912">
                <a:tc>
                  <a:txBody>
                    <a:bodyPr/>
                    <a:lstStyle/>
                    <a:p>
                      <a:pPr marL="0" algn="l" defTabSz="914400" rtl="0" eaLnBrk="1" fontAlgn="ctr" latinLnBrk="0" hangingPunct="1"/>
                      <a:r>
                        <a:rPr lang="en-US" sz="1100" kern="1200">
                          <a:solidFill>
                            <a:schemeClr val="dk1"/>
                          </a:solidFill>
                          <a:latin typeface="+mj-lt"/>
                          <a:ea typeface="+mn-ea"/>
                          <a:cs typeface="+mn-cs"/>
                        </a:rPr>
                        <a:t>   Multi-Campus Labor Center Initiative (CHASS)</a:t>
                      </a:r>
                    </a:p>
                  </a:txBody>
                  <a:tcPr marL="0" marR="0" marT="0" marB="0" anchor="ctr"/>
                </a:tc>
                <a:tc>
                  <a:txBody>
                    <a:bodyPr/>
                    <a:lstStyle/>
                    <a:p>
                      <a:pPr algn="ctr"/>
                      <a:r>
                        <a:rPr lang="en-US" sz="1100" dirty="0">
                          <a:latin typeface="+mj-lt"/>
                        </a:rPr>
                        <a:t>500,000</a:t>
                      </a:r>
                    </a:p>
                  </a:txBody>
                  <a:tcPr/>
                </a:tc>
                <a:tc>
                  <a:txBody>
                    <a:bodyPr/>
                    <a:lstStyle/>
                    <a:p>
                      <a:pPr algn="l"/>
                      <a:r>
                        <a:rPr lang="en-US" sz="1100">
                          <a:latin typeface="+mj-lt"/>
                        </a:rPr>
                        <a:t>UCD, UCI, UCR, UCSC (UCB, UCLA, UCM received $3M each)</a:t>
                      </a:r>
                    </a:p>
                  </a:txBody>
                  <a:tcPr/>
                </a:tc>
                <a:extLst>
                  <a:ext uri="{0D108BD9-81ED-4DB2-BD59-A6C34878D82A}">
                    <a16:rowId xmlns:a16="http://schemas.microsoft.com/office/drawing/2014/main" val="1826897001"/>
                  </a:ext>
                </a:extLst>
              </a:tr>
              <a:tr h="252912">
                <a:tc>
                  <a:txBody>
                    <a:bodyPr/>
                    <a:lstStyle/>
                    <a:p>
                      <a:r>
                        <a:rPr lang="en-US" sz="1100">
                          <a:latin typeface="+mj-lt"/>
                        </a:rPr>
                        <a:t>Improve</a:t>
                      </a:r>
                      <a:r>
                        <a:rPr lang="en-US" sz="1100" baseline="0">
                          <a:latin typeface="+mj-lt"/>
                        </a:rPr>
                        <a:t> Grad Rates</a:t>
                      </a:r>
                      <a:endParaRPr lang="en-US" sz="1100">
                        <a:latin typeface="+mj-lt"/>
                      </a:endParaRPr>
                    </a:p>
                  </a:txBody>
                  <a:tcPr>
                    <a:solidFill>
                      <a:srgbClr val="FFC000"/>
                    </a:solidFill>
                  </a:tcPr>
                </a:tc>
                <a:tc>
                  <a:txBody>
                    <a:bodyPr/>
                    <a:lstStyle/>
                    <a:p>
                      <a:pPr algn="ctr"/>
                      <a:r>
                        <a:rPr lang="en-US" sz="1100" dirty="0">
                          <a:latin typeface="+mj-lt"/>
                        </a:rPr>
                        <a:t>$1,600,000</a:t>
                      </a:r>
                    </a:p>
                  </a:txBody>
                  <a:tcPr>
                    <a:solidFill>
                      <a:schemeClr val="accent6">
                        <a:lumMod val="60000"/>
                        <a:lumOff val="40000"/>
                      </a:schemeClr>
                    </a:solidFill>
                  </a:tcPr>
                </a:tc>
                <a:tc>
                  <a:txBody>
                    <a:bodyPr/>
                    <a:lstStyle/>
                    <a:p>
                      <a:pPr algn="l"/>
                      <a:r>
                        <a:rPr lang="en-US" sz="1100">
                          <a:latin typeface="+mj-lt"/>
                        </a:rPr>
                        <a:t>UCM, UCR, UCSC, UCSB</a:t>
                      </a:r>
                    </a:p>
                  </a:txBody>
                  <a:tcPr/>
                </a:tc>
                <a:extLst>
                  <a:ext uri="{0D108BD9-81ED-4DB2-BD59-A6C34878D82A}">
                    <a16:rowId xmlns:a16="http://schemas.microsoft.com/office/drawing/2014/main" val="3964867512"/>
                  </a:ext>
                </a:extLst>
              </a:tr>
              <a:tr h="252912">
                <a:tc>
                  <a:txBody>
                    <a:bodyPr/>
                    <a:lstStyle/>
                    <a:p>
                      <a:r>
                        <a:rPr lang="en-US" sz="1100">
                          <a:latin typeface="+mj-lt"/>
                        </a:rPr>
                        <a:t>Dream Loan Program</a:t>
                      </a:r>
                    </a:p>
                  </a:txBody>
                  <a:tcPr/>
                </a:tc>
                <a:tc>
                  <a:txBody>
                    <a:bodyPr/>
                    <a:lstStyle/>
                    <a:p>
                      <a:pPr algn="ctr"/>
                      <a:r>
                        <a:rPr lang="en-US" sz="1100" dirty="0">
                          <a:latin typeface="+mj-lt"/>
                        </a:rPr>
                        <a:t>$491,000</a:t>
                      </a:r>
                    </a:p>
                  </a:txBody>
                  <a:tcPr/>
                </a:tc>
                <a:tc>
                  <a:txBody>
                    <a:bodyPr/>
                    <a:lstStyle/>
                    <a:p>
                      <a:pPr algn="l"/>
                      <a:r>
                        <a:rPr lang="en-US" sz="1100">
                          <a:latin typeface="+mj-lt"/>
                        </a:rPr>
                        <a:t>All campuses</a:t>
                      </a:r>
                    </a:p>
                  </a:txBody>
                  <a:tcPr/>
                </a:tc>
                <a:extLst>
                  <a:ext uri="{0D108BD9-81ED-4DB2-BD59-A6C34878D82A}">
                    <a16:rowId xmlns:a16="http://schemas.microsoft.com/office/drawing/2014/main" val="3503576455"/>
                  </a:ext>
                </a:extLst>
              </a:tr>
              <a:tr h="252912">
                <a:tc>
                  <a:txBody>
                    <a:bodyPr/>
                    <a:lstStyle/>
                    <a:p>
                      <a:r>
                        <a:rPr lang="en-US" sz="1100">
                          <a:latin typeface="+mj-lt"/>
                        </a:rPr>
                        <a:t>Student Basic Needs</a:t>
                      </a:r>
                    </a:p>
                  </a:txBody>
                  <a:tcPr/>
                </a:tc>
                <a:tc>
                  <a:txBody>
                    <a:bodyPr/>
                    <a:lstStyle/>
                    <a:p>
                      <a:pPr algn="ctr"/>
                      <a:r>
                        <a:rPr lang="en-US" sz="1100" dirty="0">
                          <a:latin typeface="+mj-lt"/>
                        </a:rPr>
                        <a:t>$1,422,000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62905122"/>
                  </a:ext>
                </a:extLst>
              </a:tr>
              <a:tr h="252912">
                <a:tc>
                  <a:txBody>
                    <a:bodyPr/>
                    <a:lstStyle/>
                    <a:p>
                      <a:r>
                        <a:rPr lang="en-US" sz="1100">
                          <a:latin typeface="+mj-lt"/>
                        </a:rPr>
                        <a:t>Student Rapid Rehousing</a:t>
                      </a:r>
                    </a:p>
                  </a:txBody>
                  <a:tcPr/>
                </a:tc>
                <a:tc>
                  <a:txBody>
                    <a:bodyPr/>
                    <a:lstStyle/>
                    <a:p>
                      <a:pPr algn="ctr"/>
                      <a:r>
                        <a:rPr lang="en-US" sz="1100" dirty="0">
                          <a:latin typeface="+mj-lt"/>
                        </a:rPr>
                        <a:t>$325,000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629242766"/>
                  </a:ext>
                </a:extLst>
              </a:tr>
              <a:tr h="252912">
                <a:tc>
                  <a:txBody>
                    <a:bodyPr/>
                    <a:lstStyle/>
                    <a:p>
                      <a:r>
                        <a:rPr lang="en-US" sz="1100">
                          <a:latin typeface="+mj-lt"/>
                        </a:rPr>
                        <a:t>Student Mental Health</a:t>
                      </a:r>
                    </a:p>
                  </a:txBody>
                  <a:tcPr/>
                </a:tc>
                <a:tc>
                  <a:txBody>
                    <a:bodyPr/>
                    <a:lstStyle/>
                    <a:p>
                      <a:pPr algn="ctr"/>
                      <a:r>
                        <a:rPr lang="en-US" sz="1100" dirty="0">
                          <a:latin typeface="+mj-lt"/>
                        </a:rPr>
                        <a:t>$2,221,000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166424041"/>
                  </a:ext>
                </a:extLst>
              </a:tr>
              <a:tr h="252912">
                <a:tc>
                  <a:txBody>
                    <a:bodyPr/>
                    <a:lstStyle/>
                    <a:p>
                      <a:pPr algn="l" fontAlgn="ctr"/>
                      <a:r>
                        <a:rPr lang="en-US" sz="1050" b="0" i="0" u="none" strike="noStrike">
                          <a:solidFill>
                            <a:srgbClr val="000000"/>
                          </a:solidFill>
                          <a:effectLst/>
                          <a:latin typeface="+mj-lt"/>
                        </a:rPr>
                        <a:t>     Former Foster Youth </a:t>
                      </a:r>
                    </a:p>
                  </a:txBody>
                  <a:tcPr marL="0" marR="0" marT="0" marB="0" anchor="ctr"/>
                </a:tc>
                <a:tc>
                  <a:txBody>
                    <a:bodyPr/>
                    <a:lstStyle/>
                    <a:p>
                      <a:pPr algn="ctr"/>
                      <a:r>
                        <a:rPr lang="en-US" sz="1100" dirty="0">
                          <a:latin typeface="+mj-lt"/>
                        </a:rPr>
                        <a:t>734,000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3021939174"/>
                  </a:ext>
                </a:extLst>
              </a:tr>
              <a:tr h="252912">
                <a:tc>
                  <a:txBody>
                    <a:bodyPr/>
                    <a:lstStyle/>
                    <a:p>
                      <a:pPr algn="l" fontAlgn="ctr"/>
                      <a:r>
                        <a:rPr lang="en-US" sz="1050" b="0" i="0" u="none" strike="noStrike">
                          <a:solidFill>
                            <a:srgbClr val="000000"/>
                          </a:solidFill>
                          <a:effectLst/>
                          <a:latin typeface="+mj-lt"/>
                        </a:rPr>
                        <a:t>     Carceral System Impacted</a:t>
                      </a:r>
                    </a:p>
                  </a:txBody>
                  <a:tcPr marL="0" marR="0" marT="0" marB="0" anchor="ctr"/>
                </a:tc>
                <a:tc>
                  <a:txBody>
                    <a:bodyPr/>
                    <a:lstStyle/>
                    <a:p>
                      <a:pPr algn="ctr"/>
                      <a:r>
                        <a:rPr lang="en-US" sz="1100" dirty="0">
                          <a:latin typeface="+mj-lt"/>
                        </a:rPr>
                        <a:t>424,000</a:t>
                      </a:r>
                    </a:p>
                  </a:txBody>
                  <a:tcPr/>
                </a:tc>
                <a:tc>
                  <a:txBody>
                    <a:bodyPr/>
                    <a:lstStyle/>
                    <a:p>
                      <a:pPr algn="l"/>
                      <a:r>
                        <a:rPr lang="en-US" sz="1100">
                          <a:latin typeface="+mj-lt"/>
                        </a:rPr>
                        <a:t>All campuses</a:t>
                      </a:r>
                    </a:p>
                  </a:txBody>
                  <a:tcPr/>
                </a:tc>
                <a:extLst>
                  <a:ext uri="{0D108BD9-81ED-4DB2-BD59-A6C34878D82A}">
                    <a16:rowId xmlns:a16="http://schemas.microsoft.com/office/drawing/2014/main" val="4210597920"/>
                  </a:ext>
                </a:extLst>
              </a:tr>
              <a:tr h="252912">
                <a:tc>
                  <a:txBody>
                    <a:bodyPr/>
                    <a:lstStyle/>
                    <a:p>
                      <a:pPr algn="l" fontAlgn="ctr"/>
                      <a:r>
                        <a:rPr lang="en-US" sz="1050" b="0" i="0" u="none" strike="noStrike">
                          <a:solidFill>
                            <a:srgbClr val="000000"/>
                          </a:solidFill>
                          <a:effectLst/>
                          <a:latin typeface="+mj-lt"/>
                        </a:rPr>
                        <a:t>     Undocumented Student Services</a:t>
                      </a:r>
                    </a:p>
                  </a:txBody>
                  <a:tcPr marL="0" marR="0" marT="0" marB="0" anchor="ctr"/>
                </a:tc>
                <a:tc>
                  <a:txBody>
                    <a:bodyPr/>
                    <a:lstStyle/>
                    <a:p>
                      <a:pPr algn="ctr"/>
                      <a:r>
                        <a:rPr lang="en-US" sz="1100" dirty="0">
                          <a:latin typeface="+mj-lt"/>
                        </a:rPr>
                        <a:t>594,000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2215183123"/>
                  </a:ext>
                </a:extLst>
              </a:tr>
              <a:tr h="252912">
                <a:tc>
                  <a:txBody>
                    <a:bodyPr/>
                    <a:lstStyle/>
                    <a:p>
                      <a:pPr algn="l" fontAlgn="ctr"/>
                      <a:r>
                        <a:rPr lang="en-US" sz="1050" b="0" i="0" u="none" strike="noStrike">
                          <a:solidFill>
                            <a:srgbClr val="000000"/>
                          </a:solidFill>
                          <a:effectLst/>
                          <a:latin typeface="+mj-lt"/>
                        </a:rPr>
                        <a:t>     Support for Students with Disabilities</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kern="1200" dirty="0">
                          <a:solidFill>
                            <a:schemeClr val="dk1"/>
                          </a:solidFill>
                          <a:latin typeface="+mj-lt"/>
                          <a:ea typeface="+mn-ea"/>
                          <a:cs typeface="+mn-cs"/>
                        </a:rPr>
                        <a:t>150,000</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1399935462"/>
                  </a:ext>
                </a:extLst>
              </a:tr>
              <a:tr h="252912">
                <a:tc>
                  <a:txBody>
                    <a:bodyPr/>
                    <a:lstStyle/>
                    <a:p>
                      <a:pPr algn="l" fontAlgn="ctr"/>
                      <a:r>
                        <a:rPr lang="en-US" sz="1050" b="0" i="0" u="none" strike="noStrike">
                          <a:solidFill>
                            <a:srgbClr val="000000"/>
                          </a:solidFill>
                          <a:effectLst/>
                          <a:latin typeface="+mj-lt"/>
                        </a:rPr>
                        <a:t>     Common Learning Management System</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kern="1200" dirty="0">
                          <a:solidFill>
                            <a:schemeClr val="dk1"/>
                          </a:solidFill>
                          <a:latin typeface="+mj-lt"/>
                          <a:ea typeface="+mn-ea"/>
                          <a:cs typeface="+mn-cs"/>
                        </a:rPr>
                        <a:t>83,100</a:t>
                      </a:r>
                    </a:p>
                  </a:txBody>
                  <a:tcPr marL="0" marR="0" marT="0" marB="0" anchor="ct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All campuses</a:t>
                      </a:r>
                    </a:p>
                  </a:txBody>
                  <a:tcPr/>
                </a:tc>
                <a:extLst>
                  <a:ext uri="{0D108BD9-81ED-4DB2-BD59-A6C34878D82A}">
                    <a16:rowId xmlns:a16="http://schemas.microsoft.com/office/drawing/2014/main" val="362671825"/>
                  </a:ext>
                </a:extLst>
              </a:tr>
              <a:tr h="252912">
                <a:tc>
                  <a:txBody>
                    <a:bodyPr/>
                    <a:lstStyle/>
                    <a:p>
                      <a:r>
                        <a:rPr lang="en-US" sz="1100">
                          <a:latin typeface="+mj-lt"/>
                        </a:rPr>
                        <a:t>Faculty</a:t>
                      </a:r>
                      <a:r>
                        <a:rPr lang="en-US" sz="1100" baseline="0">
                          <a:latin typeface="+mj-lt"/>
                        </a:rPr>
                        <a:t> Hiring Incentive Program</a:t>
                      </a:r>
                      <a:endParaRPr lang="en-US" sz="1100">
                        <a:latin typeface="+mj-lt"/>
                      </a:endParaRPr>
                    </a:p>
                  </a:txBody>
                  <a:tcPr>
                    <a:solidFill>
                      <a:srgbClr val="FFC000"/>
                    </a:solidFill>
                  </a:tcPr>
                </a:tc>
                <a:tc>
                  <a:txBody>
                    <a:bodyPr/>
                    <a:lstStyle/>
                    <a:p>
                      <a:pPr marL="0" algn="ctr" defTabSz="914400" rtl="0" eaLnBrk="1" latinLnBrk="0" hangingPunct="1"/>
                      <a:r>
                        <a:rPr lang="en-US" sz="1100" kern="1200" dirty="0">
                          <a:solidFill>
                            <a:schemeClr val="dk1"/>
                          </a:solidFill>
                          <a:latin typeface="+mj-lt"/>
                          <a:ea typeface="+mn-ea"/>
                          <a:cs typeface="+mn-cs"/>
                        </a:rPr>
                        <a:t>$1,360,000</a:t>
                      </a:r>
                    </a:p>
                  </a:txBody>
                  <a:tcPr>
                    <a:solidFill>
                      <a:schemeClr val="accent6">
                        <a:lumMod val="60000"/>
                        <a:lumOff val="40000"/>
                      </a:schemeClr>
                    </a:solidFill>
                  </a:tcPr>
                </a:tc>
                <a:tc>
                  <a:txBody>
                    <a:bodyPr/>
                    <a:lstStyle/>
                    <a:p>
                      <a:pPr algn="l"/>
                      <a:r>
                        <a:rPr lang="en-US" sz="1100">
                          <a:latin typeface="+mj-lt"/>
                        </a:rPr>
                        <a:t>All campuses </a:t>
                      </a:r>
                      <a:r>
                        <a:rPr lang="en-US" sz="1000" kern="1200">
                          <a:solidFill>
                            <a:schemeClr val="dk1"/>
                          </a:solidFill>
                          <a:latin typeface="+mj-lt"/>
                          <a:ea typeface="+mn-ea"/>
                          <a:cs typeface="+mn-cs"/>
                        </a:rPr>
                        <a:t>(3-year Perm funding reallocated between campuses for each award cycle)</a:t>
                      </a:r>
                      <a:endParaRPr lang="en-US" sz="1400" kern="1200">
                        <a:solidFill>
                          <a:schemeClr val="dk1"/>
                        </a:solidFill>
                        <a:latin typeface="+mj-lt"/>
                        <a:ea typeface="+mn-ea"/>
                        <a:cs typeface="+mn-cs"/>
                      </a:endParaRPr>
                    </a:p>
                  </a:txBody>
                  <a:tcPr/>
                </a:tc>
                <a:extLst>
                  <a:ext uri="{0D108BD9-81ED-4DB2-BD59-A6C34878D82A}">
                    <a16:rowId xmlns:a16="http://schemas.microsoft.com/office/drawing/2014/main" val="1047158002"/>
                  </a:ext>
                </a:extLst>
              </a:tr>
              <a:tr h="252912">
                <a:tc>
                  <a:txBody>
                    <a:bodyPr/>
                    <a:lstStyle/>
                    <a:p>
                      <a:r>
                        <a:rPr lang="en-US" sz="1100">
                          <a:latin typeface="+mj-lt"/>
                        </a:rPr>
                        <a:t>USAP Financial</a:t>
                      </a:r>
                      <a:r>
                        <a:rPr lang="en-US" sz="1100" baseline="0">
                          <a:latin typeface="+mj-lt"/>
                        </a:rPr>
                        <a:t> Aid Program/Summer FA</a:t>
                      </a:r>
                      <a:endParaRPr lang="en-US" sz="1100">
                        <a:latin typeface="+mj-lt"/>
                      </a:endParaRPr>
                    </a:p>
                  </a:txBody>
                  <a:tcPr/>
                </a:tc>
                <a:tc>
                  <a:txBody>
                    <a:bodyPr/>
                    <a:lstStyle/>
                    <a:p>
                      <a:pPr algn="ctr"/>
                      <a:r>
                        <a:rPr lang="en-US" sz="1100" dirty="0">
                          <a:latin typeface="+mj-lt"/>
                        </a:rPr>
                        <a:t>$13,546,000</a:t>
                      </a:r>
                    </a:p>
                  </a:txBody>
                  <a:tcPr/>
                </a:tc>
                <a:tc>
                  <a:txBody>
                    <a:bodyPr/>
                    <a:lstStyle/>
                    <a:p>
                      <a:pPr algn="l"/>
                      <a:r>
                        <a:rPr lang="en-US" sz="1100">
                          <a:latin typeface="+mj-lt"/>
                        </a:rPr>
                        <a:t>All campuses </a:t>
                      </a:r>
                      <a:r>
                        <a:rPr lang="en-US" sz="1000" kern="1200">
                          <a:solidFill>
                            <a:schemeClr val="dk1"/>
                          </a:solidFill>
                          <a:latin typeface="+mj-lt"/>
                          <a:ea typeface="+mn-ea"/>
                          <a:cs typeface="+mn-cs"/>
                        </a:rPr>
                        <a:t>(Perm funding reallocated between campuses every year)</a:t>
                      </a:r>
                      <a:endParaRPr lang="en-US" sz="1400" kern="1200">
                        <a:solidFill>
                          <a:schemeClr val="dk1"/>
                        </a:solidFill>
                        <a:latin typeface="+mj-lt"/>
                        <a:ea typeface="+mn-ea"/>
                        <a:cs typeface="+mn-cs"/>
                      </a:endParaRPr>
                    </a:p>
                  </a:txBody>
                  <a:tcPr/>
                </a:tc>
                <a:extLst>
                  <a:ext uri="{0D108BD9-81ED-4DB2-BD59-A6C34878D82A}">
                    <a16:rowId xmlns:a16="http://schemas.microsoft.com/office/drawing/2014/main" val="2673851371"/>
                  </a:ext>
                </a:extLst>
              </a:tr>
              <a:tr h="252912">
                <a:tc>
                  <a:txBody>
                    <a:bodyPr/>
                    <a:lstStyle/>
                    <a:p>
                      <a:r>
                        <a:rPr lang="en-US" sz="1100" b="1">
                          <a:latin typeface="+mj-lt"/>
                        </a:rPr>
                        <a:t>UCR State</a:t>
                      </a:r>
                      <a:r>
                        <a:rPr lang="en-US" sz="1100" b="1" baseline="0">
                          <a:latin typeface="+mj-lt"/>
                        </a:rPr>
                        <a:t> Funding</a:t>
                      </a:r>
                      <a:r>
                        <a:rPr lang="en-US" sz="1100" b="1" baseline="0">
                          <a:solidFill>
                            <a:schemeClr val="tx1"/>
                          </a:solidFill>
                          <a:latin typeface="+mj-lt"/>
                        </a:rPr>
                        <a:t> from set-asides</a:t>
                      </a:r>
                      <a:endParaRPr lang="en-US" sz="1100" b="1" strike="sngStrike" baseline="0">
                        <a:solidFill>
                          <a:schemeClr val="tx1"/>
                        </a:solidFill>
                        <a:latin typeface="+mj-lt"/>
                      </a:endParaRPr>
                    </a:p>
                  </a:txBody>
                  <a:tcPr/>
                </a:tc>
                <a:tc>
                  <a:txBody>
                    <a:bodyPr/>
                    <a:lstStyle/>
                    <a:p>
                      <a:pPr algn="ctr"/>
                      <a:r>
                        <a:rPr lang="en-US" sz="1100" b="1" dirty="0">
                          <a:latin typeface="+mj-lt"/>
                        </a:rPr>
                        <a:t>$144,053,790</a:t>
                      </a:r>
                    </a:p>
                  </a:txBody>
                  <a:tcPr/>
                </a:tc>
                <a:tc>
                  <a:txBody>
                    <a:bodyPr/>
                    <a:lstStyle/>
                    <a:p>
                      <a:pPr algn="l"/>
                      <a:endParaRPr lang="en-US" sz="1100" b="1">
                        <a:latin typeface="+mj-lt"/>
                      </a:endParaRPr>
                    </a:p>
                  </a:txBody>
                  <a:tcPr/>
                </a:tc>
                <a:extLst>
                  <a:ext uri="{0D108BD9-81ED-4DB2-BD59-A6C34878D82A}">
                    <a16:rowId xmlns:a16="http://schemas.microsoft.com/office/drawing/2014/main" val="2149180034"/>
                  </a:ext>
                </a:extLst>
              </a:tr>
              <a:tr h="252912">
                <a:tc>
                  <a:txBody>
                    <a:bodyPr/>
                    <a:lstStyle/>
                    <a:p>
                      <a:r>
                        <a:rPr lang="en-US" sz="1100" b="0" baseline="0">
                          <a:latin typeface="+mj-lt"/>
                        </a:rPr>
                        <a:t>UCR’s State Funding </a:t>
                      </a:r>
                      <a:r>
                        <a:rPr lang="en-US" sz="1100" b="0" baseline="0">
                          <a:solidFill>
                            <a:schemeClr val="tx1"/>
                          </a:solidFill>
                          <a:latin typeface="+mj-lt"/>
                        </a:rPr>
                        <a:t>based on Enrollment</a:t>
                      </a:r>
                      <a:endParaRPr lang="en-US" sz="1100" b="0" strike="sngStrike" baseline="0">
                        <a:solidFill>
                          <a:schemeClr val="tx1"/>
                        </a:solidFill>
                        <a:latin typeface="+mj-lt"/>
                      </a:endParaRPr>
                    </a:p>
                  </a:txBody>
                  <a:tcPr anchor="ctr"/>
                </a:tc>
                <a:tc>
                  <a:txBody>
                    <a:bodyPr/>
                    <a:lstStyle/>
                    <a:p>
                      <a:pPr algn="ctr"/>
                      <a:r>
                        <a:rPr lang="en-US" sz="1100" b="0" dirty="0">
                          <a:latin typeface="+mj-lt"/>
                        </a:rPr>
                        <a:t>$265,999,657</a:t>
                      </a:r>
                    </a:p>
                  </a:txBody>
                  <a:tcPr anchor="ct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latin typeface="+mj-lt"/>
                        </a:rPr>
                        <a:t>Rebenching Funds</a:t>
                      </a:r>
                      <a:r>
                        <a:rPr lang="en-US" sz="1100">
                          <a:solidFill>
                            <a:schemeClr val="tx1"/>
                          </a:solidFill>
                          <a:latin typeface="+mj-lt"/>
                        </a:rPr>
                        <a:t> which are adjusted for inflation with state funds</a:t>
                      </a:r>
                    </a:p>
                  </a:txBody>
                  <a:tcPr/>
                </a:tc>
                <a:extLst>
                  <a:ext uri="{0D108BD9-81ED-4DB2-BD59-A6C34878D82A}">
                    <a16:rowId xmlns:a16="http://schemas.microsoft.com/office/drawing/2014/main" val="1119434381"/>
                  </a:ext>
                </a:extLst>
              </a:tr>
              <a:tr h="252912">
                <a:tc>
                  <a:txBody>
                    <a:bodyPr/>
                    <a:lstStyle/>
                    <a:p>
                      <a:r>
                        <a:rPr lang="en-US" sz="1100" b="1" baseline="0">
                          <a:latin typeface="+mj-lt"/>
                        </a:rPr>
                        <a:t>UCR’s Total FY25 State Perm Budget*</a:t>
                      </a:r>
                    </a:p>
                  </a:txBody>
                  <a:tcPr anchor="ctr"/>
                </a:tc>
                <a:tc>
                  <a:txBody>
                    <a:bodyPr/>
                    <a:lstStyle/>
                    <a:p>
                      <a:pPr algn="ctr"/>
                      <a:r>
                        <a:rPr lang="en-US" sz="1100" b="1" dirty="0">
                          <a:latin typeface="+mj-lt"/>
                        </a:rPr>
                        <a:t>$410,053,447</a:t>
                      </a:r>
                    </a:p>
                  </a:txBody>
                  <a:tcPr anchor="ctr"/>
                </a:tc>
                <a:tc>
                  <a:txBody>
                    <a:bodyPr/>
                    <a:lstStyle/>
                    <a:p>
                      <a:pPr algn="l"/>
                      <a:r>
                        <a:rPr lang="en-US" sz="1100" b="1" i="1" dirty="0">
                          <a:latin typeface="+mj-lt"/>
                        </a:rPr>
                        <a:t>95% or $390M is considered Core</a:t>
                      </a:r>
                    </a:p>
                  </a:txBody>
                  <a:tcPr anchor="ctr">
                    <a:solidFill>
                      <a:schemeClr val="accent6">
                        <a:lumMod val="60000"/>
                        <a:lumOff val="40000"/>
                      </a:schemeClr>
                    </a:solidFill>
                  </a:tcPr>
                </a:tc>
                <a:extLst>
                  <a:ext uri="{0D108BD9-81ED-4DB2-BD59-A6C34878D82A}">
                    <a16:rowId xmlns:a16="http://schemas.microsoft.com/office/drawing/2014/main" val="2986567911"/>
                  </a:ext>
                </a:extLst>
              </a:tr>
            </a:tbl>
          </a:graphicData>
        </a:graphic>
      </p:graphicFrame>
      <p:sp>
        <p:nvSpPr>
          <p:cNvPr id="3" name="TextBox 2">
            <a:extLst>
              <a:ext uri="{FF2B5EF4-FFF2-40B4-BE49-F238E27FC236}">
                <a16:creationId xmlns:a16="http://schemas.microsoft.com/office/drawing/2014/main" id="{918F5EBD-5A01-7A7C-FC12-7616F83A5769}"/>
              </a:ext>
            </a:extLst>
          </p:cNvPr>
          <p:cNvSpPr txBox="1"/>
          <p:nvPr/>
        </p:nvSpPr>
        <p:spPr>
          <a:xfrm>
            <a:off x="10593152" y="942964"/>
            <a:ext cx="1389179" cy="1107996"/>
          </a:xfrm>
          <a:prstGeom prst="rect">
            <a:avLst/>
          </a:prstGeom>
          <a:noFill/>
        </p:spPr>
        <p:txBody>
          <a:bodyPr wrap="square" lIns="91440" tIns="45720" rIns="91440" bIns="45720" rtlCol="0" anchor="t">
            <a:spAutoFit/>
          </a:bodyPr>
          <a:lstStyle/>
          <a:p>
            <a:r>
              <a:rPr lang="en-US" sz="1100" b="1" i="1">
                <a:solidFill>
                  <a:srgbClr val="FFC000"/>
                </a:solidFill>
                <a:cs typeface="Calibri"/>
              </a:rPr>
              <a:t>Set asides targeted for elimination- fund to be redistributed and may create an $80M Presidential pool for allocation.</a:t>
            </a:r>
          </a:p>
        </p:txBody>
      </p:sp>
    </p:spTree>
    <p:extLst>
      <p:ext uri="{BB962C8B-B14F-4D97-AF65-F5344CB8AC3E}">
        <p14:creationId xmlns:p14="http://schemas.microsoft.com/office/powerpoint/2010/main" val="288224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9103826" y="553413"/>
            <a:ext cx="2609004" cy="553998"/>
          </a:xfrm>
          <a:prstGeom prst="rect">
            <a:avLst/>
          </a:prstGeom>
          <a:noFill/>
        </p:spPr>
        <p:txBody>
          <a:bodyPr wrap="square" lIns="0" tIns="0" rIns="0" bIns="0" rtlCol="0" anchor="t">
            <a:spAutoFit/>
          </a:bodyPr>
          <a:lstStyle/>
          <a:p>
            <a:pPr algn="ctr"/>
            <a:r>
              <a:rPr lang="en-US" sz="1200" b="1">
                <a:solidFill>
                  <a:srgbClr val="003DA5"/>
                </a:solidFill>
                <a:latin typeface="Fira Sans Medium"/>
                <a:ea typeface="Fira Sans Medium" panose="020B0503050000020004" pitchFamily="34" charset="0"/>
              </a:rPr>
              <a:t>State Funding is dependent on a Campus meeting the UCOP approved budgeted student FTE targets</a:t>
            </a:r>
          </a:p>
        </p:txBody>
      </p:sp>
      <p:pic>
        <p:nvPicPr>
          <p:cNvPr id="5" name="Picture 4">
            <a:extLst>
              <a:ext uri="{FF2B5EF4-FFF2-40B4-BE49-F238E27FC236}">
                <a16:creationId xmlns:a16="http://schemas.microsoft.com/office/drawing/2014/main" id="{0D190C47-7F7D-405B-820C-780A5CCC25BD}"/>
              </a:ext>
            </a:extLst>
          </p:cNvPr>
          <p:cNvPicPr>
            <a:picLocks noChangeAspect="1"/>
          </p:cNvPicPr>
          <p:nvPr/>
        </p:nvPicPr>
        <p:blipFill>
          <a:blip r:embed="rId3"/>
          <a:stretch>
            <a:fillRect/>
          </a:stretch>
        </p:blipFill>
        <p:spPr>
          <a:xfrm>
            <a:off x="145618" y="6247068"/>
            <a:ext cx="1692513" cy="527283"/>
          </a:xfrm>
          <a:prstGeom prst="rect">
            <a:avLst/>
          </a:prstGeom>
        </p:spPr>
      </p:pic>
      <p:graphicFrame>
        <p:nvGraphicFramePr>
          <p:cNvPr id="2" name="Chart 1">
            <a:extLst>
              <a:ext uri="{FF2B5EF4-FFF2-40B4-BE49-F238E27FC236}">
                <a16:creationId xmlns:a16="http://schemas.microsoft.com/office/drawing/2014/main" id="{E5E0F9B4-116A-9998-9285-25C8EA20C82E}"/>
              </a:ext>
            </a:extLst>
          </p:cNvPr>
          <p:cNvGraphicFramePr>
            <a:graphicFrameLocks/>
          </p:cNvGraphicFramePr>
          <p:nvPr>
            <p:extLst>
              <p:ext uri="{D42A27DB-BD31-4B8C-83A1-F6EECF244321}">
                <p14:modId xmlns:p14="http://schemas.microsoft.com/office/powerpoint/2010/main" val="2125448704"/>
              </p:ext>
            </p:extLst>
          </p:nvPr>
        </p:nvGraphicFramePr>
        <p:xfrm>
          <a:off x="992252" y="1257989"/>
          <a:ext cx="10720578" cy="5130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836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30FC47E-3271-7781-77F1-202B0CC50738}"/>
              </a:ext>
            </a:extLst>
          </p:cNvPr>
          <p:cNvSpPr txBox="1">
            <a:spLocks/>
          </p:cNvSpPr>
          <p:nvPr/>
        </p:nvSpPr>
        <p:spPr>
          <a:xfrm>
            <a:off x="476666" y="469465"/>
            <a:ext cx="8772437" cy="10366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a:solidFill>
                  <a:srgbClr val="003DA5"/>
                </a:solidFill>
                <a:latin typeface="Oswald SemiBold"/>
              </a:rPr>
              <a:t>UCR- Core S&amp;B Increases</a:t>
            </a:r>
            <a:endParaRPr lang="en-US"/>
          </a:p>
        </p:txBody>
      </p:sp>
      <p:graphicFrame>
        <p:nvGraphicFramePr>
          <p:cNvPr id="3" name="Chart 2">
            <a:extLst>
              <a:ext uri="{FF2B5EF4-FFF2-40B4-BE49-F238E27FC236}">
                <a16:creationId xmlns:a16="http://schemas.microsoft.com/office/drawing/2014/main" id="{85348D99-BD51-66D5-6460-9B6878618B3C}"/>
              </a:ext>
            </a:extLst>
          </p:cNvPr>
          <p:cNvGraphicFramePr>
            <a:graphicFrameLocks/>
          </p:cNvGraphicFramePr>
          <p:nvPr>
            <p:extLst>
              <p:ext uri="{D42A27DB-BD31-4B8C-83A1-F6EECF244321}">
                <p14:modId xmlns:p14="http://schemas.microsoft.com/office/powerpoint/2010/main" val="4147000925"/>
              </p:ext>
            </p:extLst>
          </p:nvPr>
        </p:nvGraphicFramePr>
        <p:xfrm>
          <a:off x="1659255" y="1128712"/>
          <a:ext cx="10238959" cy="525982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4A8644F-0CDA-9051-81E1-07010A138667}"/>
              </a:ext>
            </a:extLst>
          </p:cNvPr>
          <p:cNvSpPr txBox="1"/>
          <p:nvPr/>
        </p:nvSpPr>
        <p:spPr>
          <a:xfrm>
            <a:off x="1512916" y="1330036"/>
            <a:ext cx="1097280" cy="276999"/>
          </a:xfrm>
          <a:prstGeom prst="rect">
            <a:avLst/>
          </a:prstGeom>
          <a:noFill/>
        </p:spPr>
        <p:txBody>
          <a:bodyPr wrap="square" rtlCol="0">
            <a:spAutoFit/>
          </a:bodyPr>
          <a:lstStyle/>
          <a:p>
            <a:r>
              <a:rPr lang="en-US" sz="1200" i="1" dirty="0"/>
              <a:t>In millions</a:t>
            </a:r>
          </a:p>
        </p:txBody>
      </p:sp>
    </p:spTree>
    <p:extLst>
      <p:ext uri="{BB962C8B-B14F-4D97-AF65-F5344CB8AC3E}">
        <p14:creationId xmlns:p14="http://schemas.microsoft.com/office/powerpoint/2010/main" val="271819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D86929-DD85-EE48-AC20-41FA0C4BB122}"/>
              </a:ext>
            </a:extLst>
          </p:cNvPr>
          <p:cNvSpPr>
            <a:spLocks noGrp="1"/>
          </p:cNvSpPr>
          <p:nvPr>
            <p:ph type="body" sz="quarter" idx="11"/>
          </p:nvPr>
        </p:nvSpPr>
        <p:spPr>
          <a:xfrm>
            <a:off x="615814" y="2481943"/>
            <a:ext cx="8413886" cy="3331028"/>
          </a:xfrm>
        </p:spPr>
        <p:txBody>
          <a:bodyPr>
            <a:noAutofit/>
          </a:bodyPr>
          <a:lstStyle/>
          <a:p>
            <a:r>
              <a:rPr lang="en-US"/>
              <a:t>CURRENT BUDGET MODEL – REVENUE DISTRIBUTION</a:t>
            </a:r>
          </a:p>
        </p:txBody>
      </p:sp>
    </p:spTree>
    <p:extLst>
      <p:ext uri="{BB962C8B-B14F-4D97-AF65-F5344CB8AC3E}">
        <p14:creationId xmlns:p14="http://schemas.microsoft.com/office/powerpoint/2010/main" val="126595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10747560"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REVENUE DISTRIBUTION - </a:t>
            </a:r>
            <a:r>
              <a:rPr lang="en-US" sz="4400" b="1" dirty="0">
                <a:solidFill>
                  <a:srgbClr val="003DA5"/>
                </a:solidFill>
                <a:latin typeface="Oswald SemiBold" pitchFamily="2" charset="77"/>
              </a:rPr>
              <a:t>Undergrads</a:t>
            </a:r>
            <a:endParaRPr lang="en-US" sz="5400" b="1" dirty="0">
              <a:solidFill>
                <a:srgbClr val="003DA5"/>
              </a:solidFill>
              <a:latin typeface="Oswald SemiBold" pitchFamily="2" charset="77"/>
            </a:endParaRP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10605781" cy="307777"/>
          </a:xfrm>
          <a:prstGeom prst="rect">
            <a:avLst/>
          </a:prstGeom>
          <a:noFill/>
        </p:spPr>
        <p:txBody>
          <a:bodyPr wrap="square" lIns="0" tIns="0" rIns="0" bIns="0" rtlCol="0" anchor="t">
            <a:spAutoFit/>
          </a:bodyPr>
          <a:lstStyle/>
          <a:p>
            <a:r>
              <a:rPr lang="en-US" sz="2000" b="1">
                <a:solidFill>
                  <a:srgbClr val="003DA5"/>
                </a:solidFill>
                <a:latin typeface="Fira Sans Medium"/>
                <a:ea typeface="Fira Sans Medium" panose="020B0503050000020004" pitchFamily="34" charset="0"/>
              </a:rPr>
              <a:t>Distribution of Tuition &amp; Non-Resident Tuition based on Enrollment Growth</a:t>
            </a:r>
            <a:endParaRPr lang="en-US" sz="1200" b="1">
              <a:solidFill>
                <a:srgbClr val="FF0000"/>
              </a:solidFill>
              <a:latin typeface="Fira Sans Medium"/>
              <a:ea typeface="Fira Sans Medium" panose="020B0503050000020004" pitchFamily="34" charset="0"/>
            </a:endParaRPr>
          </a:p>
        </p:txBody>
      </p:sp>
      <p:sp>
        <p:nvSpPr>
          <p:cNvPr id="5" name="TextBox 4">
            <a:extLst>
              <a:ext uri="{FF2B5EF4-FFF2-40B4-BE49-F238E27FC236}">
                <a16:creationId xmlns:a16="http://schemas.microsoft.com/office/drawing/2014/main" id="{2F4699CC-F17F-4003-9CD1-34CDFAC164FA}"/>
              </a:ext>
            </a:extLst>
          </p:cNvPr>
          <p:cNvSpPr txBox="1"/>
          <p:nvPr/>
        </p:nvSpPr>
        <p:spPr>
          <a:xfrm>
            <a:off x="156549" y="1798989"/>
            <a:ext cx="3292503" cy="3970318"/>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0"/>
              </a:spcAft>
              <a:buClrTx/>
              <a:buSzTx/>
              <a:tabLst/>
              <a:defRPr/>
            </a:pPr>
            <a:r>
              <a:rPr lang="en-US" sz="1400" b="1" i="1" u="sng" dirty="0">
                <a:solidFill>
                  <a:srgbClr val="003DA5"/>
                </a:solidFill>
                <a:latin typeface="Fira Sans Book"/>
                <a:ea typeface="Fira Sans Book" panose="020B0604020202020204" charset="0"/>
                <a:cs typeface="Calibri Light"/>
              </a:rPr>
              <a:t>Approved Modifications</a:t>
            </a:r>
          </a:p>
          <a:p>
            <a:pPr algn="ctr">
              <a:defRPr/>
            </a:pPr>
            <a:endParaRPr lang="en-US" sz="1400" b="1" i="1" u="sng" dirty="0">
              <a:solidFill>
                <a:srgbClr val="003DA5"/>
              </a:solidFill>
              <a:latin typeface="Fira Sans Book"/>
              <a:cs typeface="Calibri Light"/>
            </a:endParaRPr>
          </a:p>
          <a:p>
            <a:pPr marL="342900" indent="-342900">
              <a:buAutoNum type="arabicPeriod"/>
              <a:defRPr/>
            </a:pPr>
            <a:r>
              <a:rPr lang="en-US" sz="1400" b="1" i="1" dirty="0">
                <a:solidFill>
                  <a:srgbClr val="003DA5"/>
                </a:solidFill>
                <a:latin typeface="Fira Sans Book"/>
                <a:cs typeface="Calibri Light"/>
              </a:rPr>
              <a:t>FY22-23 – The UG tuition formula implemented weighting on UG workload and UG NRT. The implementation was phased in over three years to smooth budget adjustments to schools and colleges. FY25 will be the first entirely weighted year.</a:t>
            </a:r>
            <a:br>
              <a:rPr lang="en-US" sz="1400" b="1" i="1" dirty="0">
                <a:latin typeface="Fira Sans Book"/>
                <a:cs typeface="Calibri Light"/>
              </a:rPr>
            </a:br>
            <a:endParaRPr lang="en-US" sz="1400" b="1" i="1" dirty="0">
              <a:solidFill>
                <a:srgbClr val="003DA5"/>
              </a:solidFill>
              <a:latin typeface="Fira Sans Book"/>
              <a:cs typeface="Calibri Light"/>
            </a:endParaRPr>
          </a:p>
          <a:p>
            <a:pPr marL="342900" indent="-342900">
              <a:buAutoNum type="arabicPeriod"/>
              <a:defRPr/>
            </a:pPr>
            <a:r>
              <a:rPr lang="en-US" sz="1400" b="1" i="1" dirty="0">
                <a:solidFill>
                  <a:srgbClr val="003DA5"/>
                </a:solidFill>
                <a:latin typeface="Fira Sans Book"/>
                <a:cs typeface="Calibri Light"/>
              </a:rPr>
              <a:t>FY19-20 - The UG NR Tuition percentages formula adjusted from 70%-to-30% for Colleges &amp; Schools and 30%-to-70% for Campus Central Resources. This change was necessary given the central funding of UG Non-resident recruitment.</a:t>
            </a:r>
            <a:endParaRPr lang="en-US" sz="1400" b="1" i="1" dirty="0">
              <a:solidFill>
                <a:srgbClr val="003DA5"/>
              </a:solidFill>
              <a:latin typeface="Fira Sans Book"/>
              <a:ea typeface="Fira Sans Book" panose="020B0604020202020204" charset="0"/>
              <a:cs typeface="Calibri Light" panose="020F0302020204030204" pitchFamily="34" charset="0"/>
            </a:endParaRPr>
          </a:p>
        </p:txBody>
      </p:sp>
      <p:pic>
        <p:nvPicPr>
          <p:cNvPr id="6" name="Picture 5">
            <a:extLst>
              <a:ext uri="{FF2B5EF4-FFF2-40B4-BE49-F238E27FC236}">
                <a16:creationId xmlns:a16="http://schemas.microsoft.com/office/drawing/2014/main" id="{4B00792B-01D5-421A-B413-36E06BF1B844}"/>
              </a:ext>
            </a:extLst>
          </p:cNvPr>
          <p:cNvPicPr>
            <a:picLocks noChangeAspect="1"/>
          </p:cNvPicPr>
          <p:nvPr/>
        </p:nvPicPr>
        <p:blipFill>
          <a:blip r:embed="rId3"/>
          <a:stretch>
            <a:fillRect/>
          </a:stretch>
        </p:blipFill>
        <p:spPr>
          <a:xfrm>
            <a:off x="145618" y="6247068"/>
            <a:ext cx="1692513" cy="527283"/>
          </a:xfrm>
          <a:prstGeom prst="rect">
            <a:avLst/>
          </a:prstGeom>
        </p:spPr>
      </p:pic>
      <p:sp>
        <p:nvSpPr>
          <p:cNvPr id="8" name="TextBox 7">
            <a:extLst>
              <a:ext uri="{FF2B5EF4-FFF2-40B4-BE49-F238E27FC236}">
                <a16:creationId xmlns:a16="http://schemas.microsoft.com/office/drawing/2014/main" id="{D27D7D4A-2956-4310-9EA6-41F4B38480F1}"/>
              </a:ext>
            </a:extLst>
          </p:cNvPr>
          <p:cNvSpPr txBox="1"/>
          <p:nvPr/>
        </p:nvSpPr>
        <p:spPr>
          <a:xfrm>
            <a:off x="4266583" y="6094335"/>
            <a:ext cx="6957643" cy="83099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en-US" sz="1200">
                <a:solidFill>
                  <a:srgbClr val="003DA5"/>
                </a:solidFill>
                <a:latin typeface="Fira Sans Book"/>
                <a:cs typeface="Calibri Light"/>
              </a:rPr>
              <a:t>In the Budget Model, the tuition value is $11,220 and the NR tuition values is $29,754. Any tuition increases go to central resource to cover fixed cost increases. </a:t>
            </a:r>
          </a:p>
          <a:p>
            <a:pPr>
              <a:defRPr/>
            </a:pPr>
            <a:endParaRPr lang="en-US" sz="1200">
              <a:solidFill>
                <a:srgbClr val="003DA5"/>
              </a:solidFill>
              <a:latin typeface="Fira Sans Book"/>
              <a:cs typeface="Calibri Light"/>
            </a:endParaRPr>
          </a:p>
          <a:p>
            <a:pPr marL="171450" indent="-171450">
              <a:buFont typeface="Arial" panose="020B0604020202020204" pitchFamily="34" charset="0"/>
              <a:buChar char="•"/>
              <a:defRPr/>
            </a:pPr>
            <a:endParaRPr lang="en-US" sz="1200">
              <a:solidFill>
                <a:srgbClr val="003DA5"/>
              </a:solidFill>
              <a:latin typeface="Fira Sans Book"/>
              <a:cs typeface="Calibri Light"/>
            </a:endParaRPr>
          </a:p>
        </p:txBody>
      </p:sp>
      <p:graphicFrame>
        <p:nvGraphicFramePr>
          <p:cNvPr id="3" name="Chart 2">
            <a:extLst>
              <a:ext uri="{FF2B5EF4-FFF2-40B4-BE49-F238E27FC236}">
                <a16:creationId xmlns:a16="http://schemas.microsoft.com/office/drawing/2014/main" id="{A9175796-C828-9022-795C-DE0C8FCA4F34}"/>
              </a:ext>
            </a:extLst>
          </p:cNvPr>
          <p:cNvGraphicFramePr>
            <a:graphicFrameLocks/>
          </p:cNvGraphicFramePr>
          <p:nvPr>
            <p:extLst>
              <p:ext uri="{D42A27DB-BD31-4B8C-83A1-F6EECF244321}">
                <p14:modId xmlns:p14="http://schemas.microsoft.com/office/powerpoint/2010/main" val="693456089"/>
              </p:ext>
            </p:extLst>
          </p:nvPr>
        </p:nvGraphicFramePr>
        <p:xfrm>
          <a:off x="3696512" y="1456250"/>
          <a:ext cx="8018822" cy="4473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10846330"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REVENUE DISTRIBUTION - </a:t>
            </a:r>
            <a:r>
              <a:rPr lang="en-US" sz="4400" b="1" dirty="0">
                <a:solidFill>
                  <a:srgbClr val="003DA5"/>
                </a:solidFill>
                <a:latin typeface="Oswald SemiBold" pitchFamily="2" charset="77"/>
              </a:rPr>
              <a:t>Masters</a:t>
            </a:r>
            <a:endParaRPr lang="en-US" sz="5400" b="1" dirty="0">
              <a:solidFill>
                <a:srgbClr val="003DA5"/>
              </a:solidFill>
              <a:latin typeface="Oswald SemiBold" pitchFamily="2" charset="77"/>
            </a:endParaRP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10605781" cy="307777"/>
          </a:xfrm>
          <a:prstGeom prst="rect">
            <a:avLst/>
          </a:prstGeom>
          <a:noFill/>
        </p:spPr>
        <p:txBody>
          <a:bodyPr wrap="square" lIns="0" tIns="0" rIns="0" bIns="0" rtlCol="0">
            <a:spAutoFit/>
          </a:bodyPr>
          <a:lstStyle/>
          <a:p>
            <a:r>
              <a:rPr lang="en-US" sz="2000" b="1">
                <a:solidFill>
                  <a:srgbClr val="003DA5"/>
                </a:solidFill>
                <a:latin typeface="Fira Sans Medium" panose="020B0503050000020004" pitchFamily="34" charset="0"/>
                <a:ea typeface="Fira Sans Medium" panose="020B0503050000020004" pitchFamily="34" charset="0"/>
              </a:rPr>
              <a:t>Distribution of Tuition &amp; Non-Resident Tuition based on Enrollment Growth</a:t>
            </a:r>
            <a:endParaRPr lang="en-US" sz="1400" b="1">
              <a:solidFill>
                <a:srgbClr val="003DA5"/>
              </a:solidFill>
              <a:latin typeface="Fira Sans Medium" panose="020B0503050000020004" pitchFamily="34" charset="0"/>
              <a:ea typeface="Fira Sans Medium" panose="020B0503050000020004" pitchFamily="34" charset="0"/>
            </a:endParaRPr>
          </a:p>
        </p:txBody>
      </p:sp>
      <p:sp>
        <p:nvSpPr>
          <p:cNvPr id="5" name="TextBox 4">
            <a:extLst>
              <a:ext uri="{FF2B5EF4-FFF2-40B4-BE49-F238E27FC236}">
                <a16:creationId xmlns:a16="http://schemas.microsoft.com/office/drawing/2014/main" id="{2F4699CC-F17F-4003-9CD1-34CDFAC164FA}"/>
              </a:ext>
            </a:extLst>
          </p:cNvPr>
          <p:cNvSpPr txBox="1"/>
          <p:nvPr/>
        </p:nvSpPr>
        <p:spPr>
          <a:xfrm>
            <a:off x="340926" y="1958207"/>
            <a:ext cx="3030924" cy="160043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400" i="1" u="sng">
                <a:solidFill>
                  <a:srgbClr val="003DA5"/>
                </a:solidFill>
                <a:latin typeface="Fira Sans Book" panose="020B0604020202020204" charset="0"/>
                <a:ea typeface="Fira Sans Book" panose="020B0604020202020204" charset="0"/>
                <a:cs typeface="Calibri Light" panose="020F0302020204030204" pitchFamily="34" charset="0"/>
              </a:rPr>
              <a:t>Approved Modifications</a:t>
            </a:r>
          </a:p>
          <a:p>
            <a:pPr marL="342900" lvl="0" indent="-342900">
              <a:buAutoNum type="arabicPeriod"/>
              <a:defRPr/>
            </a:pPr>
            <a:r>
              <a:rPr lang="en-US" sz="1400" i="1">
                <a:solidFill>
                  <a:srgbClr val="003DA5"/>
                </a:solidFill>
                <a:latin typeface="Fira Sans Book" panose="020B0604020202020204" charset="0"/>
                <a:ea typeface="Fira Sans Book" panose="020B0604020202020204" charset="0"/>
                <a:cs typeface="Calibri Light" panose="020F0302020204030204" pitchFamily="34" charset="0"/>
              </a:rPr>
              <a:t>FY22-23 - Similarly to the UG tuition formula, the Grad tuition formula implemented weighting on Grad tuition and Grad NRT with a phased-in implementation. (SOM is excluded from weighting.)</a:t>
            </a:r>
          </a:p>
        </p:txBody>
      </p:sp>
      <p:sp>
        <p:nvSpPr>
          <p:cNvPr id="8" name="TextBox 7">
            <a:extLst>
              <a:ext uri="{FF2B5EF4-FFF2-40B4-BE49-F238E27FC236}">
                <a16:creationId xmlns:a16="http://schemas.microsoft.com/office/drawing/2014/main" id="{D27D7D4A-2956-4310-9EA6-41F4B38480F1}"/>
              </a:ext>
            </a:extLst>
          </p:cNvPr>
          <p:cNvSpPr txBox="1"/>
          <p:nvPr/>
        </p:nvSpPr>
        <p:spPr>
          <a:xfrm>
            <a:off x="2705100" y="5642417"/>
            <a:ext cx="9313618" cy="830997"/>
          </a:xfrm>
          <a:prstGeom prst="rect">
            <a:avLst/>
          </a:prstGeom>
          <a:noFill/>
        </p:spPr>
        <p:txBody>
          <a:bodyPr wrap="square" lIns="91440" tIns="45720" rIns="91440" bIns="45720" rtlCol="0" anchor="t">
            <a:spAutoFit/>
          </a:bodyPr>
          <a:lstStyle/>
          <a:p>
            <a:pPr marL="171450" lvl="0" indent="-171450">
              <a:buFont typeface="Arial" panose="020B0604020202020204" pitchFamily="34" charset="0"/>
              <a:buChar char="•"/>
              <a:defRPr/>
            </a:pPr>
            <a:r>
              <a:rPr lang="en-US" sz="1200" dirty="0">
                <a:solidFill>
                  <a:srgbClr val="003DA5"/>
                </a:solidFill>
                <a:latin typeface="Fira Sans Book" panose="020B0604020202020204" charset="0"/>
                <a:cs typeface="Calibri Light" panose="020F0302020204030204" pitchFamily="34" charset="0"/>
              </a:rPr>
              <a:t>In Budget Model, the tuition value is $11,220 and the NR tuition values is $15,102 (Grad Masters)/$12,245 (Grad Prof). There have not been or are planned to be tuition increases on Graduate level NR tuition.</a:t>
            </a:r>
            <a:endParaRPr lang="en-US" dirty="0"/>
          </a:p>
          <a:p>
            <a:pPr marL="171450" indent="-171450">
              <a:buFont typeface="Arial" panose="020B0604020202020204" pitchFamily="34" charset="0"/>
              <a:buChar char="•"/>
              <a:defRPr/>
            </a:pPr>
            <a:r>
              <a:rPr lang="en-US" sz="1200" dirty="0">
                <a:solidFill>
                  <a:srgbClr val="003DA5"/>
                </a:solidFill>
                <a:latin typeface="Fira Sans Book"/>
                <a:cs typeface="Calibri Light"/>
              </a:rPr>
              <a:t>In FY25 the are being updated to reflect the changes made to implement the UAW contract requirements. Grad Division is maintaining a core budget for Graduate Student Support of $2.5M and the rest is being redirected to Colleges and Schools for TA salary/fellowships expenses.</a:t>
            </a:r>
          </a:p>
        </p:txBody>
      </p:sp>
      <p:graphicFrame>
        <p:nvGraphicFramePr>
          <p:cNvPr id="9" name="Chart 8">
            <a:extLst>
              <a:ext uri="{FF2B5EF4-FFF2-40B4-BE49-F238E27FC236}">
                <a16:creationId xmlns:a16="http://schemas.microsoft.com/office/drawing/2014/main" id="{01E01DB4-C9EB-4E49-A3CE-D8477E424E28}"/>
              </a:ext>
            </a:extLst>
          </p:cNvPr>
          <p:cNvGraphicFramePr>
            <a:graphicFrameLocks/>
          </p:cNvGraphicFramePr>
          <p:nvPr>
            <p:extLst>
              <p:ext uri="{D42A27DB-BD31-4B8C-83A1-F6EECF244321}">
                <p14:modId xmlns:p14="http://schemas.microsoft.com/office/powerpoint/2010/main" val="278447720"/>
              </p:ext>
            </p:extLst>
          </p:nvPr>
        </p:nvGraphicFramePr>
        <p:xfrm>
          <a:off x="3579239" y="1668712"/>
          <a:ext cx="8439479" cy="3937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247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0" y="469465"/>
            <a:ext cx="12295762"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4800" b="1" dirty="0">
                <a:solidFill>
                  <a:srgbClr val="003DA5"/>
                </a:solidFill>
                <a:latin typeface="Oswald SemiBold" pitchFamily="2" charset="77"/>
              </a:rPr>
              <a:t>REVENUE DISTRIBUTION </a:t>
            </a:r>
            <a:r>
              <a:rPr lang="en-US" sz="3100" b="1" dirty="0">
                <a:solidFill>
                  <a:srgbClr val="003DA5"/>
                </a:solidFill>
                <a:latin typeface="Oswald SemiBold" pitchFamily="2" charset="77"/>
              </a:rPr>
              <a:t>– PhD/MFA &amp; Self-Supporting Masters</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10605781" cy="307777"/>
          </a:xfrm>
          <a:prstGeom prst="rect">
            <a:avLst/>
          </a:prstGeom>
          <a:noFill/>
        </p:spPr>
        <p:txBody>
          <a:bodyPr wrap="square" lIns="0" tIns="0" rIns="0" bIns="0" rtlCol="0">
            <a:spAutoFit/>
          </a:bodyPr>
          <a:lstStyle/>
          <a:p>
            <a:r>
              <a:rPr lang="en-US" sz="2000" b="1">
                <a:solidFill>
                  <a:srgbClr val="003DA5"/>
                </a:solidFill>
                <a:latin typeface="Fira Sans Medium" panose="020B0503050000020004" pitchFamily="34" charset="0"/>
                <a:ea typeface="Fira Sans Medium" panose="020B0503050000020004" pitchFamily="34" charset="0"/>
              </a:rPr>
              <a:t>Distribution of Tuition &amp; Non-Resident Tuition based on Enrollment Growth</a:t>
            </a:r>
            <a:endParaRPr lang="en-US" sz="1400" b="1">
              <a:solidFill>
                <a:srgbClr val="003DA5"/>
              </a:solidFill>
              <a:latin typeface="Fira Sans Medium" panose="020B0503050000020004" pitchFamily="34" charset="0"/>
              <a:ea typeface="Fira Sans Medium" panose="020B0503050000020004" pitchFamily="34" charset="0"/>
            </a:endParaRPr>
          </a:p>
        </p:txBody>
      </p:sp>
      <p:sp>
        <p:nvSpPr>
          <p:cNvPr id="8" name="TextBox 7">
            <a:extLst>
              <a:ext uri="{FF2B5EF4-FFF2-40B4-BE49-F238E27FC236}">
                <a16:creationId xmlns:a16="http://schemas.microsoft.com/office/drawing/2014/main" id="{D27D7D4A-2956-4310-9EA6-41F4B38480F1}"/>
              </a:ext>
            </a:extLst>
          </p:cNvPr>
          <p:cNvSpPr txBox="1"/>
          <p:nvPr/>
        </p:nvSpPr>
        <p:spPr>
          <a:xfrm>
            <a:off x="2581681" y="5780442"/>
            <a:ext cx="9515475" cy="830997"/>
          </a:xfrm>
          <a:prstGeom prst="rect">
            <a:avLst/>
          </a:prstGeom>
          <a:noFill/>
        </p:spPr>
        <p:txBody>
          <a:bodyPr wrap="square" lIns="91440" tIns="45720" rIns="91440" bIns="45720" rtlCol="0" anchor="t">
            <a:spAutoFit/>
          </a:bodyPr>
          <a:lstStyle/>
          <a:p>
            <a:pPr marL="171450" lvl="0" indent="-171450">
              <a:buFont typeface="Arial" panose="020B0604020202020204" pitchFamily="34" charset="0"/>
              <a:buChar char="•"/>
              <a:defRPr/>
            </a:pPr>
            <a:r>
              <a:rPr lang="en-US" sz="1200" dirty="0">
                <a:solidFill>
                  <a:srgbClr val="003DA5"/>
                </a:solidFill>
                <a:latin typeface="Fira Sans Book" panose="020B0604020202020204" charset="0"/>
                <a:cs typeface="Calibri Light" panose="020F0302020204030204" pitchFamily="34" charset="0"/>
              </a:rPr>
              <a:t>In Budget Model, the tuition value is $11,220 and the NR tuition values is $15,102 for PhD students. </a:t>
            </a:r>
            <a:endParaRPr lang="en-US" dirty="0"/>
          </a:p>
          <a:p>
            <a:pPr marL="171450" lvl="0" indent="-171450">
              <a:buFont typeface="Arial" panose="020B0604020202020204" pitchFamily="34" charset="0"/>
              <a:buChar char="•"/>
              <a:defRPr/>
            </a:pPr>
            <a:r>
              <a:rPr lang="en-US" sz="1200" dirty="0">
                <a:solidFill>
                  <a:srgbClr val="003DA5"/>
                </a:solidFill>
                <a:latin typeface="Fira Sans Book"/>
                <a:ea typeface="Fira Sans Book" panose="020B0604020202020204" charset="0"/>
                <a:cs typeface="Calibri Light"/>
              </a:rPr>
              <a:t>PDST Financial Aid must be spent on Professional Masters Students only.</a:t>
            </a:r>
          </a:p>
          <a:p>
            <a:pPr marL="171450" indent="-171450">
              <a:buFont typeface="Arial" panose="020B0604020202020204" pitchFamily="34" charset="0"/>
              <a:buChar char="•"/>
              <a:defRPr/>
            </a:pPr>
            <a:r>
              <a:rPr lang="en-US" sz="1200" dirty="0">
                <a:solidFill>
                  <a:srgbClr val="003DA5"/>
                </a:solidFill>
                <a:latin typeface="Fira Sans Book"/>
                <a:cs typeface="Calibri Light"/>
              </a:rPr>
              <a:t>In FY25 the are being updated to reflect the changes made to implement the UAW contract requirements. Grad Division is maintaining a core budget for Graduate Student Support of $2.5M and the rest is being redirected to Colleges and Schools for TA salary/fellowships expenses.</a:t>
            </a:r>
          </a:p>
        </p:txBody>
      </p:sp>
      <p:graphicFrame>
        <p:nvGraphicFramePr>
          <p:cNvPr id="11" name="Chart 10">
            <a:extLst>
              <a:ext uri="{FF2B5EF4-FFF2-40B4-BE49-F238E27FC236}">
                <a16:creationId xmlns:a16="http://schemas.microsoft.com/office/drawing/2014/main" id="{B98C9188-CC9C-48C2-88E3-AC933584F8FD}"/>
              </a:ext>
            </a:extLst>
          </p:cNvPr>
          <p:cNvGraphicFramePr>
            <a:graphicFrameLocks/>
          </p:cNvGraphicFramePr>
          <p:nvPr>
            <p:extLst>
              <p:ext uri="{D42A27DB-BD31-4B8C-83A1-F6EECF244321}">
                <p14:modId xmlns:p14="http://schemas.microsoft.com/office/powerpoint/2010/main" val="2962372997"/>
              </p:ext>
            </p:extLst>
          </p:nvPr>
        </p:nvGraphicFramePr>
        <p:xfrm>
          <a:off x="3280249" y="1644590"/>
          <a:ext cx="8439478" cy="41358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391F609-CC78-4392-A17C-D1EBB9D6CCD5}"/>
              </a:ext>
            </a:extLst>
          </p:cNvPr>
          <p:cNvSpPr txBox="1"/>
          <p:nvPr/>
        </p:nvSpPr>
        <p:spPr>
          <a:xfrm>
            <a:off x="587164" y="3815048"/>
            <a:ext cx="1742760" cy="1477328"/>
          </a:xfrm>
          <a:prstGeom prst="rect">
            <a:avLst/>
          </a:prstGeom>
          <a:noFill/>
        </p:spPr>
        <p:txBody>
          <a:bodyPr wrap="square" lIns="0" tIns="0" rIns="0" bIns="0" rtlCol="0">
            <a:spAutoFit/>
          </a:bodyPr>
          <a:lstStyle/>
          <a:p>
            <a:pPr algn="ctr"/>
            <a:r>
              <a:rPr lang="en-US" sz="1200" dirty="0">
                <a:solidFill>
                  <a:srgbClr val="003DA5"/>
                </a:solidFill>
                <a:latin typeface="Fira Sans Book" panose="020B0604020202020204" charset="0"/>
                <a:cs typeface="Calibri Light" panose="020F0302020204030204" pitchFamily="34" charset="0"/>
              </a:rPr>
              <a:t>SSGDP and PDST programs are responsible for the Financial Aid set-asides from their revenue and should maintain the terms in the fee proposals submitted to UCOP and approved by the Regents</a:t>
            </a:r>
          </a:p>
        </p:txBody>
      </p:sp>
      <p:sp>
        <p:nvSpPr>
          <p:cNvPr id="2" name="Callout: Right Arrow 1">
            <a:extLst>
              <a:ext uri="{FF2B5EF4-FFF2-40B4-BE49-F238E27FC236}">
                <a16:creationId xmlns:a16="http://schemas.microsoft.com/office/drawing/2014/main" id="{CD6F3349-08CF-4D8B-B8AD-160F00BA0435}"/>
              </a:ext>
            </a:extLst>
          </p:cNvPr>
          <p:cNvSpPr/>
          <p:nvPr/>
        </p:nvSpPr>
        <p:spPr>
          <a:xfrm>
            <a:off x="587164" y="3630168"/>
            <a:ext cx="2693085" cy="1847088"/>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8E6E89-F99E-7316-9EC0-6AA0BBB02C36}"/>
              </a:ext>
            </a:extLst>
          </p:cNvPr>
          <p:cNvSpPr txBox="1"/>
          <p:nvPr/>
        </p:nvSpPr>
        <p:spPr>
          <a:xfrm>
            <a:off x="587163" y="1897487"/>
            <a:ext cx="1742760" cy="1292662"/>
          </a:xfrm>
          <a:prstGeom prst="rect">
            <a:avLst/>
          </a:prstGeom>
          <a:noFill/>
        </p:spPr>
        <p:txBody>
          <a:bodyPr wrap="square" lIns="0" tIns="0" rIns="0" bIns="0" rtlCol="0" anchor="t">
            <a:spAutoFit/>
          </a:bodyPr>
          <a:lstStyle/>
          <a:p>
            <a:pPr algn="ctr"/>
            <a:r>
              <a:rPr lang="en-US" sz="1200">
                <a:solidFill>
                  <a:srgbClr val="003DA5"/>
                </a:solidFill>
                <a:latin typeface="Fira Sans Book"/>
                <a:cs typeface="Calibri Light"/>
              </a:rPr>
              <a:t>PDST Programs: School of Medicine, School of Business, &amp; School of Public Policy</a:t>
            </a:r>
          </a:p>
          <a:p>
            <a:pPr algn="ctr"/>
            <a:endParaRPr lang="en-US" sz="1200">
              <a:solidFill>
                <a:srgbClr val="003DA5"/>
              </a:solidFill>
              <a:latin typeface="Fira Sans Book"/>
              <a:cs typeface="Calibri Light"/>
            </a:endParaRPr>
          </a:p>
          <a:p>
            <a:pPr algn="ctr"/>
            <a:r>
              <a:rPr lang="en-US" sz="1200">
                <a:solidFill>
                  <a:srgbClr val="003DA5"/>
                </a:solidFill>
                <a:latin typeface="Fira Sans Book"/>
                <a:cs typeface="Calibri Light"/>
              </a:rPr>
              <a:t>SSGDP Programs: School of Business, BCOE, &amp; CHASS</a:t>
            </a:r>
          </a:p>
        </p:txBody>
      </p:sp>
    </p:spTree>
    <p:extLst>
      <p:ext uri="{BB962C8B-B14F-4D97-AF65-F5344CB8AC3E}">
        <p14:creationId xmlns:p14="http://schemas.microsoft.com/office/powerpoint/2010/main" val="335760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588960" y="189301"/>
            <a:ext cx="11529971" cy="10366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003DA5"/>
                </a:solidFill>
                <a:latin typeface="Oswald SemiBold"/>
              </a:rPr>
              <a:t>DISTRIBUTION OF F&amp;A </a:t>
            </a:r>
            <a:r>
              <a:rPr lang="en-US" sz="3600" b="1" dirty="0">
                <a:solidFill>
                  <a:srgbClr val="003DA5"/>
                </a:solidFill>
                <a:latin typeface="Oswald SemiBold"/>
              </a:rPr>
              <a:t>(Facilities &amp; Administration)</a:t>
            </a:r>
            <a:endParaRPr lang="en-US" sz="5400" b="1" dirty="0">
              <a:solidFill>
                <a:srgbClr val="003DA5"/>
              </a:solidFill>
              <a:latin typeface="Oswald SemiBold"/>
            </a:endParaRPr>
          </a:p>
        </p:txBody>
      </p:sp>
      <p:sp>
        <p:nvSpPr>
          <p:cNvPr id="21" name="TextBox 20">
            <a:extLst>
              <a:ext uri="{FF2B5EF4-FFF2-40B4-BE49-F238E27FC236}">
                <a16:creationId xmlns:a16="http://schemas.microsoft.com/office/drawing/2014/main" id="{AEA2AE40-0636-4580-9830-FEE6EF8FC20E}"/>
              </a:ext>
            </a:extLst>
          </p:cNvPr>
          <p:cNvSpPr txBox="1"/>
          <p:nvPr/>
        </p:nvSpPr>
        <p:spPr>
          <a:xfrm>
            <a:off x="686216" y="920768"/>
            <a:ext cx="10605781" cy="615553"/>
          </a:xfrm>
          <a:prstGeom prst="rect">
            <a:avLst/>
          </a:prstGeom>
          <a:noFill/>
        </p:spPr>
        <p:txBody>
          <a:bodyPr wrap="square" lIns="0" tIns="0" rIns="0" bIns="0" rtlCol="0" anchor="t">
            <a:spAutoFit/>
          </a:bodyPr>
          <a:lstStyle/>
          <a:p>
            <a:r>
              <a:rPr lang="en-US" sz="2000" b="1" dirty="0">
                <a:solidFill>
                  <a:srgbClr val="003DA5"/>
                </a:solidFill>
                <a:latin typeface="Fira Sans Medium"/>
                <a:ea typeface="Fira Sans Medium" panose="020B0503050000020004" pitchFamily="34" charset="0"/>
              </a:rPr>
              <a:t>F&amp;A is indirect cost recovery from the granting agency to cover overhead costs</a:t>
            </a:r>
          </a:p>
          <a:p>
            <a:endParaRPr lang="en-US" sz="2000" b="1" dirty="0">
              <a:solidFill>
                <a:srgbClr val="003DA5"/>
              </a:solidFill>
              <a:latin typeface="Fira Sans Medium" panose="020B0503050000020004" pitchFamily="34" charset="0"/>
              <a:ea typeface="Fira Sans Medium" panose="020B0503050000020004" pitchFamily="34" charset="0"/>
            </a:endParaRPr>
          </a:p>
        </p:txBody>
      </p:sp>
      <p:sp>
        <p:nvSpPr>
          <p:cNvPr id="3" name="Rectangle 2">
            <a:extLst>
              <a:ext uri="{FF2B5EF4-FFF2-40B4-BE49-F238E27FC236}">
                <a16:creationId xmlns:a16="http://schemas.microsoft.com/office/drawing/2014/main" id="{D5255B4B-8181-8640-E2D5-5797FC74572F}"/>
              </a:ext>
            </a:extLst>
          </p:cNvPr>
          <p:cNvSpPr/>
          <p:nvPr/>
        </p:nvSpPr>
        <p:spPr>
          <a:xfrm>
            <a:off x="468296" y="1867790"/>
            <a:ext cx="4899108" cy="4210383"/>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lvl="1" indent="-228600">
              <a:lnSpc>
                <a:spcPct val="95000"/>
              </a:lnSpc>
              <a:buClr>
                <a:schemeClr val="accent4"/>
              </a:buClr>
              <a:buFont typeface="Wingdings" panose="05000000000000000000" pitchFamily="2" charset="2"/>
              <a:buChar char="§"/>
            </a:pPr>
            <a:r>
              <a:rPr lang="en-US" sz="1600" dirty="0">
                <a:solidFill>
                  <a:srgbClr val="003DA5"/>
                </a:solidFill>
                <a:latin typeface="Oswald SemiBold"/>
              </a:rPr>
              <a:t>UCR Principle with the distribution is to recognize PI and department efforts to perform research</a:t>
            </a:r>
          </a:p>
          <a:p>
            <a:pPr marL="228600" lvl="1" indent="-228600">
              <a:lnSpc>
                <a:spcPct val="95000"/>
              </a:lnSpc>
              <a:buClr>
                <a:schemeClr val="accent4"/>
              </a:buClr>
              <a:buFont typeface="Wingdings" panose="05000000000000000000" pitchFamily="2" charset="2"/>
              <a:buChar char="§"/>
            </a:pPr>
            <a:endParaRPr lang="en-US" sz="1600" dirty="0">
              <a:solidFill>
                <a:srgbClr val="003DA5"/>
              </a:solidFill>
              <a:latin typeface="Oswald SemiBold"/>
            </a:endParaRPr>
          </a:p>
          <a:p>
            <a:pPr marL="228600" lvl="1" indent="-228600">
              <a:lnSpc>
                <a:spcPct val="95000"/>
              </a:lnSpc>
              <a:buClr>
                <a:schemeClr val="accent4"/>
              </a:buClr>
              <a:buFont typeface="Wingdings" panose="05000000000000000000" pitchFamily="2" charset="2"/>
              <a:buChar char="§"/>
            </a:pPr>
            <a:r>
              <a:rPr lang="en-US" sz="1600" dirty="0">
                <a:solidFill>
                  <a:srgbClr val="003DA5"/>
                </a:solidFill>
                <a:latin typeface="Oswald SemiBold"/>
              </a:rPr>
              <a:t>Redirection of existing revenue, not new revenue</a:t>
            </a:r>
          </a:p>
          <a:p>
            <a:pPr marL="0" lvl="1">
              <a:lnSpc>
                <a:spcPct val="95000"/>
              </a:lnSpc>
              <a:buClr>
                <a:schemeClr val="accent4"/>
              </a:buClr>
            </a:pPr>
            <a:endParaRPr lang="en-US" sz="1600" dirty="0">
              <a:solidFill>
                <a:srgbClr val="003DA5"/>
              </a:solidFill>
              <a:latin typeface="Oswald SemiBold"/>
            </a:endParaRPr>
          </a:p>
          <a:p>
            <a:pPr marL="228600" lvl="1" indent="-228600">
              <a:lnSpc>
                <a:spcPct val="95000"/>
              </a:lnSpc>
              <a:buClr>
                <a:schemeClr val="accent4"/>
              </a:buClr>
              <a:buFont typeface="Wingdings" panose="05000000000000000000" pitchFamily="2" charset="2"/>
              <a:buChar char="§"/>
            </a:pPr>
            <a:r>
              <a:rPr lang="en-US" sz="1600" dirty="0">
                <a:solidFill>
                  <a:srgbClr val="003DA5"/>
                </a:solidFill>
                <a:latin typeface="Oswald SemiBold"/>
              </a:rPr>
              <a:t>This incentive funding is from the available campus F&amp;A pool and not directly related to the amount of F&amp;A generated by a specific award.  </a:t>
            </a:r>
          </a:p>
          <a:p>
            <a:pPr marL="228600" lvl="1" indent="-228600">
              <a:lnSpc>
                <a:spcPct val="95000"/>
              </a:lnSpc>
              <a:buClr>
                <a:schemeClr val="accent4"/>
              </a:buClr>
              <a:buFont typeface="Wingdings" panose="05000000000000000000" pitchFamily="2" charset="2"/>
              <a:buChar char="§"/>
            </a:pPr>
            <a:endParaRPr lang="en-US" sz="1600" dirty="0">
              <a:solidFill>
                <a:srgbClr val="003DA5"/>
              </a:solidFill>
              <a:latin typeface="Oswald SemiBold"/>
              <a:cs typeface="Calibri"/>
            </a:endParaRPr>
          </a:p>
          <a:p>
            <a:pPr marL="228600" lvl="1" indent="-228600">
              <a:lnSpc>
                <a:spcPct val="95000"/>
              </a:lnSpc>
              <a:buClr>
                <a:schemeClr val="accent4"/>
              </a:buClr>
              <a:buFont typeface="Wingdings" panose="05000000000000000000" pitchFamily="2" charset="2"/>
              <a:buChar char="§"/>
            </a:pPr>
            <a:r>
              <a:rPr lang="en-US" sz="1600" dirty="0">
                <a:solidFill>
                  <a:srgbClr val="003DA5"/>
                </a:solidFill>
                <a:latin typeface="Oswald SemiBold"/>
                <a:cs typeface="Calibri"/>
              </a:rPr>
              <a:t>The </a:t>
            </a:r>
            <a:r>
              <a:rPr lang="en-US" sz="1600" dirty="0">
                <a:solidFill>
                  <a:srgbClr val="003DA5"/>
                </a:solidFill>
                <a:latin typeface="Oswald SemiBold"/>
                <a:cs typeface="Times New Roman"/>
              </a:rPr>
              <a:t>College/RED portions are core permanent funding (all others in one-time funding).</a:t>
            </a:r>
          </a:p>
          <a:p>
            <a:pPr marL="228600" lvl="1" indent="-228600">
              <a:lnSpc>
                <a:spcPct val="95000"/>
              </a:lnSpc>
              <a:buClr>
                <a:schemeClr val="accent4"/>
              </a:buClr>
              <a:buFont typeface="Wingdings" panose="05000000000000000000" pitchFamily="2" charset="2"/>
              <a:buChar char="§"/>
            </a:pPr>
            <a:endParaRPr lang="en-US" sz="1600" dirty="0">
              <a:solidFill>
                <a:srgbClr val="003DA5"/>
              </a:solidFill>
              <a:latin typeface="Oswald SemiBold"/>
              <a:cs typeface="Times New Roman"/>
            </a:endParaRPr>
          </a:p>
          <a:p>
            <a:pPr marL="228600" lvl="1" indent="-228600">
              <a:lnSpc>
                <a:spcPct val="95000"/>
              </a:lnSpc>
              <a:buClr>
                <a:schemeClr val="accent4"/>
              </a:buClr>
              <a:buFont typeface="Wingdings" panose="05000000000000000000" pitchFamily="2" charset="2"/>
              <a:buChar char="§"/>
            </a:pPr>
            <a:r>
              <a:rPr lang="en-US" sz="1600" dirty="0">
                <a:solidFill>
                  <a:srgbClr val="003DA5"/>
                </a:solidFill>
                <a:latin typeface="Oswald SemiBold"/>
                <a:cs typeface="Times New Roman"/>
              </a:rPr>
              <a:t>The College portion grew from 25% to 51% to permanently allocate the central funding for start-up cost shares to the Colleges</a:t>
            </a:r>
          </a:p>
          <a:p>
            <a:pPr marL="228600" lvl="1" indent="-228600">
              <a:lnSpc>
                <a:spcPct val="95000"/>
              </a:lnSpc>
              <a:buClr>
                <a:schemeClr val="accent4"/>
              </a:buClr>
              <a:buFont typeface="Wingdings" panose="05000000000000000000" pitchFamily="2" charset="2"/>
              <a:buChar char="§"/>
            </a:pPr>
            <a:endParaRPr lang="en-US" sz="1600" dirty="0">
              <a:solidFill>
                <a:srgbClr val="003DA5"/>
              </a:solidFill>
              <a:latin typeface="Oswald SemiBold"/>
              <a:cs typeface="Calibri"/>
            </a:endParaRPr>
          </a:p>
          <a:p>
            <a:pPr marL="228600" lvl="1" indent="-228600">
              <a:lnSpc>
                <a:spcPct val="95000"/>
              </a:lnSpc>
              <a:buClr>
                <a:schemeClr val="accent4"/>
              </a:buClr>
              <a:buFont typeface="Wingdings" panose="05000000000000000000" pitchFamily="2" charset="2"/>
              <a:buChar char="§"/>
            </a:pPr>
            <a:endParaRPr lang="en-US" sz="1600" dirty="0">
              <a:solidFill>
                <a:srgbClr val="003DA5"/>
              </a:solidFill>
              <a:latin typeface="Oswald SemiBold"/>
              <a:cs typeface="Calibri"/>
            </a:endParaRPr>
          </a:p>
          <a:p>
            <a:pPr lvl="1">
              <a:lnSpc>
                <a:spcPct val="95000"/>
              </a:lnSpc>
              <a:buClr>
                <a:schemeClr val="accent4"/>
              </a:buClr>
            </a:pPr>
            <a:endParaRPr lang="en-US" sz="1600" dirty="0">
              <a:solidFill>
                <a:srgbClr val="003DA5"/>
              </a:solidFill>
              <a:latin typeface="Oswald SemiBold"/>
              <a:cs typeface="Calibri"/>
            </a:endParaRPr>
          </a:p>
        </p:txBody>
      </p:sp>
      <p:sp>
        <p:nvSpPr>
          <p:cNvPr id="5" name="TextBox 5">
            <a:extLst>
              <a:ext uri="{FF2B5EF4-FFF2-40B4-BE49-F238E27FC236}">
                <a16:creationId xmlns:a16="http://schemas.microsoft.com/office/drawing/2014/main" id="{42DF7224-DB1A-2DAC-05C7-057C29916CEC}"/>
              </a:ext>
            </a:extLst>
          </p:cNvPr>
          <p:cNvSpPr txBox="1"/>
          <p:nvPr/>
        </p:nvSpPr>
        <p:spPr>
          <a:xfrm>
            <a:off x="686216" y="5439291"/>
            <a:ext cx="4367205" cy="33855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100" i="1" dirty="0">
                <a:solidFill>
                  <a:srgbClr val="003DA5"/>
                </a:solidFill>
                <a:latin typeface="Oswald SemiBold"/>
              </a:rPr>
              <a:t>Note that these are calculations to determine the amount of incentive funding, and funding will be provided in Core Funds. </a:t>
            </a:r>
          </a:p>
        </p:txBody>
      </p:sp>
      <p:grpSp>
        <p:nvGrpSpPr>
          <p:cNvPr id="4" name="Group 3">
            <a:extLst>
              <a:ext uri="{FF2B5EF4-FFF2-40B4-BE49-F238E27FC236}">
                <a16:creationId xmlns:a16="http://schemas.microsoft.com/office/drawing/2014/main" id="{49655680-FF9A-6192-DAA5-DD7710924055}"/>
              </a:ext>
            </a:extLst>
          </p:cNvPr>
          <p:cNvGrpSpPr/>
          <p:nvPr/>
        </p:nvGrpSpPr>
        <p:grpSpPr>
          <a:xfrm>
            <a:off x="6200829" y="1697697"/>
            <a:ext cx="5106209" cy="4371652"/>
            <a:chOff x="609600" y="1597642"/>
            <a:chExt cx="5106209" cy="4371652"/>
          </a:xfrm>
        </p:grpSpPr>
        <p:sp>
          <p:nvSpPr>
            <p:cNvPr id="6" name="Rounded Rectangle 9">
              <a:extLst>
                <a:ext uri="{FF2B5EF4-FFF2-40B4-BE49-F238E27FC236}">
                  <a16:creationId xmlns:a16="http://schemas.microsoft.com/office/drawing/2014/main" id="{D16D642D-E0AD-ECFE-EED2-2032CD9088DA}"/>
                </a:ext>
              </a:extLst>
            </p:cNvPr>
            <p:cNvSpPr/>
            <p:nvPr/>
          </p:nvSpPr>
          <p:spPr>
            <a:xfrm>
              <a:off x="609600" y="2362200"/>
              <a:ext cx="5029200" cy="3607094"/>
            </a:xfrm>
            <a:prstGeom prst="round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3C3D3E"/>
                </a:solidFill>
                <a:effectLst/>
                <a:uLnTx/>
                <a:uFillTx/>
                <a:latin typeface="Georgia"/>
                <a:ea typeface="+mn-ea"/>
                <a:cs typeface="+mn-cs"/>
              </a:endParaRPr>
            </a:p>
          </p:txBody>
        </p:sp>
        <p:graphicFrame>
          <p:nvGraphicFramePr>
            <p:cNvPr id="7" name="Chart 6">
              <a:extLst>
                <a:ext uri="{FF2B5EF4-FFF2-40B4-BE49-F238E27FC236}">
                  <a16:creationId xmlns:a16="http://schemas.microsoft.com/office/drawing/2014/main" id="{2882F919-244B-7A95-3AE8-78F10CBE026D}"/>
                </a:ext>
              </a:extLst>
            </p:cNvPr>
            <p:cNvGraphicFramePr>
              <a:graphicFrameLocks noChangeAspect="1"/>
            </p:cNvGraphicFramePr>
            <p:nvPr>
              <p:extLst>
                <p:ext uri="{D42A27DB-BD31-4B8C-83A1-F6EECF244321}">
                  <p14:modId xmlns:p14="http://schemas.microsoft.com/office/powerpoint/2010/main" val="3968774854"/>
                </p:ext>
              </p:extLst>
            </p:nvPr>
          </p:nvGraphicFramePr>
          <p:xfrm>
            <a:off x="985693" y="2087453"/>
            <a:ext cx="4082272" cy="2435772"/>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4">
              <a:extLst>
                <a:ext uri="{FF2B5EF4-FFF2-40B4-BE49-F238E27FC236}">
                  <a16:creationId xmlns:a16="http://schemas.microsoft.com/office/drawing/2014/main" id="{39E36E22-4DCD-D14B-380E-34D9B77427E8}"/>
                </a:ext>
              </a:extLst>
            </p:cNvPr>
            <p:cNvSpPr/>
            <p:nvPr/>
          </p:nvSpPr>
          <p:spPr>
            <a:xfrm>
              <a:off x="609601" y="1597642"/>
              <a:ext cx="5106208" cy="636778"/>
            </a:xfrm>
            <a:prstGeom prst="roundRect">
              <a:avLst/>
            </a:prstGeom>
            <a:no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C3D3E">
                      <a:lumMod val="60000"/>
                      <a:lumOff val="40000"/>
                    </a:srgbClr>
                  </a:solidFill>
                  <a:effectLst/>
                  <a:uLnTx/>
                  <a:uFillTx/>
                  <a:latin typeface="Lucida Sans"/>
                  <a:ea typeface="+mn-ea"/>
                  <a:cs typeface="+mn-cs"/>
                </a:rPr>
                <a:t>F&amp;A Incentive Dispersal effective FY22</a:t>
              </a:r>
            </a:p>
          </p:txBody>
        </p:sp>
        <p:sp>
          <p:nvSpPr>
            <p:cNvPr id="9" name="Rounded Rectangle 13">
              <a:extLst>
                <a:ext uri="{FF2B5EF4-FFF2-40B4-BE49-F238E27FC236}">
                  <a16:creationId xmlns:a16="http://schemas.microsoft.com/office/drawing/2014/main" id="{E0875E26-9A19-AB85-1C3C-4DAA4E02EE31}"/>
                </a:ext>
              </a:extLst>
            </p:cNvPr>
            <p:cNvSpPr/>
            <p:nvPr/>
          </p:nvSpPr>
          <p:spPr>
            <a:xfrm>
              <a:off x="926376" y="4470457"/>
              <a:ext cx="2041136" cy="1251443"/>
            </a:xfrm>
            <a:prstGeom prst="roundRect">
              <a:avLst/>
            </a:prstGeom>
            <a:solidFill>
              <a:srgbClr val="C1C139"/>
            </a:solidFill>
            <a:ln w="25400" cap="flat" cmpd="sng" algn="ctr">
              <a:solidFill>
                <a:srgbClr val="C1C139"/>
              </a:solid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Georgia"/>
                  <a:ea typeface="+mn-ea"/>
                  <a:cs typeface="+mn-cs"/>
                </a:rPr>
                <a:t>Primary PI in PPM</a:t>
              </a:r>
            </a:p>
          </p:txBody>
        </p:sp>
        <p:sp>
          <p:nvSpPr>
            <p:cNvPr id="10" name="Rounded Rectangle 8">
              <a:extLst>
                <a:ext uri="{FF2B5EF4-FFF2-40B4-BE49-F238E27FC236}">
                  <a16:creationId xmlns:a16="http://schemas.microsoft.com/office/drawing/2014/main" id="{35AC8822-06FB-58CA-CA8C-AE494566946E}"/>
                </a:ext>
              </a:extLst>
            </p:cNvPr>
            <p:cNvSpPr/>
            <p:nvPr/>
          </p:nvSpPr>
          <p:spPr>
            <a:xfrm>
              <a:off x="3231672" y="4470457"/>
              <a:ext cx="2041136" cy="1251443"/>
            </a:xfrm>
            <a:prstGeom prst="roundRect">
              <a:avLst/>
            </a:prstGeom>
            <a:solidFill>
              <a:srgbClr val="407026"/>
            </a:solidFill>
            <a:ln w="25400" cap="flat" cmpd="sng" algn="ctr">
              <a:solidFill>
                <a:srgbClr val="407026"/>
              </a:solid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Georgia"/>
                  <a:ea typeface="+mn-ea"/>
                  <a:cs typeface="+mn-cs"/>
                </a:rPr>
                <a:t>Campus portion is used for a portion of the debt service on MRB building</a:t>
              </a:r>
            </a:p>
          </p:txBody>
        </p:sp>
      </p:grpSp>
    </p:spTree>
    <p:extLst>
      <p:ext uri="{BB962C8B-B14F-4D97-AF65-F5344CB8AC3E}">
        <p14:creationId xmlns:p14="http://schemas.microsoft.com/office/powerpoint/2010/main" val="378618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D86929-DD85-EE48-AC20-41FA0C4BB122}"/>
              </a:ext>
            </a:extLst>
          </p:cNvPr>
          <p:cNvSpPr>
            <a:spLocks noGrp="1"/>
          </p:cNvSpPr>
          <p:nvPr>
            <p:ph type="body" sz="quarter" idx="11"/>
          </p:nvPr>
        </p:nvSpPr>
        <p:spPr>
          <a:xfrm>
            <a:off x="615814" y="2481943"/>
            <a:ext cx="7001227" cy="3331028"/>
          </a:xfrm>
        </p:spPr>
        <p:txBody>
          <a:bodyPr>
            <a:noAutofit/>
          </a:bodyPr>
          <a:lstStyle/>
          <a:p>
            <a:r>
              <a:rPr lang="en-US" dirty="0"/>
              <a:t>CAMPUS CORE BUDGET DETAILS</a:t>
            </a:r>
          </a:p>
        </p:txBody>
      </p:sp>
    </p:spTree>
    <p:extLst>
      <p:ext uri="{BB962C8B-B14F-4D97-AF65-F5344CB8AC3E}">
        <p14:creationId xmlns:p14="http://schemas.microsoft.com/office/powerpoint/2010/main" val="7572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129462"/>
            <a:ext cx="10989910"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4800" b="1" dirty="0">
                <a:solidFill>
                  <a:srgbClr val="003DA5"/>
                </a:solidFill>
                <a:latin typeface="Oswald SemiBold" pitchFamily="2" charset="77"/>
              </a:rPr>
              <a:t>CAMPUS CORE BUDGET IN ORGS</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2" y="850124"/>
            <a:ext cx="4160840" cy="307777"/>
          </a:xfrm>
          <a:prstGeom prst="rect">
            <a:avLst/>
          </a:prstGeom>
          <a:noFill/>
        </p:spPr>
        <p:txBody>
          <a:bodyPr wrap="square" lIns="0" tIns="0" rIns="0" bIns="0" rtlCol="0" anchor="t">
            <a:spAutoFit/>
          </a:bodyPr>
          <a:lstStyle/>
          <a:p>
            <a:r>
              <a:rPr lang="en-US" sz="2000" b="1">
                <a:solidFill>
                  <a:srgbClr val="003DA5"/>
                </a:solidFill>
                <a:latin typeface="Fira Sans Medium"/>
                <a:ea typeface="Fira Sans Medium" panose="020B0503050000020004" pitchFamily="34" charset="0"/>
              </a:rPr>
              <a:t>Core Budget Summary as of FY25</a:t>
            </a:r>
            <a:endParaRPr lang="en-US" sz="1400" b="1">
              <a:solidFill>
                <a:srgbClr val="003DA5"/>
              </a:solidFill>
              <a:latin typeface="Fira Sans Medium" panose="020B0503050000020004" pitchFamily="34" charset="0"/>
              <a:ea typeface="Fira Sans Medium" panose="020B0503050000020004" pitchFamily="34" charset="0"/>
            </a:endParaRPr>
          </a:p>
        </p:txBody>
      </p:sp>
      <p:sp>
        <p:nvSpPr>
          <p:cNvPr id="5" name="TextBox 4">
            <a:extLst>
              <a:ext uri="{FF2B5EF4-FFF2-40B4-BE49-F238E27FC236}">
                <a16:creationId xmlns:a16="http://schemas.microsoft.com/office/drawing/2014/main" id="{148E0186-E691-4ABE-9B8F-515A8242B076}"/>
              </a:ext>
            </a:extLst>
          </p:cNvPr>
          <p:cNvSpPr txBox="1"/>
          <p:nvPr/>
        </p:nvSpPr>
        <p:spPr>
          <a:xfrm>
            <a:off x="588962" y="1674114"/>
            <a:ext cx="3878006" cy="2431435"/>
          </a:xfrm>
          <a:prstGeom prst="rect">
            <a:avLst/>
          </a:prstGeom>
          <a:noFill/>
        </p:spPr>
        <p:txBody>
          <a:bodyPr wrap="square" lIns="0" tIns="0" rIns="0" bIns="0" rtlCol="0">
            <a:spAutoFit/>
          </a:bodyPr>
          <a:lstStyle/>
          <a:p>
            <a:r>
              <a:rPr lang="en-US" dirty="0">
                <a:latin typeface="Fira Sans Medium" panose="020B0503050000020004" pitchFamily="34" charset="0"/>
                <a:ea typeface="Fira Sans Medium" panose="020B0503050000020004" pitchFamily="34" charset="0"/>
              </a:rPr>
              <a:t>Core Budget on Fund 19900 includes:</a:t>
            </a:r>
          </a:p>
          <a:p>
            <a:pPr marL="285750" indent="-285750">
              <a:buFont typeface="Arial" panose="020B0604020202020204" pitchFamily="34" charset="0"/>
              <a:buChar char="•"/>
            </a:pPr>
            <a:r>
              <a:rPr lang="en-US" dirty="0">
                <a:latin typeface="Fira Sans Medium" panose="020B0503050000020004" pitchFamily="34" charset="0"/>
                <a:ea typeface="Fira Sans Medium" panose="020B0503050000020004" pitchFamily="34" charset="0"/>
              </a:rPr>
              <a:t>State General Funds</a:t>
            </a:r>
          </a:p>
          <a:p>
            <a:pPr marL="285750" indent="-285750">
              <a:buFont typeface="Arial" panose="020B0604020202020204" pitchFamily="34" charset="0"/>
              <a:buChar char="•"/>
            </a:pPr>
            <a:r>
              <a:rPr lang="en-US" dirty="0">
                <a:latin typeface="Fira Sans Medium" panose="020B0503050000020004" pitchFamily="34" charset="0"/>
                <a:ea typeface="Fira Sans Medium" panose="020B0503050000020004" pitchFamily="34" charset="0"/>
              </a:rPr>
              <a:t>UC General Funds </a:t>
            </a:r>
          </a:p>
          <a:p>
            <a:pPr marL="285750" indent="-285750">
              <a:buFont typeface="Arial" panose="020B0604020202020204" pitchFamily="34" charset="0"/>
              <a:buChar char="•"/>
            </a:pPr>
            <a:r>
              <a:rPr lang="en-US" dirty="0">
                <a:latin typeface="Fira Sans Medium" panose="020B0503050000020004" pitchFamily="34" charset="0"/>
                <a:ea typeface="Fira Sans Medium" panose="020B0503050000020004" pitchFamily="34" charset="0"/>
              </a:rPr>
              <a:t>Tuition </a:t>
            </a:r>
          </a:p>
          <a:p>
            <a:pPr marL="285750" indent="-285750">
              <a:buFont typeface="Arial" panose="020B0604020202020204" pitchFamily="34" charset="0"/>
              <a:buChar char="•"/>
            </a:pPr>
            <a:r>
              <a:rPr lang="en-US" dirty="0">
                <a:latin typeface="Fira Sans Medium" panose="020B0503050000020004" pitchFamily="34" charset="0"/>
                <a:ea typeface="Fira Sans Medium" panose="020B0503050000020004" pitchFamily="34" charset="0"/>
              </a:rPr>
              <a:t>Student Services Fee</a:t>
            </a:r>
          </a:p>
          <a:p>
            <a:pPr marL="285750" indent="-285750">
              <a:buFont typeface="Arial" panose="020B0604020202020204" pitchFamily="34" charset="0"/>
              <a:buChar char="•"/>
            </a:pPr>
            <a:r>
              <a:rPr lang="en-US" dirty="0">
                <a:latin typeface="Fira Sans Medium" panose="020B0503050000020004" pitchFamily="34" charset="0"/>
                <a:ea typeface="Fira Sans Medium" panose="020B0503050000020004" pitchFamily="34" charset="0"/>
              </a:rPr>
              <a:t>Non-Resident Tuition</a:t>
            </a:r>
          </a:p>
          <a:p>
            <a:pPr marL="285750" indent="-285750">
              <a:buFont typeface="Arial" panose="020B0604020202020204" pitchFamily="34" charset="0"/>
              <a:buChar char="•"/>
            </a:pPr>
            <a:r>
              <a:rPr lang="en-US" dirty="0">
                <a:latin typeface="Fira Sans Medium" panose="020B0503050000020004" pitchFamily="34" charset="0"/>
                <a:ea typeface="Fira Sans Medium" panose="020B0503050000020004" pitchFamily="34" charset="0"/>
              </a:rPr>
              <a:t>F&amp;A </a:t>
            </a:r>
            <a:r>
              <a:rPr lang="en-US" sz="1400" dirty="0">
                <a:solidFill>
                  <a:schemeClr val="accent4"/>
                </a:solidFill>
                <a:latin typeface="Fira Sans Medium" panose="020B0503050000020004" pitchFamily="34" charset="0"/>
              </a:rPr>
              <a:t>(Indirect cost recovery from </a:t>
            </a:r>
          </a:p>
          <a:p>
            <a:r>
              <a:rPr lang="en-US" sz="1400" dirty="0">
                <a:solidFill>
                  <a:schemeClr val="accent4"/>
                </a:solidFill>
                <a:latin typeface="Fira Sans Medium" panose="020B0503050000020004" pitchFamily="34" charset="0"/>
              </a:rPr>
              <a:t>	C&amp;G </a:t>
            </a:r>
            <a:r>
              <a:rPr lang="en-US" sz="1400" dirty="0">
                <a:solidFill>
                  <a:schemeClr val="accent4"/>
                </a:solidFill>
                <a:latin typeface="Fira Sans Medium" panose="020B0503050000020004" pitchFamily="34" charset="0"/>
                <a:ea typeface="Fira Sans Medium" panose="020B0503050000020004" pitchFamily="34" charset="0"/>
              </a:rPr>
              <a:t>ad</a:t>
            </a:r>
            <a:r>
              <a:rPr lang="en-US" sz="1400" dirty="0">
                <a:solidFill>
                  <a:schemeClr val="accent4"/>
                </a:solidFill>
                <a:latin typeface="Fira Sans Medium" panose="020B0503050000020004" pitchFamily="34" charset="0"/>
              </a:rPr>
              <a:t>de</a:t>
            </a:r>
            <a:r>
              <a:rPr lang="en-US" sz="1400" dirty="0">
                <a:solidFill>
                  <a:schemeClr val="accent4"/>
                </a:solidFill>
                <a:latin typeface="Fira Sans Medium" panose="020B0503050000020004" pitchFamily="34" charset="0"/>
                <a:ea typeface="Fira Sans Medium" panose="020B0503050000020004" pitchFamily="34" charset="0"/>
              </a:rPr>
              <a:t>d as Perm FY23)</a:t>
            </a:r>
          </a:p>
          <a:p>
            <a:pPr algn="ctr"/>
            <a:endParaRPr lang="en-US" dirty="0">
              <a:solidFill>
                <a:srgbClr val="FFB81D"/>
              </a:solidFill>
              <a:latin typeface="Fira Sans Book" panose="020B0503050000020004" pitchFamily="34" charset="0"/>
              <a:ea typeface="Fira Sans Book" panose="020B0503050000020004" pitchFamily="34" charset="0"/>
            </a:endParaRPr>
          </a:p>
        </p:txBody>
      </p:sp>
      <p:sp>
        <p:nvSpPr>
          <p:cNvPr id="7" name="TextBox 6">
            <a:extLst>
              <a:ext uri="{FF2B5EF4-FFF2-40B4-BE49-F238E27FC236}">
                <a16:creationId xmlns:a16="http://schemas.microsoft.com/office/drawing/2014/main" id="{DCD63B67-A3B8-4338-8299-4631ECBB4133}"/>
              </a:ext>
            </a:extLst>
          </p:cNvPr>
          <p:cNvSpPr txBox="1"/>
          <p:nvPr/>
        </p:nvSpPr>
        <p:spPr>
          <a:xfrm>
            <a:off x="476666" y="4246146"/>
            <a:ext cx="4200366" cy="1384995"/>
          </a:xfrm>
          <a:prstGeom prst="rect">
            <a:avLst/>
          </a:prstGeom>
          <a:noFill/>
        </p:spPr>
        <p:txBody>
          <a:bodyPr wrap="square" lIns="91440" tIns="45720" rIns="91440" bIns="45720" rtlCol="0" anchor="t">
            <a:spAutoFit/>
          </a:bodyPr>
          <a:lstStyle/>
          <a:p>
            <a:r>
              <a:rPr lang="en-US" sz="1400" i="1" dirty="0"/>
              <a:t>Note: Funding for the salary/benefit cost increases effective 7/1 and 10/1 are not reflected in Org balances since they are allocated based on actuals.</a:t>
            </a:r>
          </a:p>
          <a:p>
            <a:endParaRPr lang="en-US" sz="1400" i="1" dirty="0">
              <a:cs typeface="Calibri"/>
            </a:endParaRPr>
          </a:p>
          <a:p>
            <a:r>
              <a:rPr lang="en-US" sz="1400" i="1" dirty="0">
                <a:cs typeface="Calibri"/>
              </a:rPr>
              <a:t>*The estimated FY25 Fixed Cost increases ($28M) are still budgeted in Central Resources.</a:t>
            </a:r>
          </a:p>
        </p:txBody>
      </p:sp>
      <p:pic>
        <p:nvPicPr>
          <p:cNvPr id="2" name="Picture 1">
            <a:extLst>
              <a:ext uri="{FF2B5EF4-FFF2-40B4-BE49-F238E27FC236}">
                <a16:creationId xmlns:a16="http://schemas.microsoft.com/office/drawing/2014/main" id="{F0D1186A-AF22-C0B6-CDB2-0161C20A8D8F}"/>
              </a:ext>
            </a:extLst>
          </p:cNvPr>
          <p:cNvPicPr>
            <a:picLocks noChangeAspect="1"/>
          </p:cNvPicPr>
          <p:nvPr/>
        </p:nvPicPr>
        <p:blipFill>
          <a:blip r:embed="rId3"/>
          <a:stretch>
            <a:fillRect/>
          </a:stretch>
        </p:blipFill>
        <p:spPr>
          <a:xfrm>
            <a:off x="5546788" y="865025"/>
            <a:ext cx="5743575" cy="5734050"/>
          </a:xfrm>
          <a:prstGeom prst="rect">
            <a:avLst/>
          </a:prstGeom>
        </p:spPr>
      </p:pic>
    </p:spTree>
    <p:extLst>
      <p:ext uri="{BB962C8B-B14F-4D97-AF65-F5344CB8AC3E}">
        <p14:creationId xmlns:p14="http://schemas.microsoft.com/office/powerpoint/2010/main" val="187858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700190-89F2-8A4B-86FA-330FBF3E8E9D}"/>
              </a:ext>
            </a:extLst>
          </p:cNvPr>
          <p:cNvSpPr>
            <a:spLocks noGrp="1"/>
          </p:cNvSpPr>
          <p:nvPr>
            <p:ph type="body" sz="quarter" idx="11"/>
          </p:nvPr>
        </p:nvSpPr>
        <p:spPr/>
        <p:txBody>
          <a:bodyPr/>
          <a:lstStyle/>
          <a:p>
            <a:r>
              <a:rPr lang="en-US"/>
              <a:t>CAMPUS BUDGET OVERVIEW</a:t>
            </a:r>
          </a:p>
        </p:txBody>
      </p:sp>
      <p:sp>
        <p:nvSpPr>
          <p:cNvPr id="12" name="TextBox 11">
            <a:extLst>
              <a:ext uri="{FF2B5EF4-FFF2-40B4-BE49-F238E27FC236}">
                <a16:creationId xmlns:a16="http://schemas.microsoft.com/office/drawing/2014/main" id="{EAC6536D-16BA-41F8-844F-AB12A1FAFD55}"/>
              </a:ext>
            </a:extLst>
          </p:cNvPr>
          <p:cNvSpPr txBox="1"/>
          <p:nvPr/>
        </p:nvSpPr>
        <p:spPr>
          <a:xfrm>
            <a:off x="4078792" y="3487473"/>
            <a:ext cx="8065639" cy="307777"/>
          </a:xfrm>
          <a:prstGeom prst="rect">
            <a:avLst/>
          </a:prstGeom>
          <a:noFill/>
        </p:spPr>
        <p:txBody>
          <a:bodyPr wrap="square" lIns="0" tIns="0" rIns="0" bIns="0" rtlCol="0">
            <a:spAutoFit/>
          </a:bodyPr>
          <a:lstStyle/>
          <a:p>
            <a:r>
              <a:rPr lang="en-US" sz="2000" b="1">
                <a:solidFill>
                  <a:srgbClr val="003DA5"/>
                </a:solidFill>
                <a:latin typeface="Fira Sans Medium" panose="020B0503050000020004" pitchFamily="34" charset="0"/>
                <a:ea typeface="Fira Sans Medium" panose="020B0503050000020004" pitchFamily="34" charset="0"/>
              </a:rPr>
              <a:t>Projected Revenue and Expenses for FY24-25</a:t>
            </a:r>
            <a:endParaRPr lang="en-US" sz="1500" i="1" strike="sngStrike">
              <a:solidFill>
                <a:srgbClr val="FF0000"/>
              </a:solidFill>
              <a:latin typeface="Fira Sans Medium" panose="020B0503050000020004" pitchFamily="34" charset="0"/>
              <a:ea typeface="Fira Sans Medium" panose="020B0503050000020004" pitchFamily="34" charset="0"/>
            </a:endParaRPr>
          </a:p>
        </p:txBody>
      </p:sp>
      <p:sp>
        <p:nvSpPr>
          <p:cNvPr id="14" name="TextBox 13">
            <a:extLst>
              <a:ext uri="{FF2B5EF4-FFF2-40B4-BE49-F238E27FC236}">
                <a16:creationId xmlns:a16="http://schemas.microsoft.com/office/drawing/2014/main" id="{6252CB9B-51F9-403D-B55C-CEC6CCF09231}"/>
              </a:ext>
            </a:extLst>
          </p:cNvPr>
          <p:cNvSpPr txBox="1"/>
          <p:nvPr/>
        </p:nvSpPr>
        <p:spPr>
          <a:xfrm>
            <a:off x="4078793" y="675308"/>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Revenue and Expenses in FY23-24</a:t>
            </a:r>
            <a:endParaRPr lang="en-US" sz="1500" b="1" dirty="0">
              <a:solidFill>
                <a:srgbClr val="003DA5"/>
              </a:solidFill>
              <a:latin typeface="Fira Sans Medium" panose="020B0503050000020004" pitchFamily="34" charset="0"/>
              <a:ea typeface="Fira Sans Medium" panose="020B0503050000020004" pitchFamily="34" charset="0"/>
            </a:endParaRPr>
          </a:p>
        </p:txBody>
      </p:sp>
      <p:sp>
        <p:nvSpPr>
          <p:cNvPr id="7" name="TextBox 6">
            <a:extLst>
              <a:ext uri="{FF2B5EF4-FFF2-40B4-BE49-F238E27FC236}">
                <a16:creationId xmlns:a16="http://schemas.microsoft.com/office/drawing/2014/main" id="{D8F50D03-F362-4455-86A1-494B1FB8B125}"/>
              </a:ext>
            </a:extLst>
          </p:cNvPr>
          <p:cNvSpPr txBox="1"/>
          <p:nvPr/>
        </p:nvSpPr>
        <p:spPr>
          <a:xfrm>
            <a:off x="3970172" y="1048858"/>
            <a:ext cx="8113208" cy="1477328"/>
          </a:xfrm>
          <a:prstGeom prst="rect">
            <a:avLst/>
          </a:prstGeom>
          <a:noFill/>
        </p:spPr>
        <p:txBody>
          <a:bodyPr wrap="square" lIns="91440" tIns="45720" rIns="91440" bIns="45720" rtlCol="0" anchor="t">
            <a:spAutoFit/>
          </a:bodyPr>
          <a:lstStyle/>
          <a:p>
            <a:r>
              <a:rPr lang="en-US" b="1" dirty="0">
                <a:latin typeface="Fira Sans Book" panose="020B0604020202020204" charset="0"/>
                <a:ea typeface="Fira Sans Book" panose="020B0604020202020204" charset="0"/>
              </a:rPr>
              <a:t>~$1.3 billion total budgeted revenues and expenditures  </a:t>
            </a:r>
          </a:p>
          <a:p>
            <a:r>
              <a:rPr lang="en-US" dirty="0">
                <a:latin typeface="Fira Sans Book" panose="020B0604020202020204" charset="0"/>
                <a:ea typeface="Fira Sans Book" panose="020B0604020202020204" charset="0"/>
              </a:rPr>
              <a:t>       Core Budget plus Student Fees, C&amp;G, Gifts, Sales &amp; Service, and Auxiliaries</a:t>
            </a:r>
          </a:p>
          <a:p>
            <a:pPr lvl="1"/>
            <a:endParaRPr lang="en-US" dirty="0">
              <a:latin typeface="Fira Sans Book" panose="020B0604020202020204" charset="0"/>
              <a:ea typeface="Fira Sans Book" panose="020B0604020202020204" charset="0"/>
            </a:endParaRPr>
          </a:p>
          <a:p>
            <a:r>
              <a:rPr lang="en-US" b="1" dirty="0">
                <a:latin typeface="Fira Sans Book" panose="020B0604020202020204" charset="0"/>
                <a:ea typeface="Fira Sans Book" panose="020B0604020202020204" charset="0"/>
              </a:rPr>
              <a:t>~$721 million core budgeted revenues and expenditures </a:t>
            </a:r>
          </a:p>
          <a:p>
            <a:r>
              <a:rPr lang="en-US" b="1" dirty="0">
                <a:latin typeface="Fira Sans Book" panose="020B0604020202020204" charset="0"/>
                <a:ea typeface="Fira Sans Book" panose="020B0604020202020204" charset="0"/>
              </a:rPr>
              <a:t>   </a:t>
            </a:r>
            <a:r>
              <a:rPr lang="en-US" dirty="0">
                <a:latin typeface="Fira Sans Book" panose="020B0604020202020204" charset="0"/>
                <a:ea typeface="Fira Sans Book" panose="020B0604020202020204" charset="0"/>
              </a:rPr>
              <a:t>   Core used to fund the teaching and research operations for the campus</a:t>
            </a:r>
          </a:p>
        </p:txBody>
      </p:sp>
      <p:sp>
        <p:nvSpPr>
          <p:cNvPr id="9" name="TextBox 8">
            <a:extLst>
              <a:ext uri="{FF2B5EF4-FFF2-40B4-BE49-F238E27FC236}">
                <a16:creationId xmlns:a16="http://schemas.microsoft.com/office/drawing/2014/main" id="{6A83781D-C4C5-4E5A-9635-B1052D1DC849}"/>
              </a:ext>
            </a:extLst>
          </p:cNvPr>
          <p:cNvSpPr txBox="1"/>
          <p:nvPr/>
        </p:nvSpPr>
        <p:spPr>
          <a:xfrm>
            <a:off x="3970172" y="3862501"/>
            <a:ext cx="8004588" cy="1477328"/>
          </a:xfrm>
          <a:prstGeom prst="rect">
            <a:avLst/>
          </a:prstGeom>
          <a:noFill/>
        </p:spPr>
        <p:txBody>
          <a:bodyPr wrap="square" rtlCol="0">
            <a:spAutoFit/>
          </a:bodyPr>
          <a:lstStyle/>
          <a:p>
            <a:r>
              <a:rPr lang="en-US" b="1">
                <a:latin typeface="Fira Sans Book" panose="020B0604020202020204" charset="0"/>
                <a:ea typeface="Fira Sans Book" panose="020B0604020202020204" charset="0"/>
              </a:rPr>
              <a:t>~$1.3 billion total budgeted revenues and expenditures  </a:t>
            </a:r>
          </a:p>
          <a:p>
            <a:r>
              <a:rPr lang="en-US">
                <a:latin typeface="Fira Sans Book" panose="020B0604020202020204" charset="0"/>
                <a:ea typeface="Fira Sans Book" panose="020B0604020202020204" charset="0"/>
              </a:rPr>
              <a:t>       Core Budget plus Student Fees, C&amp;G, Gifts, Sales &amp; Service, and Auxiliaries</a:t>
            </a:r>
          </a:p>
          <a:p>
            <a:pPr lvl="1"/>
            <a:endParaRPr lang="en-US">
              <a:latin typeface="Fira Sans Book" panose="020B0604020202020204" charset="0"/>
              <a:ea typeface="Fira Sans Book" panose="020B0604020202020204" charset="0"/>
            </a:endParaRPr>
          </a:p>
          <a:p>
            <a:r>
              <a:rPr lang="en-US" b="1">
                <a:latin typeface="Fira Sans Book" panose="020B0604020202020204" charset="0"/>
                <a:ea typeface="Fira Sans Book" panose="020B0604020202020204" charset="0"/>
              </a:rPr>
              <a:t>~$758 million core budgeted revenues and expenditures </a:t>
            </a:r>
          </a:p>
          <a:p>
            <a:r>
              <a:rPr lang="en-US" b="1">
                <a:latin typeface="Fira Sans Book" panose="020B0604020202020204" charset="0"/>
                <a:ea typeface="Fira Sans Book" panose="020B0604020202020204" charset="0"/>
              </a:rPr>
              <a:t>   </a:t>
            </a:r>
            <a:r>
              <a:rPr lang="en-US">
                <a:latin typeface="Fira Sans Book" panose="020B0604020202020204" charset="0"/>
                <a:ea typeface="Fira Sans Book" panose="020B0604020202020204" charset="0"/>
              </a:rPr>
              <a:t>   Core used to fund the teaching and research operations for the campus</a:t>
            </a:r>
          </a:p>
        </p:txBody>
      </p:sp>
    </p:spTree>
    <p:extLst>
      <p:ext uri="{BB962C8B-B14F-4D97-AF65-F5344CB8AC3E}">
        <p14:creationId xmlns:p14="http://schemas.microsoft.com/office/powerpoint/2010/main" val="3259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D311B-1EDA-4BB9-C360-EB0502E34DC5}"/>
              </a:ext>
            </a:extLst>
          </p:cNvPr>
          <p:cNvPicPr>
            <a:picLocks noChangeAspect="1"/>
          </p:cNvPicPr>
          <p:nvPr/>
        </p:nvPicPr>
        <p:blipFill>
          <a:blip r:embed="rId3"/>
          <a:stretch>
            <a:fillRect/>
          </a:stretch>
        </p:blipFill>
        <p:spPr>
          <a:xfrm>
            <a:off x="1429873" y="1375546"/>
            <a:ext cx="8207904" cy="4488286"/>
          </a:xfrm>
          <a:prstGeom prst="rect">
            <a:avLst/>
          </a:prstGeom>
        </p:spPr>
      </p:pic>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530838" y="994168"/>
            <a:ext cx="11130323" cy="10797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3DA5"/>
                </a:solidFill>
                <a:latin typeface="Oswald SemiBold"/>
              </a:rPr>
              <a:t>Investment Revenue has allowed recent increases to our Core Budget</a:t>
            </a:r>
            <a:endParaRPr lang="en-US" sz="1800" b="1" dirty="0">
              <a:solidFill>
                <a:srgbClr val="FF0000"/>
              </a:solidFill>
              <a:latin typeface="Oswald SemiBold"/>
            </a:endParaRPr>
          </a:p>
        </p:txBody>
      </p:sp>
      <p:sp>
        <p:nvSpPr>
          <p:cNvPr id="2" name="TextBox 1">
            <a:extLst>
              <a:ext uri="{FF2B5EF4-FFF2-40B4-BE49-F238E27FC236}">
                <a16:creationId xmlns:a16="http://schemas.microsoft.com/office/drawing/2014/main" id="{26650615-C116-499D-4653-AF5B8B386C16}"/>
              </a:ext>
            </a:extLst>
          </p:cNvPr>
          <p:cNvSpPr txBox="1"/>
          <p:nvPr/>
        </p:nvSpPr>
        <p:spPr>
          <a:xfrm>
            <a:off x="5158946" y="1921476"/>
            <a:ext cx="2156254" cy="40777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F5AD5-2CFC-175B-5D49-ACEF02B49F4F}"/>
              </a:ext>
            </a:extLst>
          </p:cNvPr>
          <p:cNvSpPr txBox="1"/>
          <p:nvPr/>
        </p:nvSpPr>
        <p:spPr>
          <a:xfrm>
            <a:off x="9811513" y="2574920"/>
            <a:ext cx="2066544" cy="1938992"/>
          </a:xfrm>
          <a:prstGeom prst="rect">
            <a:avLst/>
          </a:prstGeom>
          <a:noFill/>
        </p:spPr>
        <p:txBody>
          <a:bodyPr wrap="square" lIns="91440" tIns="45720" rIns="91440" bIns="45720" rtlCol="0" anchor="t">
            <a:spAutoFit/>
          </a:bodyPr>
          <a:lstStyle/>
          <a:p>
            <a:r>
              <a:rPr lang="en-US" sz="1500" dirty="0">
                <a:solidFill>
                  <a:schemeClr val="accent2"/>
                </a:solidFill>
                <a:latin typeface="Fira Sans Medium"/>
              </a:rPr>
              <a:t>An additional $5.8M was added to FY25 Core Funds bringing our total core budget from investment income to $25M annually.</a:t>
            </a:r>
          </a:p>
          <a:p>
            <a:endParaRPr lang="en-US" sz="1500" dirty="0">
              <a:solidFill>
                <a:schemeClr val="accent2"/>
              </a:solidFill>
              <a:latin typeface="Calibri"/>
              <a:cs typeface="Calibri"/>
            </a:endParaRPr>
          </a:p>
        </p:txBody>
      </p:sp>
      <p:sp>
        <p:nvSpPr>
          <p:cNvPr id="4" name="Text Placeholder 2">
            <a:extLst>
              <a:ext uri="{FF2B5EF4-FFF2-40B4-BE49-F238E27FC236}">
                <a16:creationId xmlns:a16="http://schemas.microsoft.com/office/drawing/2014/main" id="{4064EC7B-47D9-D0EE-9718-120E8E0B80AC}"/>
              </a:ext>
            </a:extLst>
          </p:cNvPr>
          <p:cNvSpPr txBox="1">
            <a:spLocks/>
          </p:cNvSpPr>
          <p:nvPr/>
        </p:nvSpPr>
        <p:spPr>
          <a:xfrm>
            <a:off x="376082" y="346124"/>
            <a:ext cx="11209366" cy="7603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003DA5"/>
                </a:solidFill>
                <a:latin typeface="Oswald SemiBold" pitchFamily="2" charset="77"/>
              </a:rPr>
              <a:t>CAMPUS CORE BUDGET GROWTH</a:t>
            </a:r>
          </a:p>
        </p:txBody>
      </p:sp>
    </p:spTree>
    <p:extLst>
      <p:ext uri="{BB962C8B-B14F-4D97-AF65-F5344CB8AC3E}">
        <p14:creationId xmlns:p14="http://schemas.microsoft.com/office/powerpoint/2010/main" val="153431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EA41-CA54-E927-8B02-022EDB7E056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B76BDBD-37AA-9A93-810B-77A55151A7E1}"/>
              </a:ext>
            </a:extLst>
          </p:cNvPr>
          <p:cNvSpPr>
            <a:spLocks noGrp="1"/>
          </p:cNvSpPr>
          <p:nvPr>
            <p:ph type="body" sz="quarter" idx="11"/>
          </p:nvPr>
        </p:nvSpPr>
        <p:spPr>
          <a:xfrm>
            <a:off x="376082" y="346124"/>
            <a:ext cx="11209366" cy="760300"/>
          </a:xfrm>
        </p:spPr>
        <p:txBody>
          <a:bodyPr>
            <a:normAutofit lnSpcReduction="10000"/>
          </a:bodyPr>
          <a:lstStyle/>
          <a:p>
            <a:r>
              <a:rPr lang="en-US" dirty="0"/>
              <a:t>CAMPUS CORE BUDGET PLANNING</a:t>
            </a:r>
          </a:p>
        </p:txBody>
      </p:sp>
      <p:sp>
        <p:nvSpPr>
          <p:cNvPr id="12" name="TextBox 11">
            <a:extLst>
              <a:ext uri="{FF2B5EF4-FFF2-40B4-BE49-F238E27FC236}">
                <a16:creationId xmlns:a16="http://schemas.microsoft.com/office/drawing/2014/main" id="{7D231F0B-CD5D-B924-F1F1-5F4A547D0A62}"/>
              </a:ext>
            </a:extLst>
          </p:cNvPr>
          <p:cNvSpPr txBox="1"/>
          <p:nvPr/>
        </p:nvSpPr>
        <p:spPr>
          <a:xfrm>
            <a:off x="512632" y="1097280"/>
            <a:ext cx="8065639"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FY26 Budget Planning </a:t>
            </a:r>
            <a:endParaRPr lang="en-US" sz="1500" i="1" strike="sngStrike" dirty="0">
              <a:solidFill>
                <a:srgbClr val="FF0000"/>
              </a:solidFill>
              <a:latin typeface="Fira Sans Medium" panose="020B0503050000020004" pitchFamily="34" charset="0"/>
              <a:ea typeface="Fira Sans Medium" panose="020B0503050000020004" pitchFamily="34" charset="0"/>
            </a:endParaRPr>
          </a:p>
        </p:txBody>
      </p:sp>
      <p:sp>
        <p:nvSpPr>
          <p:cNvPr id="9" name="TextBox 8">
            <a:extLst>
              <a:ext uri="{FF2B5EF4-FFF2-40B4-BE49-F238E27FC236}">
                <a16:creationId xmlns:a16="http://schemas.microsoft.com/office/drawing/2014/main" id="{36E5464C-BDC7-4777-FC82-F52F53A653CE}"/>
              </a:ext>
            </a:extLst>
          </p:cNvPr>
          <p:cNvSpPr txBox="1"/>
          <p:nvPr/>
        </p:nvSpPr>
        <p:spPr>
          <a:xfrm>
            <a:off x="512632" y="1320468"/>
            <a:ext cx="11483686" cy="4355038"/>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en-US" sz="600" dirty="0">
              <a:latin typeface="Fira Sans Medium" panose="020B0503050000020004" pitchFamily="34" charset="0"/>
            </a:endParaRPr>
          </a:p>
          <a:p>
            <a:pPr marL="285750" indent="-285750">
              <a:spcBef>
                <a:spcPts val="600"/>
              </a:spcBef>
              <a:buFont typeface="Arial" panose="020B0604020202020204" pitchFamily="34" charset="0"/>
              <a:buChar char="•"/>
            </a:pPr>
            <a:r>
              <a:rPr lang="en-US" dirty="0">
                <a:latin typeface="Fira Sans Medium" panose="020B0503050000020004" pitchFamily="34" charset="0"/>
              </a:rPr>
              <a:t>Prepared for a more challenging year relative to state funding</a:t>
            </a:r>
          </a:p>
          <a:p>
            <a:pPr marL="742950" lvl="1" indent="-285750">
              <a:spcBef>
                <a:spcPts val="600"/>
              </a:spcBef>
              <a:buFontTx/>
              <a:buChar char="-"/>
            </a:pPr>
            <a:r>
              <a:rPr lang="en-US" dirty="0">
                <a:latin typeface="Fira Sans Medium" panose="020B0503050000020004" pitchFamily="34" charset="0"/>
              </a:rPr>
              <a:t>The State Legislature has indicated a 7.9% budget reduction for UC</a:t>
            </a:r>
          </a:p>
          <a:p>
            <a:pPr marL="742950" lvl="1" indent="-285750">
              <a:spcBef>
                <a:spcPts val="600"/>
              </a:spcBef>
              <a:buFontTx/>
              <a:buChar char="-"/>
            </a:pPr>
            <a:r>
              <a:rPr lang="en-US" dirty="0">
                <a:latin typeface="Fira Sans Medium" panose="020B0503050000020004" pitchFamily="34" charset="0"/>
              </a:rPr>
              <a:t>We have a perm balance in FY25 that will carry forward into FY26 to help offset reductions</a:t>
            </a:r>
          </a:p>
          <a:p>
            <a:pPr marL="285750" indent="-285750">
              <a:spcBef>
                <a:spcPts val="600"/>
              </a:spcBef>
              <a:buFont typeface="Arial" panose="020B0604020202020204" pitchFamily="34" charset="0"/>
              <a:buChar char="•"/>
            </a:pPr>
            <a:endParaRPr lang="en-US" dirty="0">
              <a:latin typeface="Fira Sans Medium" panose="020B0503050000020004" pitchFamily="34" charset="0"/>
            </a:endParaRPr>
          </a:p>
          <a:p>
            <a:pPr marL="285750" indent="-285750">
              <a:spcBef>
                <a:spcPts val="600"/>
              </a:spcBef>
              <a:buFont typeface="Arial" panose="020B0604020202020204" pitchFamily="34" charset="0"/>
              <a:buChar char="•"/>
            </a:pPr>
            <a:r>
              <a:rPr lang="en-US" dirty="0">
                <a:latin typeface="Fira Sans Medium" panose="020B0503050000020004" pitchFamily="34" charset="0"/>
              </a:rPr>
              <a:t>The Governor will present his FY26 State Budget in January </a:t>
            </a:r>
          </a:p>
          <a:p>
            <a:pPr marL="742950" lvl="1" indent="-285750">
              <a:spcBef>
                <a:spcPts val="600"/>
              </a:spcBef>
              <a:buFontTx/>
              <a:buChar char="-"/>
            </a:pPr>
            <a:r>
              <a:rPr lang="en-US" dirty="0">
                <a:latin typeface="Fira Sans Medium" panose="020B0503050000020004" pitchFamily="34" charset="0"/>
              </a:rPr>
              <a:t>We will have insight into UC’s budget </a:t>
            </a:r>
          </a:p>
          <a:p>
            <a:pPr marL="742950" lvl="1" indent="-285750">
              <a:spcBef>
                <a:spcPts val="600"/>
              </a:spcBef>
              <a:buFontTx/>
              <a:buChar char="-"/>
            </a:pPr>
            <a:r>
              <a:rPr lang="en-US" dirty="0">
                <a:latin typeface="Fira Sans Medium" panose="020B0503050000020004" pitchFamily="34" charset="0"/>
              </a:rPr>
              <a:t>Possibly higher state revenues will allow for a lower budget reduction to UC</a:t>
            </a:r>
          </a:p>
          <a:p>
            <a:pPr marL="285750" indent="-285750">
              <a:spcBef>
                <a:spcPts val="600"/>
              </a:spcBef>
              <a:buFont typeface="Arial" panose="020B0604020202020204" pitchFamily="34" charset="0"/>
              <a:buChar char="•"/>
            </a:pPr>
            <a:endParaRPr lang="en-US" dirty="0">
              <a:latin typeface="Fira Sans Medium" panose="020B0503050000020004" pitchFamily="34" charset="0"/>
            </a:endParaRPr>
          </a:p>
          <a:p>
            <a:pPr marL="285750" indent="-285750">
              <a:spcBef>
                <a:spcPts val="600"/>
              </a:spcBef>
              <a:buFont typeface="Arial" panose="020B0604020202020204" pitchFamily="34" charset="0"/>
              <a:buChar char="•"/>
            </a:pPr>
            <a:r>
              <a:rPr lang="en-US" dirty="0">
                <a:latin typeface="Fira Sans Medium" panose="020B0503050000020004" pitchFamily="34" charset="0"/>
              </a:rPr>
              <a:t>Most of our state funding is driven by enrollment</a:t>
            </a:r>
          </a:p>
          <a:p>
            <a:pPr marL="742950" lvl="1" indent="-285750">
              <a:spcBef>
                <a:spcPts val="600"/>
              </a:spcBef>
              <a:buFontTx/>
              <a:buChar char="-"/>
            </a:pPr>
            <a:r>
              <a:rPr lang="en-US" dirty="0">
                <a:latin typeface="Fira Sans Medium" panose="020B0503050000020004" pitchFamily="34" charset="0"/>
              </a:rPr>
              <a:t>Our recent declines in enrollment compared to other UCs will result in a budget reduction to UCR</a:t>
            </a:r>
          </a:p>
          <a:p>
            <a:pPr marL="742950" lvl="1" indent="-285750">
              <a:spcBef>
                <a:spcPts val="600"/>
              </a:spcBef>
              <a:buFontTx/>
              <a:buChar char="-"/>
            </a:pPr>
            <a:r>
              <a:rPr lang="en-US" dirty="0">
                <a:latin typeface="Fira Sans Medium" panose="020B0503050000020004" pitchFamily="34" charset="0"/>
              </a:rPr>
              <a:t>It is </a:t>
            </a:r>
            <a:r>
              <a:rPr lang="en-US" b="1" dirty="0">
                <a:solidFill>
                  <a:schemeClr val="accent1"/>
                </a:solidFill>
                <a:latin typeface="Fira Sans Medium" panose="020B0503050000020004" pitchFamily="34" charset="0"/>
              </a:rPr>
              <a:t>very important</a:t>
            </a:r>
            <a:r>
              <a:rPr lang="en-US" dirty="0">
                <a:solidFill>
                  <a:schemeClr val="accent1"/>
                </a:solidFill>
                <a:latin typeface="Fira Sans Medium" panose="020B0503050000020004" pitchFamily="34" charset="0"/>
              </a:rPr>
              <a:t> </a:t>
            </a:r>
            <a:r>
              <a:rPr lang="en-US" dirty="0">
                <a:latin typeface="Fira Sans Medium" panose="020B0503050000020004" pitchFamily="34" charset="0"/>
              </a:rPr>
              <a:t>to have Fall 2025 enrollment back at Fall 2021 level</a:t>
            </a:r>
          </a:p>
          <a:p>
            <a:endParaRPr lang="en-US" dirty="0">
              <a:latin typeface="Fira Sans Book" panose="020B0604020202020204" charset="0"/>
              <a:ea typeface="Fira Sans Book" panose="020B0604020202020204" charset="0"/>
            </a:endParaRPr>
          </a:p>
        </p:txBody>
      </p:sp>
    </p:spTree>
    <p:extLst>
      <p:ext uri="{BB962C8B-B14F-4D97-AF65-F5344CB8AC3E}">
        <p14:creationId xmlns:p14="http://schemas.microsoft.com/office/powerpoint/2010/main" val="228308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AF663-0834-F84C-99A2-0A2986F4FA7B}"/>
              </a:ext>
            </a:extLst>
          </p:cNvPr>
          <p:cNvSpPr>
            <a:spLocks noGrp="1"/>
          </p:cNvSpPr>
          <p:nvPr>
            <p:ph type="body" sz="quarter" idx="10"/>
          </p:nvPr>
        </p:nvSpPr>
        <p:spPr/>
        <p:txBody>
          <a:bodyPr/>
          <a:lstStyle/>
          <a:p>
            <a:r>
              <a:rPr lang="en-US"/>
              <a:t>QUESTIONS OR COMMENTS?</a:t>
            </a:r>
          </a:p>
        </p:txBody>
      </p:sp>
    </p:spTree>
    <p:extLst>
      <p:ext uri="{BB962C8B-B14F-4D97-AF65-F5344CB8AC3E}">
        <p14:creationId xmlns:p14="http://schemas.microsoft.com/office/powerpoint/2010/main" val="25345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476666" y="1198856"/>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FY24 All Funds Revenue and Expenditures</a:t>
            </a:r>
            <a:endParaRPr lang="en-US" sz="1400" b="1" i="1" dirty="0">
              <a:solidFill>
                <a:srgbClr val="003DA5"/>
              </a:solidFill>
              <a:latin typeface="Fira Sans Medium" panose="020B0503050000020004" pitchFamily="34" charset="0"/>
              <a:ea typeface="Fira Sans Medium" panose="020B0503050000020004" pitchFamily="34" charset="0"/>
            </a:endParaRPr>
          </a:p>
        </p:txBody>
      </p:sp>
      <p:pic>
        <p:nvPicPr>
          <p:cNvPr id="2" name="Picture 1">
            <a:extLst>
              <a:ext uri="{FF2B5EF4-FFF2-40B4-BE49-F238E27FC236}">
                <a16:creationId xmlns:a16="http://schemas.microsoft.com/office/drawing/2014/main" id="{C78F24C1-29A8-4BAC-B01B-0147BDBF5302}"/>
              </a:ext>
            </a:extLst>
          </p:cNvPr>
          <p:cNvPicPr>
            <a:picLocks noChangeAspect="1"/>
          </p:cNvPicPr>
          <p:nvPr/>
        </p:nvPicPr>
        <p:blipFill>
          <a:blip r:embed="rId3"/>
          <a:stretch>
            <a:fillRect/>
          </a:stretch>
        </p:blipFill>
        <p:spPr>
          <a:xfrm>
            <a:off x="145618" y="6247068"/>
            <a:ext cx="1692513" cy="527283"/>
          </a:xfrm>
          <a:prstGeom prst="rect">
            <a:avLst/>
          </a:prstGeom>
        </p:spPr>
      </p:pic>
      <p:sp>
        <p:nvSpPr>
          <p:cNvPr id="3" name="TextBox 2">
            <a:extLst>
              <a:ext uri="{FF2B5EF4-FFF2-40B4-BE49-F238E27FC236}">
                <a16:creationId xmlns:a16="http://schemas.microsoft.com/office/drawing/2014/main" id="{D32D60AF-CF34-44BE-A9F9-E9F8665F8D3A}"/>
              </a:ext>
            </a:extLst>
          </p:cNvPr>
          <p:cNvSpPr txBox="1"/>
          <p:nvPr/>
        </p:nvSpPr>
        <p:spPr>
          <a:xfrm>
            <a:off x="10588476" y="1759985"/>
            <a:ext cx="1296140" cy="83099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algn="ctr"/>
            <a:r>
              <a:rPr lang="en-US" sz="1200" dirty="0"/>
              <a:t>Salaries &amp; Benefits make up 73% of total expenses</a:t>
            </a:r>
          </a:p>
        </p:txBody>
      </p:sp>
      <p:graphicFrame>
        <p:nvGraphicFramePr>
          <p:cNvPr id="5" name="Chart 4">
            <a:extLst>
              <a:ext uri="{FF2B5EF4-FFF2-40B4-BE49-F238E27FC236}">
                <a16:creationId xmlns:a16="http://schemas.microsoft.com/office/drawing/2014/main" id="{EEABDACC-8F95-EB07-56E9-C252FAB6823C}"/>
              </a:ext>
            </a:extLst>
          </p:cNvPr>
          <p:cNvGraphicFramePr>
            <a:graphicFrameLocks/>
          </p:cNvGraphicFramePr>
          <p:nvPr>
            <p:extLst>
              <p:ext uri="{D42A27DB-BD31-4B8C-83A1-F6EECF244321}">
                <p14:modId xmlns:p14="http://schemas.microsoft.com/office/powerpoint/2010/main" val="3236583991"/>
              </p:ext>
            </p:extLst>
          </p:nvPr>
        </p:nvGraphicFramePr>
        <p:xfrm>
          <a:off x="307384" y="1967222"/>
          <a:ext cx="5759036" cy="3818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939CB82-BCFF-DE18-B90F-9193F1EF1D97}"/>
              </a:ext>
            </a:extLst>
          </p:cNvPr>
          <p:cNvGraphicFramePr>
            <a:graphicFrameLocks/>
          </p:cNvGraphicFramePr>
          <p:nvPr>
            <p:extLst>
              <p:ext uri="{D42A27DB-BD31-4B8C-83A1-F6EECF244321}">
                <p14:modId xmlns:p14="http://schemas.microsoft.com/office/powerpoint/2010/main" val="720639337"/>
              </p:ext>
            </p:extLst>
          </p:nvPr>
        </p:nvGraphicFramePr>
        <p:xfrm>
          <a:off x="6159585" y="1967221"/>
          <a:ext cx="5742033" cy="3818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776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a:solidFill>
                  <a:srgbClr val="003DA5"/>
                </a:solidFill>
                <a:latin typeface="Fira Sans Medium" panose="020B0503050000020004" pitchFamily="34" charset="0"/>
                <a:ea typeface="Fira Sans Medium" panose="020B0503050000020004" pitchFamily="34" charset="0"/>
              </a:rPr>
              <a:t>FY24 Core Revenue and Expenditures</a:t>
            </a:r>
            <a:endParaRPr lang="en-US" sz="1400" b="1">
              <a:solidFill>
                <a:srgbClr val="003DA5"/>
              </a:solidFill>
              <a:latin typeface="Fira Sans Medium" panose="020B0503050000020004" pitchFamily="34" charset="0"/>
              <a:ea typeface="Fira Sans Medium" panose="020B0503050000020004" pitchFamily="34" charset="0"/>
            </a:endParaRPr>
          </a:p>
        </p:txBody>
      </p:sp>
      <p:pic>
        <p:nvPicPr>
          <p:cNvPr id="6" name="Picture 5">
            <a:extLst>
              <a:ext uri="{FF2B5EF4-FFF2-40B4-BE49-F238E27FC236}">
                <a16:creationId xmlns:a16="http://schemas.microsoft.com/office/drawing/2014/main" id="{49C3C52E-0BD4-4008-93F3-1CD778C0FD31}"/>
              </a:ext>
            </a:extLst>
          </p:cNvPr>
          <p:cNvPicPr>
            <a:picLocks noChangeAspect="1"/>
          </p:cNvPicPr>
          <p:nvPr/>
        </p:nvPicPr>
        <p:blipFill>
          <a:blip r:embed="rId3"/>
          <a:stretch>
            <a:fillRect/>
          </a:stretch>
        </p:blipFill>
        <p:spPr>
          <a:xfrm>
            <a:off x="145618" y="6247068"/>
            <a:ext cx="1692513" cy="527283"/>
          </a:xfrm>
          <a:prstGeom prst="rect">
            <a:avLst/>
          </a:prstGeom>
        </p:spPr>
      </p:pic>
      <p:sp>
        <p:nvSpPr>
          <p:cNvPr id="2" name="TextBox 1">
            <a:extLst>
              <a:ext uri="{FF2B5EF4-FFF2-40B4-BE49-F238E27FC236}">
                <a16:creationId xmlns:a16="http://schemas.microsoft.com/office/drawing/2014/main" id="{9CF3681C-412E-3ED3-9286-FB91E26155F1}"/>
              </a:ext>
            </a:extLst>
          </p:cNvPr>
          <p:cNvSpPr txBox="1"/>
          <p:nvPr/>
        </p:nvSpPr>
        <p:spPr>
          <a:xfrm>
            <a:off x="10600055" y="1728156"/>
            <a:ext cx="1296140" cy="83099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algn="ctr"/>
            <a:r>
              <a:rPr lang="en-US" sz="1200" dirty="0"/>
              <a:t>Salaries &amp; Benefits make up 82% of total expenses</a:t>
            </a:r>
          </a:p>
        </p:txBody>
      </p:sp>
      <p:graphicFrame>
        <p:nvGraphicFramePr>
          <p:cNvPr id="4" name="Chart 3">
            <a:extLst>
              <a:ext uri="{FF2B5EF4-FFF2-40B4-BE49-F238E27FC236}">
                <a16:creationId xmlns:a16="http://schemas.microsoft.com/office/drawing/2014/main" id="{A3540502-8A85-791C-9EDE-FE6B37AE925F}"/>
              </a:ext>
            </a:extLst>
          </p:cNvPr>
          <p:cNvGraphicFramePr>
            <a:graphicFrameLocks/>
          </p:cNvGraphicFramePr>
          <p:nvPr>
            <p:extLst>
              <p:ext uri="{D42A27DB-BD31-4B8C-83A1-F6EECF244321}">
                <p14:modId xmlns:p14="http://schemas.microsoft.com/office/powerpoint/2010/main" val="611258825"/>
              </p:ext>
            </p:extLst>
          </p:nvPr>
        </p:nvGraphicFramePr>
        <p:xfrm>
          <a:off x="5933872" y="1878896"/>
          <a:ext cx="5875507" cy="37296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64CAA7D6-771D-3735-18D7-7BA4B1B159B8}"/>
              </a:ext>
            </a:extLst>
          </p:cNvPr>
          <p:cNvGraphicFramePr>
            <a:graphicFrameLocks/>
          </p:cNvGraphicFramePr>
          <p:nvPr>
            <p:extLst>
              <p:ext uri="{D42A27DB-BD31-4B8C-83A1-F6EECF244321}">
                <p14:modId xmlns:p14="http://schemas.microsoft.com/office/powerpoint/2010/main" val="907299652"/>
              </p:ext>
            </p:extLst>
          </p:nvPr>
        </p:nvGraphicFramePr>
        <p:xfrm>
          <a:off x="295805" y="1725039"/>
          <a:ext cx="5381625" cy="38835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434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9249103" y="567119"/>
            <a:ext cx="1961965" cy="492443"/>
          </a:xfrm>
          <a:prstGeom prst="rect">
            <a:avLst/>
          </a:prstGeom>
          <a:noFill/>
        </p:spPr>
        <p:txBody>
          <a:bodyPr wrap="square" lIns="0" tIns="0" rIns="0" bIns="0" rtlCol="0">
            <a:spAutoFit/>
          </a:bodyPr>
          <a:lstStyle/>
          <a:p>
            <a:pPr algn="ctr"/>
            <a:r>
              <a:rPr lang="en-US" sz="1600" b="1">
                <a:solidFill>
                  <a:srgbClr val="003DA5"/>
                </a:solidFill>
                <a:latin typeface="Fira Sans Medium" panose="020B0503050000020004" pitchFamily="34" charset="0"/>
                <a:ea typeface="Fira Sans Medium" panose="020B0503050000020004" pitchFamily="34" charset="0"/>
              </a:rPr>
              <a:t>UCR Major Revenue Streams over time</a:t>
            </a:r>
            <a:endParaRPr lang="en-US" sz="1100" b="1">
              <a:solidFill>
                <a:srgbClr val="003DA5"/>
              </a:solidFill>
              <a:latin typeface="Fira Sans Medium" panose="020B0503050000020004" pitchFamily="34" charset="0"/>
              <a:ea typeface="Fira Sans Medium" panose="020B0503050000020004" pitchFamily="34" charset="0"/>
            </a:endParaRPr>
          </a:p>
        </p:txBody>
      </p:sp>
      <p:graphicFrame>
        <p:nvGraphicFramePr>
          <p:cNvPr id="5" name="Chart 4">
            <a:extLst>
              <a:ext uri="{FF2B5EF4-FFF2-40B4-BE49-F238E27FC236}">
                <a16:creationId xmlns:a16="http://schemas.microsoft.com/office/drawing/2014/main" id="{72281925-586D-420E-A061-1B664288E9FA}"/>
              </a:ext>
            </a:extLst>
          </p:cNvPr>
          <p:cNvGraphicFramePr>
            <a:graphicFrameLocks/>
          </p:cNvGraphicFramePr>
          <p:nvPr>
            <p:extLst>
              <p:ext uri="{D42A27DB-BD31-4B8C-83A1-F6EECF244321}">
                <p14:modId xmlns:p14="http://schemas.microsoft.com/office/powerpoint/2010/main" val="3965922978"/>
              </p:ext>
            </p:extLst>
          </p:nvPr>
        </p:nvGraphicFramePr>
        <p:xfrm>
          <a:off x="635000" y="1158059"/>
          <a:ext cx="11080334" cy="54932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2E73FDB-F11A-4E89-B3B4-A333BEB3708D}"/>
              </a:ext>
            </a:extLst>
          </p:cNvPr>
          <p:cNvSpPr txBox="1"/>
          <p:nvPr/>
        </p:nvSpPr>
        <p:spPr>
          <a:xfrm rot="16200000">
            <a:off x="-69573" y="3358426"/>
            <a:ext cx="846257" cy="246221"/>
          </a:xfrm>
          <a:prstGeom prst="rect">
            <a:avLst/>
          </a:prstGeom>
          <a:noFill/>
        </p:spPr>
        <p:txBody>
          <a:bodyPr wrap="square" rtlCol="0">
            <a:spAutoFit/>
          </a:bodyPr>
          <a:lstStyle/>
          <a:p>
            <a:pPr algn="r"/>
            <a:r>
              <a:rPr lang="en-US" sz="1000" i="1" dirty="0"/>
              <a:t>In thousands</a:t>
            </a:r>
            <a:endParaRPr lang="en-US" i="1" dirty="0"/>
          </a:p>
        </p:txBody>
      </p:sp>
      <p:sp>
        <p:nvSpPr>
          <p:cNvPr id="2" name="TextBox 1">
            <a:extLst>
              <a:ext uri="{FF2B5EF4-FFF2-40B4-BE49-F238E27FC236}">
                <a16:creationId xmlns:a16="http://schemas.microsoft.com/office/drawing/2014/main" id="{1A76BE68-23F3-4A1F-B013-8A8EFBF4170B}"/>
              </a:ext>
            </a:extLst>
          </p:cNvPr>
          <p:cNvSpPr txBox="1"/>
          <p:nvPr/>
        </p:nvSpPr>
        <p:spPr>
          <a:xfrm>
            <a:off x="9257412" y="3013426"/>
            <a:ext cx="815547" cy="461665"/>
          </a:xfrm>
          <a:prstGeom prst="rect">
            <a:avLst/>
          </a:prstGeom>
          <a:noFill/>
        </p:spPr>
        <p:txBody>
          <a:bodyPr wrap="square" rtlCol="0">
            <a:spAutoFit/>
          </a:bodyPr>
          <a:lstStyle/>
          <a:p>
            <a:pPr algn="ctr"/>
            <a:r>
              <a:rPr lang="en-US" sz="1200" dirty="0">
                <a:solidFill>
                  <a:schemeClr val="accent6">
                    <a:lumMod val="75000"/>
                  </a:schemeClr>
                </a:solidFill>
              </a:rPr>
              <a:t>HEERF Funds</a:t>
            </a:r>
            <a:endParaRPr lang="en-US" sz="2000" dirty="0">
              <a:solidFill>
                <a:schemeClr val="accent6">
                  <a:lumMod val="75000"/>
                </a:schemeClr>
              </a:solidFill>
            </a:endParaRPr>
          </a:p>
        </p:txBody>
      </p:sp>
    </p:spTree>
    <p:extLst>
      <p:ext uri="{BB962C8B-B14F-4D97-AF65-F5344CB8AC3E}">
        <p14:creationId xmlns:p14="http://schemas.microsoft.com/office/powerpoint/2010/main" val="30046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9184080" y="470206"/>
            <a:ext cx="2312503" cy="615553"/>
          </a:xfrm>
          <a:prstGeom prst="rect">
            <a:avLst/>
          </a:prstGeom>
          <a:noFill/>
        </p:spPr>
        <p:txBody>
          <a:bodyPr wrap="square" lIns="0" tIns="0" rIns="0" bIns="0" rtlCol="0">
            <a:spAutoFit/>
          </a:bodyPr>
          <a:lstStyle/>
          <a:p>
            <a:r>
              <a:rPr lang="en-US" sz="2000" b="1">
                <a:solidFill>
                  <a:srgbClr val="003DA5"/>
                </a:solidFill>
                <a:latin typeface="Fira Sans Medium" panose="020B0503050000020004" pitchFamily="34" charset="0"/>
                <a:ea typeface="Fira Sans Medium" panose="020B0503050000020004" pitchFamily="34" charset="0"/>
              </a:rPr>
              <a:t>UCR Major Core Revenue Flows</a:t>
            </a:r>
            <a:endParaRPr lang="en-US" sz="1400" b="1">
              <a:solidFill>
                <a:srgbClr val="003DA5"/>
              </a:solidFill>
              <a:latin typeface="Fira Sans Medium" panose="020B0503050000020004" pitchFamily="34" charset="0"/>
              <a:ea typeface="Fira Sans Medium" panose="020B0503050000020004" pitchFamily="34" charset="0"/>
            </a:endParaRPr>
          </a:p>
        </p:txBody>
      </p:sp>
      <p:graphicFrame>
        <p:nvGraphicFramePr>
          <p:cNvPr id="7" name="Diagram 6">
            <a:extLst>
              <a:ext uri="{FF2B5EF4-FFF2-40B4-BE49-F238E27FC236}">
                <a16:creationId xmlns:a16="http://schemas.microsoft.com/office/drawing/2014/main" id="{5C2D48B9-7C02-4C7E-9AA9-5F4EB802D58F}"/>
              </a:ext>
            </a:extLst>
          </p:cNvPr>
          <p:cNvGraphicFramePr/>
          <p:nvPr>
            <p:extLst>
              <p:ext uri="{D42A27DB-BD31-4B8C-83A1-F6EECF244321}">
                <p14:modId xmlns:p14="http://schemas.microsoft.com/office/powerpoint/2010/main" val="1280832515"/>
              </p:ext>
            </p:extLst>
          </p:nvPr>
        </p:nvGraphicFramePr>
        <p:xfrm>
          <a:off x="1407530" y="1666977"/>
          <a:ext cx="9391312" cy="3269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D518216-1BD2-4F29-9102-6023B6C67A7C}"/>
              </a:ext>
            </a:extLst>
          </p:cNvPr>
          <p:cNvSpPr txBox="1"/>
          <p:nvPr/>
        </p:nvSpPr>
        <p:spPr>
          <a:xfrm>
            <a:off x="5367866" y="1303821"/>
            <a:ext cx="1456266" cy="369332"/>
          </a:xfrm>
          <a:prstGeom prst="rect">
            <a:avLst/>
          </a:prstGeom>
          <a:noFill/>
        </p:spPr>
        <p:txBody>
          <a:bodyPr wrap="square" rtlCol="0">
            <a:spAutoFit/>
          </a:bodyPr>
          <a:lstStyle/>
          <a:p>
            <a:pPr algn="ctr"/>
            <a:r>
              <a:rPr lang="en-US" u="sng"/>
              <a:t>Inflow</a:t>
            </a:r>
          </a:p>
        </p:txBody>
      </p:sp>
      <p:graphicFrame>
        <p:nvGraphicFramePr>
          <p:cNvPr id="9" name="Diagram 8">
            <a:extLst>
              <a:ext uri="{FF2B5EF4-FFF2-40B4-BE49-F238E27FC236}">
                <a16:creationId xmlns:a16="http://schemas.microsoft.com/office/drawing/2014/main" id="{BF703B8A-61C2-4617-887B-107A03D23079}"/>
              </a:ext>
            </a:extLst>
          </p:cNvPr>
          <p:cNvGraphicFramePr/>
          <p:nvPr>
            <p:extLst>
              <p:ext uri="{D42A27DB-BD31-4B8C-83A1-F6EECF244321}">
                <p14:modId xmlns:p14="http://schemas.microsoft.com/office/powerpoint/2010/main" val="645997644"/>
              </p:ext>
            </p:extLst>
          </p:nvPr>
        </p:nvGraphicFramePr>
        <p:xfrm>
          <a:off x="2104504" y="5117826"/>
          <a:ext cx="8165871" cy="14722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6870D267-780C-4778-97D2-E398556D3BB0}"/>
              </a:ext>
            </a:extLst>
          </p:cNvPr>
          <p:cNvSpPr txBox="1"/>
          <p:nvPr/>
        </p:nvSpPr>
        <p:spPr>
          <a:xfrm>
            <a:off x="3853577" y="4933160"/>
            <a:ext cx="4484839" cy="369332"/>
          </a:xfrm>
          <a:prstGeom prst="rect">
            <a:avLst/>
          </a:prstGeom>
          <a:noFill/>
        </p:spPr>
        <p:txBody>
          <a:bodyPr wrap="square" rtlCol="0">
            <a:spAutoFit/>
          </a:bodyPr>
          <a:lstStyle/>
          <a:p>
            <a:pPr algn="ctr"/>
            <a:r>
              <a:rPr lang="en-US" u="sng"/>
              <a:t>Outflow</a:t>
            </a:r>
          </a:p>
        </p:txBody>
      </p:sp>
      <p:pic>
        <p:nvPicPr>
          <p:cNvPr id="10" name="Picture 9">
            <a:extLst>
              <a:ext uri="{FF2B5EF4-FFF2-40B4-BE49-F238E27FC236}">
                <a16:creationId xmlns:a16="http://schemas.microsoft.com/office/drawing/2014/main" id="{304DA4ED-2E60-4386-8CC1-A9F49A14F805}"/>
              </a:ext>
            </a:extLst>
          </p:cNvPr>
          <p:cNvPicPr>
            <a:picLocks noChangeAspect="1"/>
          </p:cNvPicPr>
          <p:nvPr/>
        </p:nvPicPr>
        <p:blipFill>
          <a:blip r:embed="rId13"/>
          <a:stretch>
            <a:fillRect/>
          </a:stretch>
        </p:blipFill>
        <p:spPr>
          <a:xfrm>
            <a:off x="145618" y="6247068"/>
            <a:ext cx="1692513" cy="527283"/>
          </a:xfrm>
          <a:prstGeom prst="rect">
            <a:avLst/>
          </a:prstGeom>
        </p:spPr>
      </p:pic>
      <p:sp>
        <p:nvSpPr>
          <p:cNvPr id="120" name="TextBox 119">
            <a:extLst>
              <a:ext uri="{FF2B5EF4-FFF2-40B4-BE49-F238E27FC236}">
                <a16:creationId xmlns:a16="http://schemas.microsoft.com/office/drawing/2014/main" id="{05A3C8CA-2D28-D3BA-66FE-1A573B79360C}"/>
              </a:ext>
            </a:extLst>
          </p:cNvPr>
          <p:cNvSpPr txBox="1"/>
          <p:nvPr/>
        </p:nvSpPr>
        <p:spPr>
          <a:xfrm>
            <a:off x="10593152" y="5862347"/>
            <a:ext cx="1389179" cy="430887"/>
          </a:xfrm>
          <a:prstGeom prst="rect">
            <a:avLst/>
          </a:prstGeom>
          <a:noFill/>
        </p:spPr>
        <p:txBody>
          <a:bodyPr wrap="square" lIns="91440" tIns="45720" rIns="91440" bIns="45720" rtlCol="0" anchor="t">
            <a:spAutoFit/>
          </a:bodyPr>
          <a:lstStyle/>
          <a:p>
            <a:r>
              <a:rPr lang="en-US" sz="1100" i="1"/>
              <a:t>*See Slide 11 for set aside details</a:t>
            </a:r>
            <a:endParaRPr lang="en-US" sz="1100" i="1">
              <a:cs typeface="Calibri"/>
            </a:endParaRPr>
          </a:p>
        </p:txBody>
      </p:sp>
    </p:spTree>
    <p:extLst>
      <p:ext uri="{BB962C8B-B14F-4D97-AF65-F5344CB8AC3E}">
        <p14:creationId xmlns:p14="http://schemas.microsoft.com/office/powerpoint/2010/main" val="374282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UCR Major Core Variables - Revenue</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10" name="TextBox 9">
            <a:extLst>
              <a:ext uri="{FF2B5EF4-FFF2-40B4-BE49-F238E27FC236}">
                <a16:creationId xmlns:a16="http://schemas.microsoft.com/office/drawing/2014/main" id="{E65CC143-4B37-40C0-A01F-86BD2202FBCE}"/>
              </a:ext>
            </a:extLst>
          </p:cNvPr>
          <p:cNvSpPr txBox="1"/>
          <p:nvPr/>
        </p:nvSpPr>
        <p:spPr>
          <a:xfrm>
            <a:off x="1453182" y="2261794"/>
            <a:ext cx="566166" cy="461665"/>
          </a:xfrm>
          <a:prstGeom prst="rect">
            <a:avLst/>
          </a:prstGeom>
          <a:noFill/>
        </p:spPr>
        <p:txBody>
          <a:bodyPr wrap="square" lIns="0" tIns="0" rIns="0" bIns="0" rtlCol="0">
            <a:spAutoFit/>
          </a:bodyPr>
          <a:lstStyle/>
          <a:p>
            <a:r>
              <a:rPr lang="en-US" sz="3000" b="1">
                <a:solidFill>
                  <a:srgbClr val="FFB81D"/>
                </a:solidFill>
                <a:latin typeface="Fira Sans" panose="020B0503050000020004" pitchFamily="34" charset="0"/>
                <a:ea typeface="Fira Sans" panose="020B0503050000020004" pitchFamily="34" charset="0"/>
              </a:rPr>
              <a:t>01</a:t>
            </a:r>
            <a:endParaRPr lang="en-US" sz="3000">
              <a:solidFill>
                <a:srgbClr val="FFB81D"/>
              </a:solidFill>
              <a:latin typeface="Fira Sans Book" panose="020B0503050000020004" pitchFamily="34" charset="0"/>
              <a:ea typeface="Fira Sans Book" panose="020B0503050000020004" pitchFamily="34" charset="0"/>
            </a:endParaRPr>
          </a:p>
        </p:txBody>
      </p:sp>
      <p:sp>
        <p:nvSpPr>
          <p:cNvPr id="12" name="TextBox 11">
            <a:extLst>
              <a:ext uri="{FF2B5EF4-FFF2-40B4-BE49-F238E27FC236}">
                <a16:creationId xmlns:a16="http://schemas.microsoft.com/office/drawing/2014/main" id="{A33413F3-0017-4636-96E6-A75C034A36F3}"/>
              </a:ext>
            </a:extLst>
          </p:cNvPr>
          <p:cNvSpPr txBox="1"/>
          <p:nvPr/>
        </p:nvSpPr>
        <p:spPr>
          <a:xfrm>
            <a:off x="1453182" y="3654049"/>
            <a:ext cx="566166" cy="461665"/>
          </a:xfrm>
          <a:prstGeom prst="rect">
            <a:avLst/>
          </a:prstGeom>
          <a:noFill/>
        </p:spPr>
        <p:txBody>
          <a:bodyPr wrap="square" lIns="0" tIns="0" rIns="0" bIns="0" rtlCol="0">
            <a:spAutoFit/>
          </a:bodyPr>
          <a:lstStyle/>
          <a:p>
            <a:r>
              <a:rPr lang="en-US" sz="3000" b="1">
                <a:solidFill>
                  <a:srgbClr val="FFB81D"/>
                </a:solidFill>
                <a:latin typeface="Fira Sans" panose="020B0503050000020004" pitchFamily="34" charset="0"/>
                <a:ea typeface="Fira Sans" panose="020B0503050000020004" pitchFamily="34" charset="0"/>
              </a:rPr>
              <a:t>02</a:t>
            </a:r>
            <a:endParaRPr lang="en-US" sz="3000">
              <a:solidFill>
                <a:srgbClr val="FFB81D"/>
              </a:solidFill>
              <a:latin typeface="Fira Sans Book" panose="020B0503050000020004" pitchFamily="34" charset="0"/>
              <a:ea typeface="Fira Sans Book" panose="020B0503050000020004" pitchFamily="34" charset="0"/>
            </a:endParaRPr>
          </a:p>
        </p:txBody>
      </p:sp>
      <p:sp>
        <p:nvSpPr>
          <p:cNvPr id="13" name="TextBox 12">
            <a:extLst>
              <a:ext uri="{FF2B5EF4-FFF2-40B4-BE49-F238E27FC236}">
                <a16:creationId xmlns:a16="http://schemas.microsoft.com/office/drawing/2014/main" id="{0B298972-0173-4F56-8373-599408D944CC}"/>
              </a:ext>
            </a:extLst>
          </p:cNvPr>
          <p:cNvSpPr txBox="1"/>
          <p:nvPr/>
        </p:nvSpPr>
        <p:spPr>
          <a:xfrm>
            <a:off x="1453182" y="5277136"/>
            <a:ext cx="566166" cy="461665"/>
          </a:xfrm>
          <a:prstGeom prst="rect">
            <a:avLst/>
          </a:prstGeom>
          <a:noFill/>
        </p:spPr>
        <p:txBody>
          <a:bodyPr wrap="square" lIns="0" tIns="0" rIns="0" bIns="0" rtlCol="0">
            <a:spAutoFit/>
          </a:bodyPr>
          <a:lstStyle/>
          <a:p>
            <a:r>
              <a:rPr lang="en-US" sz="3000" b="1">
                <a:solidFill>
                  <a:srgbClr val="FFB81D"/>
                </a:solidFill>
                <a:latin typeface="Fira Sans" panose="020B0503050000020004" pitchFamily="34" charset="0"/>
                <a:ea typeface="Fira Sans" panose="020B0503050000020004" pitchFamily="34" charset="0"/>
              </a:rPr>
              <a:t>03</a:t>
            </a:r>
            <a:endParaRPr lang="en-US" sz="3000">
              <a:solidFill>
                <a:srgbClr val="FFB81D"/>
              </a:solidFill>
              <a:latin typeface="Fira Sans Book" panose="020B0503050000020004" pitchFamily="34" charset="0"/>
              <a:ea typeface="Fira Sans Book" panose="020B0503050000020004" pitchFamily="34" charset="0"/>
            </a:endParaRPr>
          </a:p>
        </p:txBody>
      </p:sp>
      <p:graphicFrame>
        <p:nvGraphicFramePr>
          <p:cNvPr id="14" name="Diagram 13">
            <a:extLst>
              <a:ext uri="{FF2B5EF4-FFF2-40B4-BE49-F238E27FC236}">
                <a16:creationId xmlns:a16="http://schemas.microsoft.com/office/drawing/2014/main" id="{7726A2F2-E4F1-4CBA-A92F-4687ECBC9F05}"/>
              </a:ext>
            </a:extLst>
          </p:cNvPr>
          <p:cNvGraphicFramePr/>
          <p:nvPr>
            <p:extLst>
              <p:ext uri="{D42A27DB-BD31-4B8C-83A1-F6EECF244321}">
                <p14:modId xmlns:p14="http://schemas.microsoft.com/office/powerpoint/2010/main" val="3573104378"/>
              </p:ext>
            </p:extLst>
          </p:nvPr>
        </p:nvGraphicFramePr>
        <p:xfrm>
          <a:off x="2333454" y="1695460"/>
          <a:ext cx="9580250" cy="4380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9D47210-7B34-4715-BAE1-7463BB76EB67}"/>
              </a:ext>
            </a:extLst>
          </p:cNvPr>
          <p:cNvPicPr>
            <a:picLocks noChangeAspect="1"/>
          </p:cNvPicPr>
          <p:nvPr/>
        </p:nvPicPr>
        <p:blipFill>
          <a:blip r:embed="rId8"/>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288757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Major Core Variables - Revenue</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8" name="TextBox 7">
            <a:extLst>
              <a:ext uri="{FF2B5EF4-FFF2-40B4-BE49-F238E27FC236}">
                <a16:creationId xmlns:a16="http://schemas.microsoft.com/office/drawing/2014/main" id="{0DA277B0-30BC-4553-8C3C-2CA6F8A3D435}"/>
              </a:ext>
            </a:extLst>
          </p:cNvPr>
          <p:cNvSpPr txBox="1"/>
          <p:nvPr/>
        </p:nvSpPr>
        <p:spPr>
          <a:xfrm>
            <a:off x="1750769" y="3633403"/>
            <a:ext cx="514847" cy="461665"/>
          </a:xfrm>
          <a:prstGeom prst="rect">
            <a:avLst/>
          </a:prstGeom>
          <a:noFill/>
        </p:spPr>
        <p:txBody>
          <a:bodyPr wrap="square" lIns="0" tIns="0" rIns="0" bIns="0" rtlCol="0">
            <a:spAutoFit/>
          </a:bodyPr>
          <a:lstStyle/>
          <a:p>
            <a:r>
              <a:rPr lang="en-US" sz="3000" b="1">
                <a:solidFill>
                  <a:srgbClr val="FFB81D"/>
                </a:solidFill>
                <a:latin typeface="Fira Sans" panose="020B0503050000020004" pitchFamily="34" charset="0"/>
                <a:ea typeface="Fira Sans" panose="020B0503050000020004" pitchFamily="34" charset="0"/>
              </a:rPr>
              <a:t>04</a:t>
            </a:r>
            <a:endParaRPr lang="en-US" sz="3000">
              <a:solidFill>
                <a:srgbClr val="FFB81D"/>
              </a:solidFill>
              <a:latin typeface="Fira Sans Book" panose="020B0503050000020004" pitchFamily="34" charset="0"/>
              <a:ea typeface="Fira Sans Book" panose="020B0503050000020004" pitchFamily="34" charset="0"/>
            </a:endParaRPr>
          </a:p>
        </p:txBody>
      </p:sp>
      <p:graphicFrame>
        <p:nvGraphicFramePr>
          <p:cNvPr id="17" name="Diagram 16">
            <a:extLst>
              <a:ext uri="{FF2B5EF4-FFF2-40B4-BE49-F238E27FC236}">
                <a16:creationId xmlns:a16="http://schemas.microsoft.com/office/drawing/2014/main" id="{B3DBD7B3-2B19-4991-B4D2-71437F10766E}"/>
              </a:ext>
            </a:extLst>
          </p:cNvPr>
          <p:cNvGraphicFramePr/>
          <p:nvPr>
            <p:extLst>
              <p:ext uri="{D42A27DB-BD31-4B8C-83A1-F6EECF244321}">
                <p14:modId xmlns:p14="http://schemas.microsoft.com/office/powerpoint/2010/main" val="2455585899"/>
              </p:ext>
            </p:extLst>
          </p:nvPr>
        </p:nvGraphicFramePr>
        <p:xfrm>
          <a:off x="2396244" y="1726760"/>
          <a:ext cx="9205206" cy="4520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7367884-E701-4548-ADAD-5CEC12F0C4CF}"/>
              </a:ext>
            </a:extLst>
          </p:cNvPr>
          <p:cNvPicPr>
            <a:picLocks noChangeAspect="1"/>
          </p:cNvPicPr>
          <p:nvPr/>
        </p:nvPicPr>
        <p:blipFill>
          <a:blip r:embed="rId8"/>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397407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Major Core Variables - Expenses</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6" name="TextBox 5">
            <a:extLst>
              <a:ext uri="{FF2B5EF4-FFF2-40B4-BE49-F238E27FC236}">
                <a16:creationId xmlns:a16="http://schemas.microsoft.com/office/drawing/2014/main" id="{059C92EF-0D4E-4775-AA3F-7492584A77C9}"/>
              </a:ext>
            </a:extLst>
          </p:cNvPr>
          <p:cNvSpPr txBox="1"/>
          <p:nvPr/>
        </p:nvSpPr>
        <p:spPr>
          <a:xfrm>
            <a:off x="1782663" y="2573510"/>
            <a:ext cx="514847" cy="461665"/>
          </a:xfrm>
          <a:prstGeom prst="rect">
            <a:avLst/>
          </a:prstGeom>
          <a:noFill/>
        </p:spPr>
        <p:txBody>
          <a:bodyPr wrap="square" lIns="0" tIns="0" rIns="0" bIns="0" rtlCol="0">
            <a:spAutoFit/>
          </a:bodyPr>
          <a:lstStyle/>
          <a:p>
            <a:r>
              <a:rPr lang="en-US" sz="3000" b="1">
                <a:solidFill>
                  <a:srgbClr val="FFB81D"/>
                </a:solidFill>
                <a:latin typeface="Fira Sans" panose="020B0503050000020004" pitchFamily="34" charset="0"/>
                <a:ea typeface="Fira Sans" panose="020B0503050000020004" pitchFamily="34" charset="0"/>
              </a:rPr>
              <a:t>05</a:t>
            </a:r>
            <a:endParaRPr lang="en-US" sz="3000">
              <a:solidFill>
                <a:srgbClr val="FFB81D"/>
              </a:solidFill>
              <a:latin typeface="Fira Sans Book" panose="020B0503050000020004" pitchFamily="34" charset="0"/>
              <a:ea typeface="Fira Sans Book" panose="020B0503050000020004" pitchFamily="34" charset="0"/>
            </a:endParaRPr>
          </a:p>
        </p:txBody>
      </p:sp>
      <p:sp>
        <p:nvSpPr>
          <p:cNvPr id="7" name="TextBox 6">
            <a:extLst>
              <a:ext uri="{FF2B5EF4-FFF2-40B4-BE49-F238E27FC236}">
                <a16:creationId xmlns:a16="http://schemas.microsoft.com/office/drawing/2014/main" id="{072AB75C-1A70-49B5-9D9E-CF23EA148059}"/>
              </a:ext>
            </a:extLst>
          </p:cNvPr>
          <p:cNvSpPr txBox="1"/>
          <p:nvPr/>
        </p:nvSpPr>
        <p:spPr>
          <a:xfrm>
            <a:off x="1782663" y="4770751"/>
            <a:ext cx="514847" cy="461665"/>
          </a:xfrm>
          <a:prstGeom prst="rect">
            <a:avLst/>
          </a:prstGeom>
          <a:noFill/>
        </p:spPr>
        <p:txBody>
          <a:bodyPr wrap="square" lIns="0" tIns="0" rIns="0" bIns="0" rtlCol="0">
            <a:spAutoFit/>
          </a:bodyPr>
          <a:lstStyle/>
          <a:p>
            <a:r>
              <a:rPr lang="en-US" sz="3000" b="1">
                <a:solidFill>
                  <a:srgbClr val="FFB81D"/>
                </a:solidFill>
                <a:latin typeface="Fira Sans" panose="020B0503050000020004" pitchFamily="34" charset="0"/>
                <a:ea typeface="Fira Sans" panose="020B0503050000020004" pitchFamily="34" charset="0"/>
              </a:rPr>
              <a:t>06</a:t>
            </a:r>
            <a:endParaRPr lang="en-US" sz="3000">
              <a:solidFill>
                <a:srgbClr val="FFB81D"/>
              </a:solidFill>
              <a:latin typeface="Fira Sans Book" panose="020B0503050000020004" pitchFamily="34" charset="0"/>
              <a:ea typeface="Fira Sans Book" panose="020B0503050000020004" pitchFamily="34" charset="0"/>
            </a:endParaRPr>
          </a:p>
        </p:txBody>
      </p:sp>
      <p:graphicFrame>
        <p:nvGraphicFramePr>
          <p:cNvPr id="15" name="Diagram 14">
            <a:extLst>
              <a:ext uri="{FF2B5EF4-FFF2-40B4-BE49-F238E27FC236}">
                <a16:creationId xmlns:a16="http://schemas.microsoft.com/office/drawing/2014/main" id="{E0ECE407-CA4B-4BF8-8318-C4E699C37BB7}"/>
              </a:ext>
            </a:extLst>
          </p:cNvPr>
          <p:cNvGraphicFramePr/>
          <p:nvPr>
            <p:extLst>
              <p:ext uri="{D42A27DB-BD31-4B8C-83A1-F6EECF244321}">
                <p14:modId xmlns:p14="http://schemas.microsoft.com/office/powerpoint/2010/main" val="3089903414"/>
              </p:ext>
            </p:extLst>
          </p:nvPr>
        </p:nvGraphicFramePr>
        <p:xfrm>
          <a:off x="2433635" y="1742819"/>
          <a:ext cx="9045192" cy="4504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29B5CC7-3C65-410A-8231-3A4C7AD805D6}"/>
              </a:ext>
            </a:extLst>
          </p:cNvPr>
          <p:cNvPicPr>
            <a:picLocks noChangeAspect="1"/>
          </p:cNvPicPr>
          <p:nvPr/>
        </p:nvPicPr>
        <p:blipFill>
          <a:blip r:embed="rId8"/>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1291418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budget">
    <a:majorFont>
      <a:latin typeface="Lucida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2eab57-ae16-487e-a3ec-dfbf0a68cf24">
      <Terms xmlns="http://schemas.microsoft.com/office/infopath/2007/PartnerControls"/>
    </lcf76f155ced4ddcb4097134ff3c332f>
    <TaxCatchAll xmlns="1ed9a0e3-c801-471d-a172-dc0d75f7ae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26CC5293DFBB41AE6CADACB5D9A8D2" ma:contentTypeVersion="18" ma:contentTypeDescription="Create a new document." ma:contentTypeScope="" ma:versionID="62820e7272cdd068b207fb4e422d36b0">
  <xsd:schema xmlns:xsd="http://www.w3.org/2001/XMLSchema" xmlns:xs="http://www.w3.org/2001/XMLSchema" xmlns:p="http://schemas.microsoft.com/office/2006/metadata/properties" xmlns:ns2="bc2eab57-ae16-487e-a3ec-dfbf0a68cf24" xmlns:ns3="1ed9a0e3-c801-471d-a172-dc0d75f7aea4" targetNamespace="http://schemas.microsoft.com/office/2006/metadata/properties" ma:root="true" ma:fieldsID="4d69bb25f6105dd43d97dcc684715e32" ns2:_="" ns3:_="">
    <xsd:import namespace="bc2eab57-ae16-487e-a3ec-dfbf0a68cf24"/>
    <xsd:import namespace="1ed9a0e3-c801-471d-a172-dc0d75f7ae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eab57-ae16-487e-a3ec-dfbf0a68c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a369a8e-3b54-4403-844c-e867f8c992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d9a0e3-c801-471d-a172-dc0d75f7ae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5a20307-aaa8-4312-8319-875333666614}" ma:internalName="TaxCatchAll" ma:showField="CatchAllData" ma:web="1ed9a0e3-c801-471d-a172-dc0d75f7a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9B1D1-3AD6-42AE-8AFB-2C31F0A12566}">
  <ds:schemaRefs>
    <ds:schemaRef ds:uri="http://schemas.microsoft.com/sharepoint/v3/contenttype/forms"/>
  </ds:schemaRefs>
</ds:datastoreItem>
</file>

<file path=customXml/itemProps2.xml><?xml version="1.0" encoding="utf-8"?>
<ds:datastoreItem xmlns:ds="http://schemas.openxmlformats.org/officeDocument/2006/customXml" ds:itemID="{113B3DB1-42B1-41DE-9139-D8DE7056B88D}">
  <ds:schemaRefs>
    <ds:schemaRef ds:uri="1e3d17c7-3341-445a-bc96-d302fa44d1c6"/>
    <ds:schemaRef ds:uri="1ed9a0e3-c801-471d-a172-dc0d75f7aea4"/>
    <ds:schemaRef ds:uri="65faedde-871d-4a87-bfea-2b1f940c8c5f"/>
    <ds:schemaRef ds:uri="bc2eab57-ae16-487e-a3ec-dfbf0a68cf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AF426D-8852-4BB6-85D7-FAFC16BA6895}">
  <ds:schemaRefs>
    <ds:schemaRef ds:uri="1ed9a0e3-c801-471d-a172-dc0d75f7aea4"/>
    <ds:schemaRef ds:uri="bc2eab57-ae16-487e-a3ec-dfbf0a68cf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645</TotalTime>
  <Words>2085</Words>
  <Application>Microsoft Office PowerPoint</Application>
  <PresentationFormat>Widescreen</PresentationFormat>
  <Paragraphs>300</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Fira Sans</vt:lpstr>
      <vt:lpstr>Fira Sans Book</vt:lpstr>
      <vt:lpstr>Fira Sans Medium</vt:lpstr>
      <vt:lpstr>Georgia</vt:lpstr>
      <vt:lpstr>Lucida Sans</vt:lpstr>
      <vt:lpstr>Oswald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N Wolf</dc:creator>
  <cp:lastModifiedBy>Stephanie Flores</cp:lastModifiedBy>
  <cp:revision>15</cp:revision>
  <cp:lastPrinted>2023-09-06T19:59:39Z</cp:lastPrinted>
  <dcterms:created xsi:type="dcterms:W3CDTF">2022-07-26T00:31:36Z</dcterms:created>
  <dcterms:modified xsi:type="dcterms:W3CDTF">2024-12-09T21:01:17Z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0x0101004B26CC5293DFBB41AE6CADACB5D9A8D2</vt:lpwstr>
  </property>
  <property fmtid="{D5CDD505-2E9C-101B-9397-08002B2CF9AE}" pid="3" name="MediaServiceImageTags">
    <vt:lpwstr/>
  </property>
</Properties>
</file>