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charts/chart6.xml" ContentType="application/vnd.openxmlformats-officedocument.drawingml.chart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style6.xml" ContentType="application/vnd.ms-office.chartstyle+xml"/>
  <Override PartName="/ppt/charts/chart5.xml" ContentType="application/vnd.openxmlformats-officedocument.drawingml.chart+xml"/>
  <Override PartName="/ppt/charts/style5.xml" ContentType="application/vnd.ms-office.chart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olors5.xml" ContentType="application/vnd.ms-office.chartcolorstyle+xml"/>
  <Override PartName="/ppt/charts/colors7.xml" ContentType="application/vnd.ms-office.chartcolorstyle+xml"/>
  <Override PartName="/ppt/charts/style7.xml" ContentType="application/vnd.ms-office.chartstyle+xml"/>
  <Override PartName="/ppt/notesMasters/notesMaster1.xml" ContentType="application/vnd.openxmlformats-officedocument.presentationml.notesMaster+xml"/>
  <Override PartName="/ppt/charts/chart7.xml" ContentType="application/vnd.openxmlformats-officedocument.drawingml.char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charts/style2.xml" ContentType="application/vnd.ms-office.chart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charts/chart2.xml" ContentType="application/vnd.openxmlformats-officedocument.drawingml.chart+xml"/>
  <Override PartName="/ppt/charts/colors2.xml" ContentType="application/vnd.ms-office.chartcolorstyl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8" r:id="rId1"/>
  </p:sldMasterIdLst>
  <p:notesMasterIdLst>
    <p:notesMasterId r:id="rId13"/>
  </p:notesMasterIdLst>
  <p:sldIdLst>
    <p:sldId id="278" r:id="rId2"/>
    <p:sldId id="288" r:id="rId3"/>
    <p:sldId id="305" r:id="rId4"/>
    <p:sldId id="309" r:id="rId5"/>
    <p:sldId id="310" r:id="rId6"/>
    <p:sldId id="313" r:id="rId7"/>
    <p:sldId id="312" r:id="rId8"/>
    <p:sldId id="308" r:id="rId9"/>
    <p:sldId id="291" r:id="rId10"/>
    <p:sldId id="292" r:id="rId11"/>
    <p:sldId id="302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Fira Sans" panose="020B0604020202020204" charset="0"/>
      <p:regular r:id="rId20"/>
      <p:bold r:id="rId21"/>
      <p:italic r:id="rId22"/>
      <p:boldItalic r:id="rId23"/>
    </p:embeddedFont>
    <p:embeddedFont>
      <p:font typeface="Fira Sans Book" panose="020B0604020202020204" charset="0"/>
      <p:regular r:id="rId24"/>
    </p:embeddedFont>
    <p:embeddedFont>
      <p:font typeface="Fira Sans Medium" panose="020B060402020202020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" userDrawn="1">
          <p15:clr>
            <a:srgbClr val="A4A3A4"/>
          </p15:clr>
        </p15:guide>
        <p15:guide id="3" orient="horz" pos="240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5472" userDrawn="1">
          <p15:clr>
            <a:srgbClr val="A4A3A4"/>
          </p15:clr>
        </p15:guide>
        <p15:guide id="6" orient="horz" pos="2232" userDrawn="1">
          <p15:clr>
            <a:srgbClr val="A4A3A4"/>
          </p15:clr>
        </p15:guide>
        <p15:guide id="9" orient="horz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5"/>
    <a:srgbClr val="FFB81D"/>
    <a:srgbClr val="4472C4"/>
    <a:srgbClr val="D32A36"/>
    <a:srgbClr val="F4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7"/>
    <p:restoredTop sz="94688"/>
  </p:normalViewPr>
  <p:slideViewPr>
    <p:cSldViewPr snapToGrid="0" snapToObjects="1">
      <p:cViewPr varScale="1">
        <p:scale>
          <a:sx n="88" d="100"/>
          <a:sy n="88" d="100"/>
        </p:scale>
        <p:origin x="1614" y="84"/>
      </p:cViewPr>
      <p:guideLst>
        <p:guide pos="288"/>
        <p:guide orient="horz" pos="240"/>
        <p:guide orient="horz" pos="4080"/>
        <p:guide pos="5472"/>
        <p:guide orient="horz" pos="2232"/>
        <p:guide orient="horz" pos="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estorage.ucr.edu\rpb\rpb\Presentations\Chancellor%20&amp;%20UCR%20Leadership\Campus%20Finance%20Committee\Copy%20of%20feedistribu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  <a:ea typeface="Fira Sans" panose="020B0604020202020204" charset="0"/>
                <a:cs typeface="+mn-cs"/>
              </a:defRPr>
            </a:pPr>
            <a:r>
              <a:rPr lang="en-US" dirty="0"/>
              <a:t>All</a:t>
            </a:r>
            <a:r>
              <a:rPr lang="en-US" baseline="0" dirty="0"/>
              <a:t> Funds</a:t>
            </a:r>
            <a:r>
              <a:rPr lang="en-US" dirty="0"/>
              <a:t> Revenue: ~$955M</a:t>
            </a:r>
          </a:p>
        </c:rich>
      </c:tx>
      <c:layout>
        <c:manualLayout>
          <c:xMode val="edge"/>
          <c:yMode val="edge"/>
          <c:x val="0.21780839895013124"/>
          <c:y val="2.3115593749049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604020202020204" charset="0"/>
              <a:ea typeface="Fira Sans" panose="020B0604020202020204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72533580361277"/>
          <c:y val="0.14039505064665603"/>
          <c:w val="0.64001338068035618"/>
          <c:h val="0.5771924934946853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8-4A22-8B4F-FF144379F636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8-4A22-8B4F-FF144379F636}"/>
              </c:ext>
            </c:extLst>
          </c:dPt>
          <c:dPt>
            <c:idx val="2"/>
            <c:bubble3D val="0"/>
            <c:spPr>
              <a:solidFill>
                <a:srgbClr val="5B9B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D8-4A22-8B4F-FF144379F636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D8-4A22-8B4F-FF144379F6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D8-4A22-8B4F-FF144379F63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8D8-4A22-8B4F-FF144379F636}"/>
              </c:ext>
            </c:extLst>
          </c:dPt>
          <c:dLbls>
            <c:dLbl>
              <c:idx val="0"/>
              <c:layout>
                <c:manualLayout>
                  <c:x val="2.6143790849673082E-2"/>
                  <c:y val="6.365728519814322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D8-4A22-8B4F-FF144379F636}"/>
                </c:ext>
              </c:extLst>
            </c:dLbl>
            <c:dLbl>
              <c:idx val="1"/>
              <c:layout>
                <c:manualLayout>
                  <c:x val="0.13071895424836613"/>
                  <c:y val="-8.841611920999152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D8-4A22-8B4F-FF144379F636}"/>
                </c:ext>
              </c:extLst>
            </c:dLbl>
            <c:dLbl>
              <c:idx val="2"/>
              <c:layout>
                <c:manualLayout>
                  <c:x val="-9.8039215686274665E-3"/>
                  <c:y val="1.70288053218613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D8-4A22-8B4F-FF144379F636}"/>
                </c:ext>
              </c:extLst>
            </c:dLbl>
            <c:dLbl>
              <c:idx val="3"/>
              <c:layout>
                <c:manualLayout>
                  <c:x val="-2.9411764705882321E-2"/>
                  <c:y val="5.894407947332768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D8-4A22-8B4F-FF144379F636}"/>
                </c:ext>
              </c:extLst>
            </c:dLbl>
            <c:dLbl>
              <c:idx val="4"/>
              <c:layout>
                <c:manualLayout>
                  <c:x val="-2.6143790849673203E-2"/>
                  <c:y val="2.94720397366637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D8-4A22-8B4F-FF144379F636}"/>
                </c:ext>
              </c:extLst>
            </c:dLbl>
            <c:dLbl>
              <c:idx val="5"/>
              <c:layout>
                <c:manualLayout>
                  <c:x val="6.2091503267973858E-2"/>
                  <c:y val="1.47360198683319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8D8-4A22-8B4F-FF144379F6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604020202020204" charset="0"/>
                    <a:ea typeface="Fira Sans" panose="020B060402020202020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'All Funds'!$B$14:$B$19</c:f>
              <c:strCache>
                <c:ptCount val="6"/>
                <c:pt idx="0">
                  <c:v>CA State General Funds (State &amp; UC)</c:v>
                </c:pt>
                <c:pt idx="1">
                  <c:v>Student Tuition and Fees</c:v>
                </c:pt>
                <c:pt idx="2">
                  <c:v>Contract &amp; Grants</c:v>
                </c:pt>
                <c:pt idx="3">
                  <c:v>Gifts &amp; Endowments</c:v>
                </c:pt>
                <c:pt idx="4">
                  <c:v>Auxiliares and Sales &amp; Service</c:v>
                </c:pt>
                <c:pt idx="5">
                  <c:v>Other</c:v>
                </c:pt>
              </c:strCache>
            </c:strRef>
          </c:cat>
          <c:val>
            <c:numRef>
              <c:f>'All Funds'!$D$14:$D$19</c:f>
              <c:numCache>
                <c:formatCode>0%</c:formatCode>
                <c:ptCount val="6"/>
                <c:pt idx="0">
                  <c:v>0.29973760842107122</c:v>
                </c:pt>
                <c:pt idx="1">
                  <c:v>0.30209504447105129</c:v>
                </c:pt>
                <c:pt idx="2">
                  <c:v>0.21787505490142781</c:v>
                </c:pt>
                <c:pt idx="3">
                  <c:v>1.7062898683283749E-2</c:v>
                </c:pt>
                <c:pt idx="4">
                  <c:v>9.4111671612903972E-2</c:v>
                </c:pt>
                <c:pt idx="5">
                  <c:v>6.911772191026197E-2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D8-4A22-8B4F-FF144379F6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1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07843137254902"/>
          <c:y val="0.8113775533055213"/>
          <c:w val="0.67206036745406839"/>
          <c:h val="0.16700930046544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604020202020204" charset="0"/>
              <a:ea typeface="Fira Sans" panose="020B060402020202020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  <a:effectLst/>
  </c:spPr>
  <c:txPr>
    <a:bodyPr/>
    <a:lstStyle/>
    <a:p>
      <a:pPr>
        <a:defRPr>
          <a:latin typeface="Fira Sans" panose="020B0604020202020204" charset="0"/>
          <a:ea typeface="Fira Sans" panose="020B060402020202020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  <a:ea typeface="Fira Sans" panose="020B0604020202020204" charset="0"/>
                <a:cs typeface="+mn-cs"/>
              </a:defRPr>
            </a:pPr>
            <a:r>
              <a:rPr lang="en-US" dirty="0"/>
              <a:t>All</a:t>
            </a:r>
            <a:r>
              <a:rPr lang="en-US" baseline="0" dirty="0"/>
              <a:t> Funds</a:t>
            </a:r>
            <a:r>
              <a:rPr lang="en-US" dirty="0"/>
              <a:t> Expenditures: ~$897M</a:t>
            </a:r>
          </a:p>
        </c:rich>
      </c:tx>
      <c:layout>
        <c:manualLayout>
          <c:xMode val="edge"/>
          <c:yMode val="edge"/>
          <c:x val="0.1814017865178259"/>
          <c:y val="2.7060908277421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604020202020204" charset="0"/>
              <a:ea typeface="Fira Sans" panose="020B0604020202020204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529930568072386"/>
          <c:y val="0.15119647226564387"/>
          <c:w val="0.63588886005344447"/>
          <c:h val="0.5919286507279363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5A-45A2-92B6-E76E734AF4F6}"/>
              </c:ext>
            </c:extLst>
          </c:dPt>
          <c:dPt>
            <c:idx val="1"/>
            <c:bubble3D val="0"/>
            <c:spPr>
              <a:solidFill>
                <a:srgbClr val="4454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5A-45A2-92B6-E76E734AF4F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5A-45A2-92B6-E76E734AF4F6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5A-45A2-92B6-E76E734AF4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5A-45A2-92B6-E76E734AF4F6}"/>
              </c:ext>
            </c:extLst>
          </c:dPt>
          <c:dLbls>
            <c:dLbl>
              <c:idx val="0"/>
              <c:layout>
                <c:manualLayout>
                  <c:x val="5.3823392957885872E-2"/>
                  <c:y val="-3.73318004774935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5A-45A2-92B6-E76E734AF4F6}"/>
                </c:ext>
              </c:extLst>
            </c:dLbl>
            <c:dLbl>
              <c:idx val="1"/>
              <c:layout>
                <c:manualLayout>
                  <c:x val="-1.899649163219503E-2"/>
                  <c:y val="2.06308967299487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5A-45A2-92B6-E76E734AF4F6}"/>
                </c:ext>
              </c:extLst>
            </c:dLbl>
            <c:dLbl>
              <c:idx val="2"/>
              <c:layout>
                <c:manualLayout>
                  <c:x val="-9.4982458160975079E-3"/>
                  <c:y val="2.16131584993320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5A-45A2-92B6-E76E734AF4F6}"/>
                </c:ext>
              </c:extLst>
            </c:dLbl>
            <c:dLbl>
              <c:idx val="3"/>
              <c:layout>
                <c:manualLayout>
                  <c:x val="0"/>
                  <c:y val="-0.125244618395303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5A-45A2-92B6-E76E734AF4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604020202020204" charset="0"/>
                    <a:ea typeface="Fira Sans" panose="020B060402020202020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'Core Funds'!$B$14:$B$16</c:f>
              <c:strCache>
                <c:ptCount val="3"/>
                <c:pt idx="0">
                  <c:v>Total Salaries and Benefits</c:v>
                </c:pt>
                <c:pt idx="1">
                  <c:v>Financial Aid</c:v>
                </c:pt>
                <c:pt idx="2">
                  <c:v>Other Expenses</c:v>
                </c:pt>
              </c:strCache>
            </c:strRef>
          </c:cat>
          <c:val>
            <c:numRef>
              <c:f>'Core Funds'!$C$14:$C$16</c:f>
              <c:numCache>
                <c:formatCode>0%</c:formatCode>
                <c:ptCount val="3"/>
                <c:pt idx="0">
                  <c:v>0.72</c:v>
                </c:pt>
                <c:pt idx="1">
                  <c:v>0.09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5A-45A2-92B6-E76E734AF4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78129254422607"/>
          <c:y val="0.80561885728289084"/>
          <c:w val="0.48207710930237246"/>
          <c:h val="0.16490909614106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604020202020204" charset="0"/>
              <a:ea typeface="Fira Sans" panose="020B060402020202020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  <a:effectLst/>
  </c:spPr>
  <c:txPr>
    <a:bodyPr/>
    <a:lstStyle/>
    <a:p>
      <a:pPr>
        <a:defRPr>
          <a:latin typeface="Fira Sans" panose="020B0604020202020204" charset="0"/>
          <a:ea typeface="Fira Sans" panose="020B060402020202020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  <a:ea typeface="Fira Sans" panose="020B0604020202020204" charset="0"/>
                <a:cs typeface="+mn-cs"/>
              </a:defRPr>
            </a:pPr>
            <a:r>
              <a:rPr lang="en-US" dirty="0"/>
              <a:t>Core Revenue: ~$605M</a:t>
            </a:r>
          </a:p>
        </c:rich>
      </c:tx>
      <c:layout>
        <c:manualLayout>
          <c:xMode val="edge"/>
          <c:yMode val="edge"/>
          <c:x val="0.24722016365601363"/>
          <c:y val="2.3115593749049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604020202020204" charset="0"/>
              <a:ea typeface="Fira Sans" panose="020B0604020202020204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711749266635788"/>
          <c:y val="0.21112794601464924"/>
          <c:w val="0.64001338068035618"/>
          <c:h val="0.5771924934946853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8-4A22-8B4F-FF144379F636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8-4A22-8B4F-FF144379F636}"/>
              </c:ext>
            </c:extLst>
          </c:dPt>
          <c:dPt>
            <c:idx val="2"/>
            <c:bubble3D val="0"/>
            <c:spPr>
              <a:solidFill>
                <a:srgbClr val="5B9B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D8-4A22-8B4F-FF144379F636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D8-4A22-8B4F-FF144379F636}"/>
              </c:ext>
            </c:extLst>
          </c:dPt>
          <c:dLbls>
            <c:dLbl>
              <c:idx val="0"/>
              <c:layout>
                <c:manualLayout>
                  <c:x val="2.6143790849673203E-2"/>
                  <c:y val="-9.67864105585091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D8-4A22-8B4F-FF144379F636}"/>
                </c:ext>
              </c:extLst>
            </c:dLbl>
            <c:dLbl>
              <c:idx val="2"/>
              <c:layout>
                <c:manualLayout>
                  <c:x val="4.2483660130718956E-2"/>
                  <c:y val="-1.24432344148024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D8-4A22-8B4F-FF144379F6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604020202020204" charset="0"/>
                    <a:ea typeface="Fira Sans" panose="020B060402020202020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'Core Funds'!$B$14:$B$16</c:f>
              <c:strCache>
                <c:ptCount val="3"/>
                <c:pt idx="0">
                  <c:v>CA State General Funds (State &amp; UC)</c:v>
                </c:pt>
                <c:pt idx="1">
                  <c:v>Student Tuition and Fees</c:v>
                </c:pt>
                <c:pt idx="2">
                  <c:v>Non-Resident Student Supplemental Tuition</c:v>
                </c:pt>
              </c:strCache>
            </c:strRef>
          </c:cat>
          <c:val>
            <c:numRef>
              <c:f>'Core Funds'!$C$14:$C$16</c:f>
              <c:numCache>
                <c:formatCode>0%</c:formatCode>
                <c:ptCount val="3"/>
                <c:pt idx="0">
                  <c:v>0.44</c:v>
                </c:pt>
                <c:pt idx="1">
                  <c:v>0.51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D8-4A22-8B4F-FF144379F6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1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13775533055213"/>
          <c:w val="0.99885775307498337"/>
          <c:h val="0.16700930046544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604020202020204" charset="0"/>
              <a:ea typeface="Fira Sans" panose="020B060402020202020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  <a:effectLst/>
  </c:spPr>
  <c:txPr>
    <a:bodyPr/>
    <a:lstStyle/>
    <a:p>
      <a:pPr>
        <a:defRPr>
          <a:latin typeface="Fira Sans" panose="020B0604020202020204" charset="0"/>
          <a:ea typeface="Fira Sans" panose="020B060402020202020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  <a:ea typeface="Fira Sans" panose="020B0604020202020204" charset="0"/>
                <a:cs typeface="+mn-cs"/>
              </a:defRPr>
            </a:pPr>
            <a:r>
              <a:rPr lang="en-US" dirty="0"/>
              <a:t>Core Expenditures: ~$605M</a:t>
            </a:r>
          </a:p>
        </c:rich>
      </c:tx>
      <c:layout>
        <c:manualLayout>
          <c:xMode val="edge"/>
          <c:yMode val="edge"/>
          <c:x val="0.23205909753701259"/>
          <c:y val="2.7060908277421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604020202020204" charset="0"/>
              <a:ea typeface="Fira Sans" panose="020B0604020202020204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63146955812216"/>
          <c:y val="0.22192938404815035"/>
          <c:w val="0.59472979485035515"/>
          <c:h val="0.553614990179078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5A-45A2-92B6-E76E734AF4F6}"/>
              </c:ext>
            </c:extLst>
          </c:dPt>
          <c:dPt>
            <c:idx val="1"/>
            <c:bubble3D val="0"/>
            <c:spPr>
              <a:solidFill>
                <a:srgbClr val="4454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5A-45A2-92B6-E76E734AF4F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5A-45A2-92B6-E76E734AF4F6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5A-45A2-92B6-E76E734AF4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5A-45A2-92B6-E76E734AF4F6}"/>
              </c:ext>
            </c:extLst>
          </c:dPt>
          <c:dLbls>
            <c:dLbl>
              <c:idx val="0"/>
              <c:layout>
                <c:manualLayout>
                  <c:x val="0"/>
                  <c:y val="-4.32263169986642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5A-45A2-92B6-E76E734AF4F6}"/>
                </c:ext>
              </c:extLst>
            </c:dLbl>
            <c:dLbl>
              <c:idx val="1"/>
              <c:layout>
                <c:manualLayout>
                  <c:x val="6.332163877398338E-3"/>
                  <c:y val="3.24197377489979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5A-45A2-92B6-E76E734AF4F6}"/>
                </c:ext>
              </c:extLst>
            </c:dLbl>
            <c:dLbl>
              <c:idx val="2"/>
              <c:layout>
                <c:manualLayout>
                  <c:x val="-9.4982458160975079E-3"/>
                  <c:y val="2.16131584993320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5A-45A2-92B6-E76E734AF4F6}"/>
                </c:ext>
              </c:extLst>
            </c:dLbl>
            <c:dLbl>
              <c:idx val="3"/>
              <c:layout>
                <c:manualLayout>
                  <c:x val="0"/>
                  <c:y val="-0.125244618395303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5A-45A2-92B6-E76E734AF4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604020202020204" charset="0"/>
                    <a:ea typeface="Fira Sans" panose="020B060402020202020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'Core Funds'!$B$14:$B$16</c:f>
              <c:strCache>
                <c:ptCount val="3"/>
                <c:pt idx="0">
                  <c:v>Total Salaries and Benefits</c:v>
                </c:pt>
                <c:pt idx="1">
                  <c:v>Financial Aid</c:v>
                </c:pt>
                <c:pt idx="2">
                  <c:v>Other Expenses</c:v>
                </c:pt>
              </c:strCache>
            </c:strRef>
          </c:cat>
          <c:val>
            <c:numRef>
              <c:f>'Core Funds'!$C$14:$C$16</c:f>
              <c:numCache>
                <c:formatCode>0%</c:formatCode>
                <c:ptCount val="3"/>
                <c:pt idx="0">
                  <c:v>0.69</c:v>
                </c:pt>
                <c:pt idx="1">
                  <c:v>0.19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5A-45A2-92B6-E76E734AF4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78129254422607"/>
          <c:y val="0.80561885728289084"/>
          <c:w val="0.48207710930237246"/>
          <c:h val="0.16490909614106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604020202020204" charset="0"/>
              <a:ea typeface="Fira Sans" panose="020B060402020202020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  <a:effectLst/>
  </c:spPr>
  <c:txPr>
    <a:bodyPr/>
    <a:lstStyle/>
    <a:p>
      <a:pPr>
        <a:defRPr>
          <a:latin typeface="Fira Sans" panose="020B0604020202020204" charset="0"/>
          <a:ea typeface="Fira Sans" panose="020B060402020202020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  <a:ea typeface="Fira Sans" panose="020B0604020202020204" charset="0"/>
                <a:cs typeface="+mn-cs"/>
              </a:defRPr>
            </a:pPr>
            <a:r>
              <a:rPr lang="en-US"/>
              <a:t>UCR - State Funded FTE vs Budget for State Funded FTE</a:t>
            </a:r>
          </a:p>
        </c:rich>
      </c:tx>
      <c:layout>
        <c:manualLayout>
          <c:xMode val="edge"/>
          <c:yMode val="edge"/>
          <c:x val="0.2477063999953361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604020202020204" charset="0"/>
              <a:ea typeface="Fira Sans" panose="020B0604020202020204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068183459836412E-2"/>
          <c:y val="0.13364856352674548"/>
          <c:w val="0.87997623014614468"/>
          <c:h val="0.79440973783805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Nov2020Update!$A$34</c:f>
              <c:strCache>
                <c:ptCount val="1"/>
                <c:pt idx="0">
                  <c:v>Total Net FTE for State Budget Purposes</c:v>
                </c:pt>
              </c:strCache>
            </c:strRef>
          </c:tx>
          <c:spPr>
            <a:solidFill>
              <a:srgbClr val="4472C4"/>
            </a:solidFill>
            <a:ln>
              <a:solidFill>
                <a:srgbClr val="4472C4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-1.120954976345906E-16"/>
                  <c:y val="-2.12215395045283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31-46E0-AEAA-CAC76C470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604020202020204" charset="0"/>
                    <a:ea typeface="Fira Sans" panose="020B060402020202020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Nov2020Update!$B$3:$K$3</c:f>
              <c:strCache>
                <c:ptCount val="10"/>
                <c:pt idx="1">
                  <c:v>FY13</c:v>
                </c:pt>
                <c:pt idx="2">
                  <c:v>FY14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  <c:pt idx="6">
                  <c:v>FY18</c:v>
                </c:pt>
                <c:pt idx="7">
                  <c:v>FY19</c:v>
                </c:pt>
                <c:pt idx="8">
                  <c:v>FY20</c:v>
                </c:pt>
                <c:pt idx="9">
                  <c:v>FY21 proj</c:v>
                </c:pt>
              </c:strCache>
            </c:strRef>
          </c:cat>
          <c:val>
            <c:numRef>
              <c:f>Nov2020Update!$B$34:$K$34</c:f>
              <c:numCache>
                <c:formatCode>General</c:formatCode>
                <c:ptCount val="10"/>
                <c:pt idx="1">
                  <c:v>2139</c:v>
                </c:pt>
                <c:pt idx="2">
                  <c:v>2177</c:v>
                </c:pt>
                <c:pt idx="3">
                  <c:v>2410</c:v>
                </c:pt>
                <c:pt idx="4">
                  <c:v>1238</c:v>
                </c:pt>
                <c:pt idx="5">
                  <c:v>-85</c:v>
                </c:pt>
                <c:pt idx="6">
                  <c:v>-429</c:v>
                </c:pt>
                <c:pt idx="7">
                  <c:v>-370</c:v>
                </c:pt>
                <c:pt idx="8">
                  <c:v>590</c:v>
                </c:pt>
                <c:pt idx="9">
                  <c:v>1334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31-46E0-AEAA-CAC76C4705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108098767"/>
        <c:axId val="2108103343"/>
      </c:barChart>
      <c:lineChart>
        <c:grouping val="standard"/>
        <c:varyColors val="0"/>
        <c:ser>
          <c:idx val="1"/>
          <c:order val="1"/>
          <c:tx>
            <c:strRef>
              <c:f>Nov2020Update!$A$49</c:f>
              <c:strCache>
                <c:ptCount val="1"/>
                <c:pt idx="0">
                  <c:v>Total Headcount</c:v>
                </c:pt>
              </c:strCache>
            </c:strRef>
          </c:tx>
          <c:spPr>
            <a:ln w="19050" cap="rnd">
              <a:solidFill>
                <a:srgbClr val="FFB81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B81D"/>
              </a:solidFill>
              <a:ln w="19050">
                <a:solidFill>
                  <a:srgbClr val="FFB81D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7.1305976683085998E-2"/>
                  <c:y val="-2.6375719938313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31-46E0-AEAA-CAC76C4705E4}"/>
                </c:ext>
              </c:extLst>
            </c:dLbl>
            <c:dLbl>
              <c:idx val="2"/>
              <c:layout>
                <c:manualLayout>
                  <c:x val="-1.7826494170771499E-2"/>
                  <c:y val="-9.6710973107149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31-46E0-AEAA-CAC76C4705E4}"/>
                </c:ext>
              </c:extLst>
            </c:dLbl>
            <c:dLbl>
              <c:idx val="3"/>
              <c:layout>
                <c:manualLayout>
                  <c:x val="-5.8560735181463538E-3"/>
                  <c:y val="-5.740053549864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31-46E0-AEAA-CAC76C4705E4}"/>
                </c:ext>
              </c:extLst>
            </c:dLbl>
            <c:dLbl>
              <c:idx val="4"/>
              <c:layout>
                <c:manualLayout>
                  <c:x val="1.3757281052577197E-2"/>
                  <c:y val="-6.6495428323923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31-46E0-AEAA-CAC76C470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604020202020204" charset="0"/>
                    <a:ea typeface="Fira Sans" panose="020B060402020202020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Nov2020Update!$B$3:$K$3</c:f>
              <c:strCache>
                <c:ptCount val="10"/>
                <c:pt idx="1">
                  <c:v>FY13</c:v>
                </c:pt>
                <c:pt idx="2">
                  <c:v>FY14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  <c:pt idx="6">
                  <c:v>FY18</c:v>
                </c:pt>
                <c:pt idx="7">
                  <c:v>FY19</c:v>
                </c:pt>
                <c:pt idx="8">
                  <c:v>FY20</c:v>
                </c:pt>
                <c:pt idx="9">
                  <c:v>FY21 proj</c:v>
                </c:pt>
              </c:strCache>
            </c:strRef>
          </c:cat>
          <c:val>
            <c:numRef>
              <c:f>Nov2020Update!$B$49:$K$49</c:f>
              <c:numCache>
                <c:formatCode>#,##0</c:formatCode>
                <c:ptCount val="10"/>
                <c:pt idx="1">
                  <c:v>21005</c:v>
                </c:pt>
                <c:pt idx="2">
                  <c:v>21285</c:v>
                </c:pt>
                <c:pt idx="3">
                  <c:v>21587</c:v>
                </c:pt>
                <c:pt idx="4">
                  <c:v>21539</c:v>
                </c:pt>
                <c:pt idx="5">
                  <c:v>22921</c:v>
                </c:pt>
                <c:pt idx="6">
                  <c:v>23278</c:v>
                </c:pt>
                <c:pt idx="7">
                  <c:v>23922</c:v>
                </c:pt>
                <c:pt idx="8">
                  <c:v>25548</c:v>
                </c:pt>
                <c:pt idx="9">
                  <c:v>26434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31-46E0-AEAA-CAC76C4705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8434783"/>
        <c:axId val="2118432287"/>
      </c:lineChart>
      <c:catAx>
        <c:axId val="210809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  <a:ea typeface="Fira Sans" panose="020B0604020202020204" charset="0"/>
                <a:cs typeface="+mn-cs"/>
              </a:defRPr>
            </a:pPr>
            <a:endParaRPr lang="en-US"/>
          </a:p>
        </c:txPr>
        <c:crossAx val="2108103343"/>
        <c:crosses val="autoZero"/>
        <c:auto val="1"/>
        <c:lblAlgn val="ctr"/>
        <c:lblOffset val="100"/>
        <c:noMultiLvlLbl val="0"/>
      </c:catAx>
      <c:valAx>
        <c:axId val="2108103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  <a:ea typeface="Fira Sans" panose="020B0604020202020204" charset="0"/>
                <a:cs typeface="+mn-cs"/>
              </a:defRPr>
            </a:pPr>
            <a:endParaRPr lang="en-US"/>
          </a:p>
        </c:txPr>
        <c:crossAx val="2108098767"/>
        <c:crosses val="autoZero"/>
        <c:crossBetween val="between"/>
      </c:valAx>
      <c:valAx>
        <c:axId val="2118432287"/>
        <c:scaling>
          <c:orientation val="minMax"/>
          <c:min val="200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  <a:ea typeface="Fira Sans" panose="020B0604020202020204" charset="0"/>
                <a:cs typeface="+mn-cs"/>
              </a:defRPr>
            </a:pPr>
            <a:endParaRPr lang="en-US"/>
          </a:p>
        </c:txPr>
        <c:crossAx val="2118434783"/>
        <c:crosses val="max"/>
        <c:crossBetween val="between"/>
      </c:valAx>
      <c:catAx>
        <c:axId val="21184347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84322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604020202020204" charset="0"/>
              <a:ea typeface="Fira Sans" panose="020B060402020202020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ira Sans" panose="020B0604020202020204" charset="0"/>
          <a:ea typeface="Fira Sans" panose="020B060402020202020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  <a:ea typeface="Fira Sans" panose="020B0604020202020204" charset="0"/>
                <a:cs typeface="+mn-cs"/>
              </a:defRPr>
            </a:pPr>
            <a:r>
              <a:rPr lang="en-US"/>
              <a:t>UCR Budget Model - Distribution of Student Tuition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604020202020204" charset="0"/>
              <a:ea typeface="Fira Sans" panose="020B0604020202020204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Financial Aid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604020202020204" charset="0"/>
                    <a:ea typeface="Fira Sans" panose="020B0604020202020204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Sheet1!$B$3:$E$3</c:f>
              <c:strCache>
                <c:ptCount val="4"/>
                <c:pt idx="0">
                  <c:v>UG Tuition</c:v>
                </c:pt>
                <c:pt idx="1">
                  <c:v>UG NR Tuition</c:v>
                </c:pt>
                <c:pt idx="2">
                  <c:v>Grad Masters Tuition</c:v>
                </c:pt>
                <c:pt idx="3">
                  <c:v>Grad Masters NR Tuition</c:v>
                </c:pt>
              </c:strCache>
            </c:strRef>
          </c:cat>
          <c:val>
            <c:numRef>
              <c:f>Sheet1!$B$4:$E$4</c:f>
              <c:numCache>
                <c:formatCode>0.0%</c:formatCode>
                <c:ptCount val="4"/>
                <c:pt idx="0">
                  <c:v>0.3</c:v>
                </c:pt>
                <c:pt idx="1">
                  <c:v>0.35</c:v>
                </c:pt>
                <c:pt idx="2">
                  <c:v>0.33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2-4994-871E-5F1AB3745DC7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S&amp;C</c:v>
                </c:pt>
              </c:strCache>
            </c:strRef>
          </c:tx>
          <c:spPr>
            <a:solidFill>
              <a:srgbClr val="FFB8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604020202020204" charset="0"/>
                    <a:ea typeface="Fira Sans" panose="020B0604020202020204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Sheet1!$B$3:$E$3</c:f>
              <c:strCache>
                <c:ptCount val="4"/>
                <c:pt idx="0">
                  <c:v>UG Tuition</c:v>
                </c:pt>
                <c:pt idx="1">
                  <c:v>UG NR Tuition</c:v>
                </c:pt>
                <c:pt idx="2">
                  <c:v>Grad Masters Tuition</c:v>
                </c:pt>
                <c:pt idx="3">
                  <c:v>Grad Masters NR Tuition</c:v>
                </c:pt>
              </c:strCache>
            </c:strRef>
          </c:cat>
          <c:val>
            <c:numRef>
              <c:f>Sheet1!$B$5:$E$5</c:f>
              <c:numCache>
                <c:formatCode>0.0%</c:formatCode>
                <c:ptCount val="4"/>
                <c:pt idx="0">
                  <c:v>0.39</c:v>
                </c:pt>
                <c:pt idx="1">
                  <c:v>0.19500000000000001</c:v>
                </c:pt>
                <c:pt idx="2">
                  <c:v>0.67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E2-4994-871E-5F1AB3745DC7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Center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03173883984916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E2-4994-871E-5F1AB3745DC7}"/>
                </c:ext>
              </c:extLst>
            </c:dLbl>
            <c:dLbl>
              <c:idx val="3"/>
              <c:layout>
                <c:manualLayout>
                  <c:x val="1.3031738839849165E-2"/>
                  <c:y val="-2.43502275979353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E2-4994-871E-5F1AB3745D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604020202020204" charset="0"/>
                    <a:ea typeface="Fira Sans" panose="020B0604020202020204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Sheet1!$B$3:$E$3</c:f>
              <c:strCache>
                <c:ptCount val="4"/>
                <c:pt idx="0">
                  <c:v>UG Tuition</c:v>
                </c:pt>
                <c:pt idx="1">
                  <c:v>UG NR Tuition</c:v>
                </c:pt>
                <c:pt idx="2">
                  <c:v>Grad Masters Tuition</c:v>
                </c:pt>
                <c:pt idx="3">
                  <c:v>Grad Masters NR Tuition</c:v>
                </c:pt>
              </c:strCache>
            </c:strRef>
          </c:cat>
          <c:val>
            <c:numRef>
              <c:f>Sheet1!$B$6:$E$6</c:f>
              <c:numCache>
                <c:formatCode>0.0%</c:formatCode>
                <c:ptCount val="4"/>
                <c:pt idx="0">
                  <c:v>0.31</c:v>
                </c:pt>
                <c:pt idx="1">
                  <c:v>0.45499999999999996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E2-4994-871E-5F1AB3745D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58827167"/>
        <c:axId val="758827999"/>
      </c:barChart>
      <c:catAx>
        <c:axId val="7588271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  <a:ea typeface="Fira Sans" panose="020B0604020202020204" charset="0"/>
                <a:cs typeface="+mn-cs"/>
              </a:defRPr>
            </a:pPr>
            <a:endParaRPr lang="en-US"/>
          </a:p>
        </c:txPr>
        <c:crossAx val="758827999"/>
        <c:crosses val="autoZero"/>
        <c:auto val="1"/>
        <c:lblAlgn val="ctr"/>
        <c:lblOffset val="100"/>
        <c:noMultiLvlLbl val="0"/>
      </c:catAx>
      <c:valAx>
        <c:axId val="75882799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  <a:ea typeface="Fira Sans" panose="020B0604020202020204" charset="0"/>
                <a:cs typeface="+mn-cs"/>
              </a:defRPr>
            </a:pPr>
            <a:endParaRPr lang="en-US"/>
          </a:p>
        </c:txPr>
        <c:crossAx val="75882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604020202020204" charset="0"/>
              <a:ea typeface="Fira Sans" panose="020B060402020202020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ira Sans" panose="020B0604020202020204" charset="0"/>
          <a:ea typeface="Fira Sans" panose="020B060402020202020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  <a:ea typeface="Fira Sans" panose="020B0604020202020204" charset="0"/>
                <a:cs typeface="+mn-cs"/>
              </a:defRPr>
            </a:pPr>
            <a:r>
              <a:rPr lang="en-US" dirty="0"/>
              <a:t>UCR Budget Model - Distribution of Professional Masters Fees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604020202020204" charset="0"/>
              <a:ea typeface="Fira Sans" panose="020B0604020202020204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Sheet1!$B$26</c:f>
              <c:strCache>
                <c:ptCount val="1"/>
                <c:pt idx="0">
                  <c:v>Scholarships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D5F-4CD1-BAF4-9DF9BE66EB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Fira Sans" panose="020B0604020202020204" charset="0"/>
                    <a:ea typeface="Fira Sans" panose="020B0604020202020204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Sheet1!$A$27:$A$29</c:f>
              <c:strCache>
                <c:ptCount val="3"/>
                <c:pt idx="0">
                  <c:v>Tuition</c:v>
                </c:pt>
                <c:pt idx="1">
                  <c:v>NR Tuition</c:v>
                </c:pt>
                <c:pt idx="2">
                  <c:v>Prof Degree Supp Tuition</c:v>
                </c:pt>
              </c:strCache>
            </c:strRef>
          </c:cat>
          <c:val>
            <c:numRef>
              <c:f>Sheet1!$B$27:$B$29</c:f>
              <c:numCache>
                <c:formatCode>0.0%</c:formatCode>
                <c:ptCount val="3"/>
                <c:pt idx="0">
                  <c:v>0.5</c:v>
                </c:pt>
                <c:pt idx="1">
                  <c:v>0.3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5F-4CD1-BAF4-9DF9BE66EBFE}"/>
            </c:ext>
          </c:extLst>
        </c:ser>
        <c:ser>
          <c:idx val="1"/>
          <c:order val="1"/>
          <c:tx>
            <c:strRef>
              <c:f>Sheet1!$C$26</c:f>
              <c:strCache>
                <c:ptCount val="1"/>
                <c:pt idx="0">
                  <c:v>S&amp;C funds</c:v>
                </c:pt>
              </c:strCache>
            </c:strRef>
          </c:tx>
          <c:spPr>
            <a:solidFill>
              <a:srgbClr val="FFB8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604020202020204" charset="0"/>
                    <a:ea typeface="Fira Sans" panose="020B0604020202020204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Sheet1!$A$27:$A$29</c:f>
              <c:strCache>
                <c:ptCount val="3"/>
                <c:pt idx="0">
                  <c:v>Tuition</c:v>
                </c:pt>
                <c:pt idx="1">
                  <c:v>NR Tuition</c:v>
                </c:pt>
                <c:pt idx="2">
                  <c:v>Prof Degree Supp Tuition</c:v>
                </c:pt>
              </c:strCache>
            </c:strRef>
          </c:cat>
          <c:val>
            <c:numRef>
              <c:f>Sheet1!$C$27:$C$29</c:f>
              <c:numCache>
                <c:formatCode>0.0%</c:formatCode>
                <c:ptCount val="3"/>
                <c:pt idx="0">
                  <c:v>0.5</c:v>
                </c:pt>
                <c:pt idx="1">
                  <c:v>0.7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5F-4CD1-BAF4-9DF9BE66EB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24471983"/>
        <c:axId val="824472399"/>
      </c:barChart>
      <c:catAx>
        <c:axId val="824471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  <a:ea typeface="Fira Sans" panose="020B0604020202020204" charset="0"/>
                <a:cs typeface="+mn-cs"/>
              </a:defRPr>
            </a:pPr>
            <a:endParaRPr lang="en-US"/>
          </a:p>
        </c:txPr>
        <c:crossAx val="824472399"/>
        <c:crosses val="autoZero"/>
        <c:auto val="1"/>
        <c:lblAlgn val="ctr"/>
        <c:lblOffset val="100"/>
        <c:noMultiLvlLbl val="0"/>
      </c:catAx>
      <c:valAx>
        <c:axId val="82447239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  <a:ea typeface="Fira Sans" panose="020B0604020202020204" charset="0"/>
                <a:cs typeface="+mn-cs"/>
              </a:defRPr>
            </a:pPr>
            <a:endParaRPr lang="en-US"/>
          </a:p>
        </c:txPr>
        <c:crossAx val="824471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604020202020204" charset="0"/>
              <a:ea typeface="Fira Sans" panose="020B060402020202020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ira Sans" panose="020B0604020202020204" charset="0"/>
          <a:ea typeface="Fira Sans" panose="020B060402020202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40B37-08CF-478A-82A6-3E9720B678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D3471B-71F6-45F2-9CB7-F9648ED2F320}">
      <dgm:prSet phldrT="[Text]" custT="1"/>
      <dgm:spPr/>
      <dgm:t>
        <a:bodyPr/>
        <a:lstStyle/>
        <a:p>
          <a:r>
            <a:rPr lang="en-US" sz="2500" dirty="0">
              <a:latin typeface="Fira Sans Book" panose="020B0604020202020204" charset="0"/>
              <a:ea typeface="Fira Sans Book" panose="020B0604020202020204" charset="0"/>
            </a:rPr>
            <a:t>Tuition Increases </a:t>
          </a:r>
        </a:p>
        <a:p>
          <a:r>
            <a:rPr lang="en-US" sz="1600" dirty="0">
              <a:latin typeface="Fira Sans Book" panose="020B0604020202020204" charset="0"/>
              <a:ea typeface="Fira Sans Book" panose="020B0604020202020204" charset="0"/>
            </a:rPr>
            <a:t>(cohort-based or other)</a:t>
          </a:r>
        </a:p>
      </dgm:t>
    </dgm:pt>
    <dgm:pt modelId="{13F446F7-73CE-4C67-B029-ABB23A0AE091}" type="parTrans" cxnId="{BD793C24-F1A0-47E0-A27A-3EA370888CE2}">
      <dgm:prSet/>
      <dgm:spPr/>
      <dgm:t>
        <a:bodyPr/>
        <a:lstStyle/>
        <a:p>
          <a:endParaRPr lang="en-US"/>
        </a:p>
      </dgm:t>
    </dgm:pt>
    <dgm:pt modelId="{585864FD-FF58-44FD-8D3F-7712E13C9DCD}" type="sibTrans" cxnId="{BD793C24-F1A0-47E0-A27A-3EA370888CE2}">
      <dgm:prSet/>
      <dgm:spPr/>
      <dgm:t>
        <a:bodyPr/>
        <a:lstStyle/>
        <a:p>
          <a:endParaRPr lang="en-US"/>
        </a:p>
      </dgm:t>
    </dgm:pt>
    <dgm:pt modelId="{C0FEF8AD-3BB0-4E35-A7AD-B141D77FEA45}">
      <dgm:prSet phldrT="[Text]" custT="1"/>
      <dgm:spPr/>
      <dgm:t>
        <a:bodyPr/>
        <a:lstStyle/>
        <a:p>
          <a:r>
            <a:rPr lang="en-US" sz="1500" dirty="0">
              <a:latin typeface="Fira Sans" panose="020B0604020202020204" charset="0"/>
              <a:ea typeface="Fira Sans" panose="020B0604020202020204" charset="0"/>
            </a:rPr>
            <a:t>Tuition </a:t>
          </a:r>
          <a:r>
            <a:rPr lang="en-US" sz="1500" baseline="0" dirty="0">
              <a:latin typeface="Fira Sans" panose="020B0604020202020204" charset="0"/>
              <a:ea typeface="Fira Sans" panose="020B0604020202020204" charset="0"/>
            </a:rPr>
            <a:t>provides ~</a:t>
          </a:r>
          <a:r>
            <a:rPr lang="en-US" sz="1500" dirty="0">
              <a:latin typeface="Fira Sans" panose="020B0604020202020204" charset="0"/>
              <a:ea typeface="Fira Sans" panose="020B0604020202020204" charset="0"/>
            </a:rPr>
            <a:t>50% our core revenues</a:t>
          </a:r>
        </a:p>
      </dgm:t>
    </dgm:pt>
    <dgm:pt modelId="{93867253-C387-49BC-BD61-CE154EFCC0AD}" type="parTrans" cxnId="{B473F658-92A5-4748-8BC7-C6514EB13DEC}">
      <dgm:prSet/>
      <dgm:spPr/>
      <dgm:t>
        <a:bodyPr/>
        <a:lstStyle/>
        <a:p>
          <a:endParaRPr lang="en-US"/>
        </a:p>
      </dgm:t>
    </dgm:pt>
    <dgm:pt modelId="{DF1969B9-A07C-4CC2-B941-E435EA62C878}" type="sibTrans" cxnId="{B473F658-92A5-4748-8BC7-C6514EB13DEC}">
      <dgm:prSet/>
      <dgm:spPr/>
      <dgm:t>
        <a:bodyPr/>
        <a:lstStyle/>
        <a:p>
          <a:endParaRPr lang="en-US"/>
        </a:p>
      </dgm:t>
    </dgm:pt>
    <dgm:pt modelId="{BAB3EF29-AC16-4BBD-85AA-1F0E938ED01B}">
      <dgm:prSet phldrT="[Text]"/>
      <dgm:spPr/>
      <dgm:t>
        <a:bodyPr/>
        <a:lstStyle/>
        <a:p>
          <a:r>
            <a:rPr lang="en-US" dirty="0">
              <a:latin typeface="Fira Sans Book" panose="020B0604020202020204" charset="0"/>
              <a:ea typeface="Fira Sans Book" panose="020B0604020202020204" charset="0"/>
            </a:rPr>
            <a:t>State Funding Increases</a:t>
          </a:r>
        </a:p>
      </dgm:t>
    </dgm:pt>
    <dgm:pt modelId="{FA09F0BF-7C8C-4BF8-AED7-07F2567502F5}" type="parTrans" cxnId="{030479F4-429F-4E76-96C1-E0BBBFEFE2F6}">
      <dgm:prSet/>
      <dgm:spPr/>
      <dgm:t>
        <a:bodyPr/>
        <a:lstStyle/>
        <a:p>
          <a:endParaRPr lang="en-US"/>
        </a:p>
      </dgm:t>
    </dgm:pt>
    <dgm:pt modelId="{48E0AFF6-3904-46FC-AE3B-4D069FF20E8E}" type="sibTrans" cxnId="{030479F4-429F-4E76-96C1-E0BBBFEFE2F6}">
      <dgm:prSet/>
      <dgm:spPr/>
      <dgm:t>
        <a:bodyPr/>
        <a:lstStyle/>
        <a:p>
          <a:endParaRPr lang="en-US"/>
        </a:p>
      </dgm:t>
    </dgm:pt>
    <dgm:pt modelId="{3B5B9CEA-C80F-460C-9457-D2B07005FE10}">
      <dgm:prSet phldrT="[Text]" custT="1"/>
      <dgm:spPr/>
      <dgm:t>
        <a:bodyPr/>
        <a:lstStyle/>
        <a:p>
          <a:r>
            <a:rPr lang="en-US" sz="1500" dirty="0">
              <a:latin typeface="Fira Sans" panose="020B0604020202020204" charset="0"/>
              <a:ea typeface="Fira Sans" panose="020B0604020202020204" charset="0"/>
            </a:rPr>
            <a:t>State funding provides</a:t>
          </a:r>
          <a:r>
            <a:rPr lang="en-US" sz="1500" baseline="0" dirty="0">
              <a:latin typeface="Fira Sans" panose="020B0604020202020204" charset="0"/>
              <a:ea typeface="Fira Sans" panose="020B0604020202020204" charset="0"/>
            </a:rPr>
            <a:t> ~</a:t>
          </a:r>
          <a:r>
            <a:rPr lang="en-US" sz="1500" dirty="0">
              <a:latin typeface="Fira Sans" panose="020B0604020202020204" charset="0"/>
              <a:ea typeface="Fira Sans" panose="020B0604020202020204" charset="0"/>
            </a:rPr>
            <a:t>44% of our core revenues</a:t>
          </a:r>
        </a:p>
      </dgm:t>
    </dgm:pt>
    <dgm:pt modelId="{99ECF59F-BEE7-4304-B95E-C648768AEA8E}" type="parTrans" cxnId="{B61136DB-B2A0-4B9C-8190-972B07792BF0}">
      <dgm:prSet/>
      <dgm:spPr/>
      <dgm:t>
        <a:bodyPr/>
        <a:lstStyle/>
        <a:p>
          <a:endParaRPr lang="en-US"/>
        </a:p>
      </dgm:t>
    </dgm:pt>
    <dgm:pt modelId="{5BE36958-8C63-4DDF-9439-8EC9584CD761}" type="sibTrans" cxnId="{B61136DB-B2A0-4B9C-8190-972B07792BF0}">
      <dgm:prSet/>
      <dgm:spPr/>
      <dgm:t>
        <a:bodyPr/>
        <a:lstStyle/>
        <a:p>
          <a:endParaRPr lang="en-US"/>
        </a:p>
      </dgm:t>
    </dgm:pt>
    <dgm:pt modelId="{DAA20DC2-E728-43E1-9557-3A0E314F0843}">
      <dgm:prSet phldrT="[Text]"/>
      <dgm:spPr/>
      <dgm:t>
        <a:bodyPr/>
        <a:lstStyle/>
        <a:p>
          <a:r>
            <a:rPr lang="en-US" dirty="0">
              <a:latin typeface="Fira Sans Book" panose="020B0604020202020204" charset="0"/>
              <a:ea typeface="Fira Sans Book" panose="020B0604020202020204" charset="0"/>
            </a:rPr>
            <a:t>Student</a:t>
          </a:r>
          <a:r>
            <a:rPr lang="en-US" baseline="0" dirty="0">
              <a:latin typeface="Fira Sans Book" panose="020B0604020202020204" charset="0"/>
              <a:ea typeface="Fira Sans Book" panose="020B0604020202020204" charset="0"/>
            </a:rPr>
            <a:t> Enrollment Growth</a:t>
          </a:r>
          <a:endParaRPr lang="en-US" dirty="0">
            <a:latin typeface="Fira Sans Book" panose="020B0604020202020204" charset="0"/>
            <a:ea typeface="Fira Sans Book" panose="020B0604020202020204" charset="0"/>
          </a:endParaRPr>
        </a:p>
      </dgm:t>
    </dgm:pt>
    <dgm:pt modelId="{06DD3E8F-486C-4962-98FB-ADA356D5F859}" type="parTrans" cxnId="{C34D99D6-D2C3-4473-8378-F38CEBD1A4F7}">
      <dgm:prSet/>
      <dgm:spPr/>
      <dgm:t>
        <a:bodyPr/>
        <a:lstStyle/>
        <a:p>
          <a:endParaRPr lang="en-US"/>
        </a:p>
      </dgm:t>
    </dgm:pt>
    <dgm:pt modelId="{B363C44E-411F-460C-872D-EF43F5E51942}" type="sibTrans" cxnId="{C34D99D6-D2C3-4473-8378-F38CEBD1A4F7}">
      <dgm:prSet/>
      <dgm:spPr/>
      <dgm:t>
        <a:bodyPr/>
        <a:lstStyle/>
        <a:p>
          <a:endParaRPr lang="en-US"/>
        </a:p>
      </dgm:t>
    </dgm:pt>
    <dgm:pt modelId="{CFDD6F60-AC66-4DCB-B57B-ACD9BD93E110}">
      <dgm:prSet phldrT="[Text]" custT="1"/>
      <dgm:spPr/>
      <dgm:t>
        <a:bodyPr/>
        <a:lstStyle/>
        <a:p>
          <a:r>
            <a:rPr lang="en-US" sz="1500" dirty="0">
              <a:latin typeface="Fira Sans" panose="020B0604020202020204" charset="0"/>
              <a:ea typeface="Fira Sans" panose="020B0604020202020204" charset="0"/>
            </a:rPr>
            <a:t>Additional </a:t>
          </a:r>
          <a:r>
            <a:rPr lang="en-US" sz="1500" baseline="0" dirty="0">
              <a:latin typeface="Fira Sans" panose="020B0604020202020204" charset="0"/>
              <a:ea typeface="Fira Sans" panose="020B0604020202020204" charset="0"/>
            </a:rPr>
            <a:t>tuition &amp; state funds (offset by costs)</a:t>
          </a:r>
          <a:endParaRPr lang="en-US" sz="1500" dirty="0">
            <a:latin typeface="Fira Sans" panose="020B0604020202020204" charset="0"/>
            <a:ea typeface="Fira Sans" panose="020B0604020202020204" charset="0"/>
          </a:endParaRPr>
        </a:p>
      </dgm:t>
    </dgm:pt>
    <dgm:pt modelId="{25399D77-BE15-482F-BF39-81A66AF88A41}" type="parTrans" cxnId="{B2DB4A3B-C2FA-4A70-9AC9-39B1E7388402}">
      <dgm:prSet/>
      <dgm:spPr/>
      <dgm:t>
        <a:bodyPr/>
        <a:lstStyle/>
        <a:p>
          <a:endParaRPr lang="en-US"/>
        </a:p>
      </dgm:t>
    </dgm:pt>
    <dgm:pt modelId="{8F4586AA-238D-46EB-BD95-B2F77446EA48}" type="sibTrans" cxnId="{B2DB4A3B-C2FA-4A70-9AC9-39B1E7388402}">
      <dgm:prSet/>
      <dgm:spPr/>
      <dgm:t>
        <a:bodyPr/>
        <a:lstStyle/>
        <a:p>
          <a:endParaRPr lang="en-US"/>
        </a:p>
      </dgm:t>
    </dgm:pt>
    <dgm:pt modelId="{C3BCA54F-89B8-4788-9C16-2AA2880B1C20}">
      <dgm:prSet custT="1"/>
      <dgm:spPr/>
      <dgm:t>
        <a:bodyPr/>
        <a:lstStyle/>
        <a:p>
          <a:r>
            <a:rPr lang="en-US" sz="1500" baseline="0" dirty="0">
              <a:latin typeface="Fira Sans" panose="020B0604020202020204" charset="0"/>
              <a:ea typeface="Fira Sans" panose="020B0604020202020204" charset="0"/>
            </a:rPr>
            <a:t>Requires </a:t>
          </a:r>
          <a:r>
            <a:rPr lang="en-US" sz="1500" baseline="0" dirty="0" err="1">
              <a:latin typeface="Fira Sans" panose="020B0604020202020204" charset="0"/>
              <a:ea typeface="Fira Sans" panose="020B0604020202020204" charset="0"/>
            </a:rPr>
            <a:t>Regental</a:t>
          </a:r>
          <a:r>
            <a:rPr lang="en-US" sz="1500" baseline="0" dirty="0">
              <a:latin typeface="Fira Sans" panose="020B0604020202020204" charset="0"/>
              <a:ea typeface="Fira Sans" panose="020B0604020202020204" charset="0"/>
            </a:rPr>
            <a:t> approval</a:t>
          </a:r>
        </a:p>
      </dgm:t>
    </dgm:pt>
    <dgm:pt modelId="{BC5CDE1F-2830-47DB-BCA3-C31330B43ACD}" type="parTrans" cxnId="{D95B86C0-B945-4916-8AC2-AEB546E2FE1F}">
      <dgm:prSet/>
      <dgm:spPr/>
      <dgm:t>
        <a:bodyPr/>
        <a:lstStyle/>
        <a:p>
          <a:endParaRPr lang="en-US"/>
        </a:p>
      </dgm:t>
    </dgm:pt>
    <dgm:pt modelId="{A497CBAF-6D6D-4054-9BF3-8B5319488C06}" type="sibTrans" cxnId="{D95B86C0-B945-4916-8AC2-AEB546E2FE1F}">
      <dgm:prSet/>
      <dgm:spPr/>
      <dgm:t>
        <a:bodyPr/>
        <a:lstStyle/>
        <a:p>
          <a:endParaRPr lang="en-US"/>
        </a:p>
      </dgm:t>
    </dgm:pt>
    <dgm:pt modelId="{E73A3BE9-641E-435C-AF29-187FCB725C43}">
      <dgm:prSet custT="1"/>
      <dgm:spPr/>
      <dgm:t>
        <a:bodyPr/>
        <a:lstStyle/>
        <a:p>
          <a:r>
            <a:rPr lang="en-US" sz="1500" baseline="0" dirty="0">
              <a:latin typeface="Fira Sans" panose="020B0604020202020204" charset="0"/>
              <a:ea typeface="Fira Sans" panose="020B0604020202020204" charset="0"/>
            </a:rPr>
            <a:t>Cohort tuition possible for FY23</a:t>
          </a:r>
        </a:p>
      </dgm:t>
    </dgm:pt>
    <dgm:pt modelId="{ECDB3171-DBB2-4410-AE87-C8A720DF56EB}" type="parTrans" cxnId="{45481E32-7178-40BE-A3A3-82AE20E3F4E8}">
      <dgm:prSet/>
      <dgm:spPr/>
      <dgm:t>
        <a:bodyPr/>
        <a:lstStyle/>
        <a:p>
          <a:endParaRPr lang="en-US"/>
        </a:p>
      </dgm:t>
    </dgm:pt>
    <dgm:pt modelId="{6FDBA760-97C4-40A0-BF74-D42AEE58BF50}" type="sibTrans" cxnId="{45481E32-7178-40BE-A3A3-82AE20E3F4E8}">
      <dgm:prSet/>
      <dgm:spPr/>
      <dgm:t>
        <a:bodyPr/>
        <a:lstStyle/>
        <a:p>
          <a:endParaRPr lang="en-US"/>
        </a:p>
      </dgm:t>
    </dgm:pt>
    <dgm:pt modelId="{68C717AF-7791-4C5B-9EA7-42BBF7CEF98B}">
      <dgm:prSet custT="1"/>
      <dgm:spPr/>
      <dgm:t>
        <a:bodyPr/>
        <a:lstStyle/>
        <a:p>
          <a:r>
            <a:rPr lang="en-US" sz="1500" baseline="0" dirty="0">
              <a:latin typeface="Fira Sans" panose="020B0604020202020204" charset="0"/>
              <a:ea typeface="Fira Sans" panose="020B0604020202020204" charset="0"/>
            </a:rPr>
            <a:t>Tuition increases in FY2011 and most recently in FY2018</a:t>
          </a:r>
        </a:p>
      </dgm:t>
    </dgm:pt>
    <dgm:pt modelId="{81E051A7-D90A-4F32-BDB6-C6F307339C53}" type="parTrans" cxnId="{6963E2C1-2E76-4D9F-A570-011A32ECA8C1}">
      <dgm:prSet/>
      <dgm:spPr/>
      <dgm:t>
        <a:bodyPr/>
        <a:lstStyle/>
        <a:p>
          <a:endParaRPr lang="en-US"/>
        </a:p>
      </dgm:t>
    </dgm:pt>
    <dgm:pt modelId="{05147A72-2794-4B38-B85C-070232F9405E}" type="sibTrans" cxnId="{6963E2C1-2E76-4D9F-A570-011A32ECA8C1}">
      <dgm:prSet/>
      <dgm:spPr/>
      <dgm:t>
        <a:bodyPr/>
        <a:lstStyle/>
        <a:p>
          <a:endParaRPr lang="en-US"/>
        </a:p>
      </dgm:t>
    </dgm:pt>
    <dgm:pt modelId="{CEFBAEAD-EB45-4A85-BAAB-D694FBF61DFD}">
      <dgm:prSet custT="1"/>
      <dgm:spPr/>
      <dgm:t>
        <a:bodyPr/>
        <a:lstStyle/>
        <a:p>
          <a:pPr rtl="0"/>
          <a:r>
            <a:rPr lang="en-US" sz="1500" dirty="0">
              <a:latin typeface="Fira Sans" panose="020B0604020202020204" charset="0"/>
              <a:ea typeface="Fira Sans" panose="020B0604020202020204" charset="0"/>
            </a:rPr>
            <a:t>Based on FTE enrollment (average unit loads</a:t>
          </a:r>
          <a:r>
            <a:rPr lang="en-US" sz="1500" baseline="0" dirty="0">
              <a:latin typeface="Fira Sans" panose="020B0604020202020204" charset="0"/>
              <a:ea typeface="Fira Sans" panose="020B0604020202020204" charset="0"/>
            </a:rPr>
            <a:t>) and defined set-aside</a:t>
          </a:r>
          <a:endParaRPr lang="en-US" sz="1500" dirty="0">
            <a:latin typeface="Fira Sans" panose="020B0604020202020204" charset="0"/>
            <a:ea typeface="Fira Sans" panose="020B0604020202020204" charset="0"/>
          </a:endParaRPr>
        </a:p>
      </dgm:t>
    </dgm:pt>
    <dgm:pt modelId="{3C69F798-19D0-4160-B3AB-AD498CB95FA6}" type="parTrans" cxnId="{F4D64F2D-A732-43A2-9DE9-59D652633F92}">
      <dgm:prSet/>
      <dgm:spPr/>
      <dgm:t>
        <a:bodyPr/>
        <a:lstStyle/>
        <a:p>
          <a:endParaRPr lang="en-US"/>
        </a:p>
      </dgm:t>
    </dgm:pt>
    <dgm:pt modelId="{B4C8CC45-D5C4-4157-A793-CEB92A69DF0B}" type="sibTrans" cxnId="{F4D64F2D-A732-43A2-9DE9-59D652633F92}">
      <dgm:prSet/>
      <dgm:spPr/>
      <dgm:t>
        <a:bodyPr/>
        <a:lstStyle/>
        <a:p>
          <a:endParaRPr lang="en-US"/>
        </a:p>
      </dgm:t>
    </dgm:pt>
    <dgm:pt modelId="{749ECFDB-BB1B-45C6-A473-C70ACC4331D5}">
      <dgm:prSet custT="1"/>
      <dgm:spPr/>
      <dgm:t>
        <a:bodyPr/>
        <a:lstStyle/>
        <a:p>
          <a:r>
            <a:rPr lang="en-US" sz="1500" baseline="0" dirty="0">
              <a:latin typeface="Fira Sans" panose="020B0604020202020204" charset="0"/>
              <a:ea typeface="Fira Sans" panose="020B0604020202020204" charset="0"/>
            </a:rPr>
            <a:t>Limited by current infrastructure and personnel</a:t>
          </a:r>
        </a:p>
      </dgm:t>
    </dgm:pt>
    <dgm:pt modelId="{DAD7C0DD-AC74-4518-9F34-5614A64C6457}" type="parTrans" cxnId="{883D2AD7-EE14-4609-9C49-EB6E6F14A817}">
      <dgm:prSet/>
      <dgm:spPr/>
      <dgm:t>
        <a:bodyPr/>
        <a:lstStyle/>
        <a:p>
          <a:endParaRPr lang="en-US"/>
        </a:p>
      </dgm:t>
    </dgm:pt>
    <dgm:pt modelId="{085E7D6E-6BC7-42BE-A262-4CE43F7B9515}" type="sibTrans" cxnId="{883D2AD7-EE14-4609-9C49-EB6E6F14A817}">
      <dgm:prSet/>
      <dgm:spPr/>
      <dgm:t>
        <a:bodyPr/>
        <a:lstStyle/>
        <a:p>
          <a:endParaRPr lang="en-US"/>
        </a:p>
      </dgm:t>
    </dgm:pt>
    <dgm:pt modelId="{03278F40-B211-422C-8649-59E1EB911B79}">
      <dgm:prSet custT="1"/>
      <dgm:spPr/>
      <dgm:t>
        <a:bodyPr/>
        <a:lstStyle/>
        <a:p>
          <a:r>
            <a:rPr lang="en-US" sz="1500" baseline="0" dirty="0">
              <a:latin typeface="Fira Sans" panose="020B0604020202020204" charset="0"/>
              <a:ea typeface="Fira Sans" panose="020B0604020202020204" charset="0"/>
            </a:rPr>
            <a:t>Enrollment of self-supporting Masters and non-residents could provide additional revenue</a:t>
          </a:r>
        </a:p>
      </dgm:t>
    </dgm:pt>
    <dgm:pt modelId="{97142468-32D6-4485-A211-F319530AAD7E}" type="parTrans" cxnId="{C469B6FE-E8F5-482C-97DB-446D35A2E295}">
      <dgm:prSet/>
      <dgm:spPr/>
      <dgm:t>
        <a:bodyPr/>
        <a:lstStyle/>
        <a:p>
          <a:endParaRPr lang="en-US"/>
        </a:p>
      </dgm:t>
    </dgm:pt>
    <dgm:pt modelId="{41167E13-BD06-44A4-A0C9-072DC77EC22D}" type="sibTrans" cxnId="{C469B6FE-E8F5-482C-97DB-446D35A2E295}">
      <dgm:prSet/>
      <dgm:spPr/>
      <dgm:t>
        <a:bodyPr/>
        <a:lstStyle/>
        <a:p>
          <a:endParaRPr lang="en-US"/>
        </a:p>
      </dgm:t>
    </dgm:pt>
    <dgm:pt modelId="{2B8B374B-720F-4844-90C9-1A14358F6932}">
      <dgm:prSet custT="1"/>
      <dgm:spPr/>
      <dgm:t>
        <a:bodyPr/>
        <a:lstStyle/>
        <a:p>
          <a:pPr rtl="0"/>
          <a:r>
            <a:rPr lang="en-US" sz="1500" baseline="0" dirty="0">
              <a:latin typeface="Fira Sans" panose="020B0604020202020204" charset="0"/>
              <a:ea typeface="Fira Sans" panose="020B0604020202020204" charset="0"/>
            </a:rPr>
            <a:t>Negotiated by UCOP and CA Legislature, Governor</a:t>
          </a:r>
          <a:endParaRPr lang="en-US" sz="1500" dirty="0">
            <a:latin typeface="Fira Sans" panose="020B0604020202020204" charset="0"/>
            <a:ea typeface="Fira Sans" panose="020B0604020202020204" charset="0"/>
          </a:endParaRPr>
        </a:p>
      </dgm:t>
    </dgm:pt>
    <dgm:pt modelId="{305ABC27-D9F4-4159-A7C2-C175D82491CB}" type="parTrans" cxnId="{7A2F36FD-78D1-45BF-9E8F-03324FA72511}">
      <dgm:prSet/>
      <dgm:spPr/>
      <dgm:t>
        <a:bodyPr/>
        <a:lstStyle/>
        <a:p>
          <a:endParaRPr lang="en-US"/>
        </a:p>
      </dgm:t>
    </dgm:pt>
    <dgm:pt modelId="{8874E3B2-5049-4201-899C-80F9985FC07E}" type="sibTrans" cxnId="{7A2F36FD-78D1-45BF-9E8F-03324FA72511}">
      <dgm:prSet/>
      <dgm:spPr/>
      <dgm:t>
        <a:bodyPr/>
        <a:lstStyle/>
        <a:p>
          <a:endParaRPr lang="en-US"/>
        </a:p>
      </dgm:t>
    </dgm:pt>
    <dgm:pt modelId="{8D633E52-D133-4273-BDB5-E910295C3EF1}">
      <dgm:prSet custT="1"/>
      <dgm:spPr/>
      <dgm:t>
        <a:bodyPr/>
        <a:lstStyle/>
        <a:p>
          <a:r>
            <a:rPr lang="en-US" sz="1500" baseline="0" dirty="0">
              <a:latin typeface="Fira Sans" panose="020B0604020202020204" charset="0"/>
              <a:ea typeface="Fira Sans" panose="020B0604020202020204" charset="0"/>
            </a:rPr>
            <a:t>Determined by UCR, approved by UCOP</a:t>
          </a:r>
        </a:p>
      </dgm:t>
    </dgm:pt>
    <dgm:pt modelId="{47752C06-C8C9-4598-A7F8-8E0A6064EA5C}" type="parTrans" cxnId="{1E88747A-9A16-4EB1-9FD1-C4BCDB22AC8E}">
      <dgm:prSet/>
      <dgm:spPr/>
      <dgm:t>
        <a:bodyPr/>
        <a:lstStyle/>
        <a:p>
          <a:endParaRPr lang="en-US"/>
        </a:p>
      </dgm:t>
    </dgm:pt>
    <dgm:pt modelId="{B3F0DD69-34D3-428E-B10C-378C8E4EB3D0}" type="sibTrans" cxnId="{1E88747A-9A16-4EB1-9FD1-C4BCDB22AC8E}">
      <dgm:prSet/>
      <dgm:spPr/>
      <dgm:t>
        <a:bodyPr/>
        <a:lstStyle/>
        <a:p>
          <a:endParaRPr lang="en-US"/>
        </a:p>
      </dgm:t>
    </dgm:pt>
    <dgm:pt modelId="{E5D95288-220F-4B76-8ED9-9FB99FEEFB65}" type="pres">
      <dgm:prSet presAssocID="{99740B37-08CF-478A-82A6-3E9720B678D0}" presName="Name0" presStyleCnt="0">
        <dgm:presLayoutVars>
          <dgm:dir/>
          <dgm:animLvl val="lvl"/>
          <dgm:resizeHandles val="exact"/>
        </dgm:presLayoutVars>
      </dgm:prSet>
      <dgm:spPr/>
    </dgm:pt>
    <dgm:pt modelId="{95651B45-B8AC-46F0-B158-F8FCAB6FB5AF}" type="pres">
      <dgm:prSet presAssocID="{05D3471B-71F6-45F2-9CB7-F9648ED2F320}" presName="linNode" presStyleCnt="0"/>
      <dgm:spPr/>
    </dgm:pt>
    <dgm:pt modelId="{4EF36F16-F624-4B73-9E55-8FF555C5051E}" type="pres">
      <dgm:prSet presAssocID="{05D3471B-71F6-45F2-9CB7-F9648ED2F32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DCE523D-0139-4C20-B0C5-05B85C0FC248}" type="pres">
      <dgm:prSet presAssocID="{05D3471B-71F6-45F2-9CB7-F9648ED2F320}" presName="descendantText" presStyleLbl="alignAccFollowNode1" presStyleIdx="0" presStyleCnt="3" custScaleY="111741">
        <dgm:presLayoutVars>
          <dgm:bulletEnabled val="1"/>
        </dgm:presLayoutVars>
      </dgm:prSet>
      <dgm:spPr/>
    </dgm:pt>
    <dgm:pt modelId="{E6215A2E-EE4C-4446-BCC0-11967A703769}" type="pres">
      <dgm:prSet presAssocID="{585864FD-FF58-44FD-8D3F-7712E13C9DCD}" presName="sp" presStyleCnt="0"/>
      <dgm:spPr/>
    </dgm:pt>
    <dgm:pt modelId="{0FF2688D-7B52-4A2A-98C6-0864FD8FBFA4}" type="pres">
      <dgm:prSet presAssocID="{BAB3EF29-AC16-4BBD-85AA-1F0E938ED01B}" presName="linNode" presStyleCnt="0"/>
      <dgm:spPr/>
    </dgm:pt>
    <dgm:pt modelId="{629DC0EA-694E-4921-AC25-1078BE8E4897}" type="pres">
      <dgm:prSet presAssocID="{BAB3EF29-AC16-4BBD-85AA-1F0E938ED01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15632B9-EAC9-4A1C-AA4F-B1DC8932B058}" type="pres">
      <dgm:prSet presAssocID="{BAB3EF29-AC16-4BBD-85AA-1F0E938ED01B}" presName="descendantText" presStyleLbl="alignAccFollowNode1" presStyleIdx="1" presStyleCnt="3">
        <dgm:presLayoutVars>
          <dgm:bulletEnabled val="1"/>
        </dgm:presLayoutVars>
      </dgm:prSet>
      <dgm:spPr/>
    </dgm:pt>
    <dgm:pt modelId="{7CDD55DE-3018-4190-A54C-B7BC3049CA68}" type="pres">
      <dgm:prSet presAssocID="{48E0AFF6-3904-46FC-AE3B-4D069FF20E8E}" presName="sp" presStyleCnt="0"/>
      <dgm:spPr/>
    </dgm:pt>
    <dgm:pt modelId="{2B1032AE-A926-4450-BE44-67AC670499C7}" type="pres">
      <dgm:prSet presAssocID="{DAA20DC2-E728-43E1-9557-3A0E314F0843}" presName="linNode" presStyleCnt="0"/>
      <dgm:spPr/>
    </dgm:pt>
    <dgm:pt modelId="{DDDCEB87-8827-46A5-BA02-5755353DE28F}" type="pres">
      <dgm:prSet presAssocID="{DAA20DC2-E728-43E1-9557-3A0E314F0843}" presName="parentText" presStyleLbl="node1" presStyleIdx="2" presStyleCnt="3" custLinFactNeighborY="152">
        <dgm:presLayoutVars>
          <dgm:chMax val="1"/>
          <dgm:bulletEnabled val="1"/>
        </dgm:presLayoutVars>
      </dgm:prSet>
      <dgm:spPr/>
    </dgm:pt>
    <dgm:pt modelId="{A0E6E30E-9968-41E9-9298-D3E1ACAFFA25}" type="pres">
      <dgm:prSet presAssocID="{DAA20DC2-E728-43E1-9557-3A0E314F0843}" presName="descendantText" presStyleLbl="alignAccFollowNode1" presStyleIdx="2" presStyleCnt="3" custScaleY="118299">
        <dgm:presLayoutVars>
          <dgm:bulletEnabled val="1"/>
        </dgm:presLayoutVars>
      </dgm:prSet>
      <dgm:spPr/>
    </dgm:pt>
  </dgm:ptLst>
  <dgm:cxnLst>
    <dgm:cxn modelId="{6544F709-774F-42E4-814E-182FB5128E12}" type="presOf" srcId="{8D633E52-D133-4273-BDB5-E910295C3EF1}" destId="{A0E6E30E-9968-41E9-9298-D3E1ACAFFA25}" srcOrd="0" destOrd="3" presId="urn:microsoft.com/office/officeart/2005/8/layout/vList5"/>
    <dgm:cxn modelId="{1580EC22-B375-479F-8EEF-2E829CFD26DE}" type="presOf" srcId="{CFDD6F60-AC66-4DCB-B57B-ACD9BD93E110}" destId="{A0E6E30E-9968-41E9-9298-D3E1ACAFFA25}" srcOrd="0" destOrd="0" presId="urn:microsoft.com/office/officeart/2005/8/layout/vList5"/>
    <dgm:cxn modelId="{BD793C24-F1A0-47E0-A27A-3EA370888CE2}" srcId="{99740B37-08CF-478A-82A6-3E9720B678D0}" destId="{05D3471B-71F6-45F2-9CB7-F9648ED2F320}" srcOrd="0" destOrd="0" parTransId="{13F446F7-73CE-4C67-B029-ABB23A0AE091}" sibTransId="{585864FD-FF58-44FD-8D3F-7712E13C9DCD}"/>
    <dgm:cxn modelId="{32430F29-24BC-48BC-9F94-CCE49198BA49}" type="presOf" srcId="{3B5B9CEA-C80F-460C-9457-D2B07005FE10}" destId="{415632B9-EAC9-4A1C-AA4F-B1DC8932B058}" srcOrd="0" destOrd="0" presId="urn:microsoft.com/office/officeart/2005/8/layout/vList5"/>
    <dgm:cxn modelId="{F4D64F2D-A732-43A2-9DE9-59D652633F92}" srcId="{BAB3EF29-AC16-4BBD-85AA-1F0E938ED01B}" destId="{CEFBAEAD-EB45-4A85-BAAB-D694FBF61DFD}" srcOrd="1" destOrd="0" parTransId="{3C69F798-19D0-4160-B3AB-AD498CB95FA6}" sibTransId="{B4C8CC45-D5C4-4157-A793-CEB92A69DF0B}"/>
    <dgm:cxn modelId="{45481E32-7178-40BE-A3A3-82AE20E3F4E8}" srcId="{05D3471B-71F6-45F2-9CB7-F9648ED2F320}" destId="{E73A3BE9-641E-435C-AF29-187FCB725C43}" srcOrd="2" destOrd="0" parTransId="{ECDB3171-DBB2-4410-AE87-C8A720DF56EB}" sibTransId="{6FDBA760-97C4-40A0-BF74-D42AEE58BF50}"/>
    <dgm:cxn modelId="{B2DB4A3B-C2FA-4A70-9AC9-39B1E7388402}" srcId="{DAA20DC2-E728-43E1-9557-3A0E314F0843}" destId="{CFDD6F60-AC66-4DCB-B57B-ACD9BD93E110}" srcOrd="0" destOrd="0" parTransId="{25399D77-BE15-482F-BF39-81A66AF88A41}" sibTransId="{8F4586AA-238D-46EB-BD95-B2F77446EA48}"/>
    <dgm:cxn modelId="{9187B33F-FD84-4DB8-A84D-9D69BA05CE34}" type="presOf" srcId="{CEFBAEAD-EB45-4A85-BAAB-D694FBF61DFD}" destId="{415632B9-EAC9-4A1C-AA4F-B1DC8932B058}" srcOrd="0" destOrd="1" presId="urn:microsoft.com/office/officeart/2005/8/layout/vList5"/>
    <dgm:cxn modelId="{98F8EB42-9DD5-4DAF-8591-4600EE03278E}" type="presOf" srcId="{03278F40-B211-422C-8649-59E1EB911B79}" destId="{A0E6E30E-9968-41E9-9298-D3E1ACAFFA25}" srcOrd="0" destOrd="2" presId="urn:microsoft.com/office/officeart/2005/8/layout/vList5"/>
    <dgm:cxn modelId="{30BF2B74-81B2-41C9-9C4F-828B29CEEAED}" type="presOf" srcId="{E73A3BE9-641E-435C-AF29-187FCB725C43}" destId="{FDCE523D-0139-4C20-B0C5-05B85C0FC248}" srcOrd="0" destOrd="2" presId="urn:microsoft.com/office/officeart/2005/8/layout/vList5"/>
    <dgm:cxn modelId="{B473F658-92A5-4748-8BC7-C6514EB13DEC}" srcId="{05D3471B-71F6-45F2-9CB7-F9648ED2F320}" destId="{C0FEF8AD-3BB0-4E35-A7AD-B141D77FEA45}" srcOrd="0" destOrd="0" parTransId="{93867253-C387-49BC-BD61-CE154EFCC0AD}" sibTransId="{DF1969B9-A07C-4CC2-B941-E435EA62C878}"/>
    <dgm:cxn modelId="{1E88747A-9A16-4EB1-9FD1-C4BCDB22AC8E}" srcId="{DAA20DC2-E728-43E1-9557-3A0E314F0843}" destId="{8D633E52-D133-4273-BDB5-E910295C3EF1}" srcOrd="3" destOrd="0" parTransId="{47752C06-C8C9-4598-A7F8-8E0A6064EA5C}" sibTransId="{B3F0DD69-34D3-428E-B10C-378C8E4EB3D0}"/>
    <dgm:cxn modelId="{D69F327D-DC5D-45AF-BEE9-526AE67E12BC}" type="presOf" srcId="{749ECFDB-BB1B-45C6-A473-C70ACC4331D5}" destId="{A0E6E30E-9968-41E9-9298-D3E1ACAFFA25}" srcOrd="0" destOrd="1" presId="urn:microsoft.com/office/officeart/2005/8/layout/vList5"/>
    <dgm:cxn modelId="{69FB4795-403A-4BB6-8FEE-12E6E48A85A4}" type="presOf" srcId="{DAA20DC2-E728-43E1-9557-3A0E314F0843}" destId="{DDDCEB87-8827-46A5-BA02-5755353DE28F}" srcOrd="0" destOrd="0" presId="urn:microsoft.com/office/officeart/2005/8/layout/vList5"/>
    <dgm:cxn modelId="{DED0E3B1-A9A3-4FD7-9F4C-63237A9662FD}" type="presOf" srcId="{C3BCA54F-89B8-4788-9C16-2AA2880B1C20}" destId="{FDCE523D-0139-4C20-B0C5-05B85C0FC248}" srcOrd="0" destOrd="1" presId="urn:microsoft.com/office/officeart/2005/8/layout/vList5"/>
    <dgm:cxn modelId="{12F5A8B4-3485-4F84-A709-B1D6BCBF4CA2}" type="presOf" srcId="{BAB3EF29-AC16-4BBD-85AA-1F0E938ED01B}" destId="{629DC0EA-694E-4921-AC25-1078BE8E4897}" srcOrd="0" destOrd="0" presId="urn:microsoft.com/office/officeart/2005/8/layout/vList5"/>
    <dgm:cxn modelId="{E21BE2B4-27B4-460D-AFB5-07FE6103813B}" type="presOf" srcId="{99740B37-08CF-478A-82A6-3E9720B678D0}" destId="{E5D95288-220F-4B76-8ED9-9FB99FEEFB65}" srcOrd="0" destOrd="0" presId="urn:microsoft.com/office/officeart/2005/8/layout/vList5"/>
    <dgm:cxn modelId="{87C84EBB-527B-4A79-91B7-5CFBB0B0A4EE}" type="presOf" srcId="{C0FEF8AD-3BB0-4E35-A7AD-B141D77FEA45}" destId="{FDCE523D-0139-4C20-B0C5-05B85C0FC248}" srcOrd="0" destOrd="0" presId="urn:microsoft.com/office/officeart/2005/8/layout/vList5"/>
    <dgm:cxn modelId="{D95B86C0-B945-4916-8AC2-AEB546E2FE1F}" srcId="{05D3471B-71F6-45F2-9CB7-F9648ED2F320}" destId="{C3BCA54F-89B8-4788-9C16-2AA2880B1C20}" srcOrd="1" destOrd="0" parTransId="{BC5CDE1F-2830-47DB-BCA3-C31330B43ACD}" sibTransId="{A497CBAF-6D6D-4054-9BF3-8B5319488C06}"/>
    <dgm:cxn modelId="{6963E2C1-2E76-4D9F-A570-011A32ECA8C1}" srcId="{05D3471B-71F6-45F2-9CB7-F9648ED2F320}" destId="{68C717AF-7791-4C5B-9EA7-42BBF7CEF98B}" srcOrd="3" destOrd="0" parTransId="{81E051A7-D90A-4F32-BDB6-C6F307339C53}" sibTransId="{05147A72-2794-4B38-B85C-070232F9405E}"/>
    <dgm:cxn modelId="{607727C6-F951-46A1-A215-B44F5CA9DCE3}" type="presOf" srcId="{05D3471B-71F6-45F2-9CB7-F9648ED2F320}" destId="{4EF36F16-F624-4B73-9E55-8FF555C5051E}" srcOrd="0" destOrd="0" presId="urn:microsoft.com/office/officeart/2005/8/layout/vList5"/>
    <dgm:cxn modelId="{0880C1C6-4D04-4964-B582-0E6A97086AAF}" type="presOf" srcId="{68C717AF-7791-4C5B-9EA7-42BBF7CEF98B}" destId="{FDCE523D-0139-4C20-B0C5-05B85C0FC248}" srcOrd="0" destOrd="3" presId="urn:microsoft.com/office/officeart/2005/8/layout/vList5"/>
    <dgm:cxn modelId="{C34D99D6-D2C3-4473-8378-F38CEBD1A4F7}" srcId="{99740B37-08CF-478A-82A6-3E9720B678D0}" destId="{DAA20DC2-E728-43E1-9557-3A0E314F0843}" srcOrd="2" destOrd="0" parTransId="{06DD3E8F-486C-4962-98FB-ADA356D5F859}" sibTransId="{B363C44E-411F-460C-872D-EF43F5E51942}"/>
    <dgm:cxn modelId="{883D2AD7-EE14-4609-9C49-EB6E6F14A817}" srcId="{DAA20DC2-E728-43E1-9557-3A0E314F0843}" destId="{749ECFDB-BB1B-45C6-A473-C70ACC4331D5}" srcOrd="1" destOrd="0" parTransId="{DAD7C0DD-AC74-4518-9F34-5614A64C6457}" sibTransId="{085E7D6E-6BC7-42BE-A262-4CE43F7B9515}"/>
    <dgm:cxn modelId="{B61136DB-B2A0-4B9C-8190-972B07792BF0}" srcId="{BAB3EF29-AC16-4BBD-85AA-1F0E938ED01B}" destId="{3B5B9CEA-C80F-460C-9457-D2B07005FE10}" srcOrd="0" destOrd="0" parTransId="{99ECF59F-BEE7-4304-B95E-C648768AEA8E}" sibTransId="{5BE36958-8C63-4DDF-9439-8EC9584CD761}"/>
    <dgm:cxn modelId="{030479F4-429F-4E76-96C1-E0BBBFEFE2F6}" srcId="{99740B37-08CF-478A-82A6-3E9720B678D0}" destId="{BAB3EF29-AC16-4BBD-85AA-1F0E938ED01B}" srcOrd="1" destOrd="0" parTransId="{FA09F0BF-7C8C-4BF8-AED7-07F2567502F5}" sibTransId="{48E0AFF6-3904-46FC-AE3B-4D069FF20E8E}"/>
    <dgm:cxn modelId="{7F5BC0F5-9314-45E6-BC67-33504281D8C3}" type="presOf" srcId="{2B8B374B-720F-4844-90C9-1A14358F6932}" destId="{415632B9-EAC9-4A1C-AA4F-B1DC8932B058}" srcOrd="0" destOrd="2" presId="urn:microsoft.com/office/officeart/2005/8/layout/vList5"/>
    <dgm:cxn modelId="{7A2F36FD-78D1-45BF-9E8F-03324FA72511}" srcId="{BAB3EF29-AC16-4BBD-85AA-1F0E938ED01B}" destId="{2B8B374B-720F-4844-90C9-1A14358F6932}" srcOrd="2" destOrd="0" parTransId="{305ABC27-D9F4-4159-A7C2-C175D82491CB}" sibTransId="{8874E3B2-5049-4201-899C-80F9985FC07E}"/>
    <dgm:cxn modelId="{C469B6FE-E8F5-482C-97DB-446D35A2E295}" srcId="{DAA20DC2-E728-43E1-9557-3A0E314F0843}" destId="{03278F40-B211-422C-8649-59E1EB911B79}" srcOrd="2" destOrd="0" parTransId="{97142468-32D6-4485-A211-F319530AAD7E}" sibTransId="{41167E13-BD06-44A4-A0C9-072DC77EC22D}"/>
    <dgm:cxn modelId="{FC1C64AB-FDE8-4E7B-BE62-42178AE3C9EB}" type="presParOf" srcId="{E5D95288-220F-4B76-8ED9-9FB99FEEFB65}" destId="{95651B45-B8AC-46F0-B158-F8FCAB6FB5AF}" srcOrd="0" destOrd="0" presId="urn:microsoft.com/office/officeart/2005/8/layout/vList5"/>
    <dgm:cxn modelId="{3AF5DBD0-149F-466D-AC3D-143701F2B87D}" type="presParOf" srcId="{95651B45-B8AC-46F0-B158-F8FCAB6FB5AF}" destId="{4EF36F16-F624-4B73-9E55-8FF555C5051E}" srcOrd="0" destOrd="0" presId="urn:microsoft.com/office/officeart/2005/8/layout/vList5"/>
    <dgm:cxn modelId="{4B7A820E-2628-4995-B1BE-1C9D6A6D84B5}" type="presParOf" srcId="{95651B45-B8AC-46F0-B158-F8FCAB6FB5AF}" destId="{FDCE523D-0139-4C20-B0C5-05B85C0FC248}" srcOrd="1" destOrd="0" presId="urn:microsoft.com/office/officeart/2005/8/layout/vList5"/>
    <dgm:cxn modelId="{EA7B5ACC-8AF2-41C4-AA21-155623E3F559}" type="presParOf" srcId="{E5D95288-220F-4B76-8ED9-9FB99FEEFB65}" destId="{E6215A2E-EE4C-4446-BCC0-11967A703769}" srcOrd="1" destOrd="0" presId="urn:microsoft.com/office/officeart/2005/8/layout/vList5"/>
    <dgm:cxn modelId="{95EA91AB-B655-4D53-80E6-3C45D5498CE8}" type="presParOf" srcId="{E5D95288-220F-4B76-8ED9-9FB99FEEFB65}" destId="{0FF2688D-7B52-4A2A-98C6-0864FD8FBFA4}" srcOrd="2" destOrd="0" presId="urn:microsoft.com/office/officeart/2005/8/layout/vList5"/>
    <dgm:cxn modelId="{7FFA4C57-CA95-4B07-AFB8-894CBAD33EED}" type="presParOf" srcId="{0FF2688D-7B52-4A2A-98C6-0864FD8FBFA4}" destId="{629DC0EA-694E-4921-AC25-1078BE8E4897}" srcOrd="0" destOrd="0" presId="urn:microsoft.com/office/officeart/2005/8/layout/vList5"/>
    <dgm:cxn modelId="{D74606C5-A8B9-4CDF-AF5B-1B099438CBC7}" type="presParOf" srcId="{0FF2688D-7B52-4A2A-98C6-0864FD8FBFA4}" destId="{415632B9-EAC9-4A1C-AA4F-B1DC8932B058}" srcOrd="1" destOrd="0" presId="urn:microsoft.com/office/officeart/2005/8/layout/vList5"/>
    <dgm:cxn modelId="{197EF73D-2C20-42D1-A6BC-952E190A52E0}" type="presParOf" srcId="{E5D95288-220F-4B76-8ED9-9FB99FEEFB65}" destId="{7CDD55DE-3018-4190-A54C-B7BC3049CA68}" srcOrd="3" destOrd="0" presId="urn:microsoft.com/office/officeart/2005/8/layout/vList5"/>
    <dgm:cxn modelId="{EC729BF3-745D-4CB4-B9A2-F34E6805BADC}" type="presParOf" srcId="{E5D95288-220F-4B76-8ED9-9FB99FEEFB65}" destId="{2B1032AE-A926-4450-BE44-67AC670499C7}" srcOrd="4" destOrd="0" presId="urn:microsoft.com/office/officeart/2005/8/layout/vList5"/>
    <dgm:cxn modelId="{D5228114-3791-45B4-9D32-9F10A4AD2C41}" type="presParOf" srcId="{2B1032AE-A926-4450-BE44-67AC670499C7}" destId="{DDDCEB87-8827-46A5-BA02-5755353DE28F}" srcOrd="0" destOrd="0" presId="urn:microsoft.com/office/officeart/2005/8/layout/vList5"/>
    <dgm:cxn modelId="{5EB8DB6C-1F05-4782-BAF2-4A1F49635B8E}" type="presParOf" srcId="{2B1032AE-A926-4450-BE44-67AC670499C7}" destId="{A0E6E30E-9968-41E9-9298-D3E1ACAFFA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740B37-08CF-478A-82A6-3E9720B678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D3471B-71F6-45F2-9CB7-F9648ED2F320}">
      <dgm:prSet phldrT="[Text]" custT="1"/>
      <dgm:spPr/>
      <dgm:t>
        <a:bodyPr/>
        <a:lstStyle/>
        <a:p>
          <a:r>
            <a:rPr lang="en-US" sz="2500" dirty="0">
              <a:latin typeface="Fira Sans Book" panose="020B0604020202020204" charset="0"/>
              <a:ea typeface="Fira Sans Book" panose="020B0604020202020204" charset="0"/>
            </a:rPr>
            <a:t>UCOP Rebenching Model </a:t>
          </a:r>
        </a:p>
      </dgm:t>
    </dgm:pt>
    <dgm:pt modelId="{13F446F7-73CE-4C67-B029-ABB23A0AE091}" type="parTrans" cxnId="{BD793C24-F1A0-47E0-A27A-3EA370888CE2}">
      <dgm:prSet/>
      <dgm:spPr/>
      <dgm:t>
        <a:bodyPr/>
        <a:lstStyle/>
        <a:p>
          <a:endParaRPr lang="en-US"/>
        </a:p>
      </dgm:t>
    </dgm:pt>
    <dgm:pt modelId="{585864FD-FF58-44FD-8D3F-7712E13C9DCD}" type="sibTrans" cxnId="{BD793C24-F1A0-47E0-A27A-3EA370888CE2}">
      <dgm:prSet/>
      <dgm:spPr/>
      <dgm:t>
        <a:bodyPr/>
        <a:lstStyle/>
        <a:p>
          <a:endParaRPr lang="en-US"/>
        </a:p>
      </dgm:t>
    </dgm:pt>
    <dgm:pt modelId="{C0FEF8AD-3BB0-4E35-A7AD-B141D77FEA45}">
      <dgm:prSet phldrT="[Text]" custT="1"/>
      <dgm:spPr/>
      <dgm:t>
        <a:bodyPr/>
        <a:lstStyle/>
        <a:p>
          <a:r>
            <a:rPr lang="en-US" sz="1400" baseline="0" dirty="0">
              <a:latin typeface="Fira Sans" panose="020B0604020202020204" charset="0"/>
              <a:ea typeface="Fira Sans" panose="020B0604020202020204" charset="0"/>
            </a:rPr>
            <a:t>Allocation of state funds to each of the campuses</a:t>
          </a:r>
          <a:endParaRPr lang="en-US" sz="1400" dirty="0">
            <a:latin typeface="Fira Sans" panose="020B0604020202020204" charset="0"/>
            <a:ea typeface="Fira Sans" panose="020B0604020202020204" charset="0"/>
          </a:endParaRPr>
        </a:p>
      </dgm:t>
    </dgm:pt>
    <dgm:pt modelId="{93867253-C387-49BC-BD61-CE154EFCC0AD}" type="parTrans" cxnId="{B473F658-92A5-4748-8BC7-C6514EB13DEC}">
      <dgm:prSet/>
      <dgm:spPr/>
      <dgm:t>
        <a:bodyPr/>
        <a:lstStyle/>
        <a:p>
          <a:endParaRPr lang="en-US"/>
        </a:p>
      </dgm:t>
    </dgm:pt>
    <dgm:pt modelId="{DF1969B9-A07C-4CC2-B941-E435EA62C878}" type="sibTrans" cxnId="{B473F658-92A5-4748-8BC7-C6514EB13DEC}">
      <dgm:prSet/>
      <dgm:spPr/>
      <dgm:t>
        <a:bodyPr/>
        <a:lstStyle/>
        <a:p>
          <a:endParaRPr lang="en-US"/>
        </a:p>
      </dgm:t>
    </dgm:pt>
    <dgm:pt modelId="{BAB3EF29-AC16-4BBD-85AA-1F0E938ED01B}">
      <dgm:prSet phldrT="[Text]" custT="1"/>
      <dgm:spPr/>
      <dgm:t>
        <a:bodyPr/>
        <a:lstStyle/>
        <a:p>
          <a:r>
            <a:rPr lang="en-US" sz="2500" dirty="0">
              <a:latin typeface="Fira Sans Book" panose="020B0604020202020204" charset="0"/>
              <a:ea typeface="Fira Sans Book" panose="020B0604020202020204" charset="0"/>
            </a:rPr>
            <a:t>UCOP Assessment</a:t>
          </a:r>
        </a:p>
      </dgm:t>
    </dgm:pt>
    <dgm:pt modelId="{FA09F0BF-7C8C-4BF8-AED7-07F2567502F5}" type="parTrans" cxnId="{030479F4-429F-4E76-96C1-E0BBBFEFE2F6}">
      <dgm:prSet/>
      <dgm:spPr/>
      <dgm:t>
        <a:bodyPr/>
        <a:lstStyle/>
        <a:p>
          <a:endParaRPr lang="en-US"/>
        </a:p>
      </dgm:t>
    </dgm:pt>
    <dgm:pt modelId="{48E0AFF6-3904-46FC-AE3B-4D069FF20E8E}" type="sibTrans" cxnId="{030479F4-429F-4E76-96C1-E0BBBFEFE2F6}">
      <dgm:prSet/>
      <dgm:spPr/>
      <dgm:t>
        <a:bodyPr/>
        <a:lstStyle/>
        <a:p>
          <a:endParaRPr lang="en-US"/>
        </a:p>
      </dgm:t>
    </dgm:pt>
    <dgm:pt modelId="{3B5B9CEA-C80F-460C-9457-D2B07005FE10}">
      <dgm:prSet phldrT="[Text]" custT="1"/>
      <dgm:spPr/>
      <dgm:t>
        <a:bodyPr/>
        <a:lstStyle/>
        <a:p>
          <a:r>
            <a:rPr lang="en-US" sz="1500" dirty="0">
              <a:latin typeface="Fira Sans" panose="020B0604020202020204" charset="0"/>
              <a:ea typeface="Fira Sans" panose="020B0604020202020204" charset="0"/>
            </a:rPr>
            <a:t>UCOP “charges” each campus</a:t>
          </a:r>
          <a:r>
            <a:rPr lang="en-US" sz="1500" baseline="0" dirty="0">
              <a:latin typeface="Fira Sans" panose="020B0604020202020204" charset="0"/>
              <a:ea typeface="Fira Sans" panose="020B0604020202020204" charset="0"/>
            </a:rPr>
            <a:t> an assessment fee to fund their central operations</a:t>
          </a:r>
          <a:endParaRPr lang="en-US" sz="1500" dirty="0">
            <a:latin typeface="Fira Sans" panose="020B0604020202020204" charset="0"/>
            <a:ea typeface="Fira Sans" panose="020B0604020202020204" charset="0"/>
          </a:endParaRPr>
        </a:p>
      </dgm:t>
    </dgm:pt>
    <dgm:pt modelId="{99ECF59F-BEE7-4304-B95E-C648768AEA8E}" type="parTrans" cxnId="{B61136DB-B2A0-4B9C-8190-972B07792BF0}">
      <dgm:prSet/>
      <dgm:spPr/>
      <dgm:t>
        <a:bodyPr/>
        <a:lstStyle/>
        <a:p>
          <a:endParaRPr lang="en-US"/>
        </a:p>
      </dgm:t>
    </dgm:pt>
    <dgm:pt modelId="{5BE36958-8C63-4DDF-9439-8EC9584CD761}" type="sibTrans" cxnId="{B61136DB-B2A0-4B9C-8190-972B07792BF0}">
      <dgm:prSet/>
      <dgm:spPr/>
      <dgm:t>
        <a:bodyPr/>
        <a:lstStyle/>
        <a:p>
          <a:endParaRPr lang="en-US"/>
        </a:p>
      </dgm:t>
    </dgm:pt>
    <dgm:pt modelId="{DAA20DC2-E728-43E1-9557-3A0E314F0843}">
      <dgm:prSet phldrT="[Text]" custT="1"/>
      <dgm:spPr/>
      <dgm:t>
        <a:bodyPr/>
        <a:lstStyle/>
        <a:p>
          <a:r>
            <a:rPr lang="en-US" sz="2500" dirty="0">
              <a:latin typeface="Fira Sans Book" panose="020B0604020202020204" charset="0"/>
              <a:ea typeface="Fira Sans Book" panose="020B0604020202020204" charset="0"/>
            </a:rPr>
            <a:t>Fixed Cost Increases</a:t>
          </a:r>
        </a:p>
      </dgm:t>
    </dgm:pt>
    <dgm:pt modelId="{06DD3E8F-486C-4962-98FB-ADA356D5F859}" type="parTrans" cxnId="{C34D99D6-D2C3-4473-8378-F38CEBD1A4F7}">
      <dgm:prSet/>
      <dgm:spPr/>
      <dgm:t>
        <a:bodyPr/>
        <a:lstStyle/>
        <a:p>
          <a:endParaRPr lang="en-US"/>
        </a:p>
      </dgm:t>
    </dgm:pt>
    <dgm:pt modelId="{B363C44E-411F-460C-872D-EF43F5E51942}" type="sibTrans" cxnId="{C34D99D6-D2C3-4473-8378-F38CEBD1A4F7}">
      <dgm:prSet/>
      <dgm:spPr/>
      <dgm:t>
        <a:bodyPr/>
        <a:lstStyle/>
        <a:p>
          <a:endParaRPr lang="en-US"/>
        </a:p>
      </dgm:t>
    </dgm:pt>
    <dgm:pt modelId="{CFDD6F60-AC66-4DCB-B57B-ACD9BD93E110}">
      <dgm:prSet phldrT="[Text]" custT="1"/>
      <dgm:spPr/>
      <dgm:t>
        <a:bodyPr/>
        <a:lstStyle/>
        <a:p>
          <a:r>
            <a:rPr lang="en-US" sz="1500" dirty="0">
              <a:latin typeface="Fira Sans" panose="020B0604020202020204" charset="0"/>
              <a:ea typeface="Fira Sans" panose="020B0604020202020204" charset="0"/>
            </a:rPr>
            <a:t>Salary and Benefits</a:t>
          </a:r>
        </a:p>
      </dgm:t>
    </dgm:pt>
    <dgm:pt modelId="{25399D77-BE15-482F-BF39-81A66AF88A41}" type="parTrans" cxnId="{B2DB4A3B-C2FA-4A70-9AC9-39B1E7388402}">
      <dgm:prSet/>
      <dgm:spPr/>
      <dgm:t>
        <a:bodyPr/>
        <a:lstStyle/>
        <a:p>
          <a:endParaRPr lang="en-US"/>
        </a:p>
      </dgm:t>
    </dgm:pt>
    <dgm:pt modelId="{8F4586AA-238D-46EB-BD95-B2F77446EA48}" type="sibTrans" cxnId="{B2DB4A3B-C2FA-4A70-9AC9-39B1E7388402}">
      <dgm:prSet/>
      <dgm:spPr/>
      <dgm:t>
        <a:bodyPr/>
        <a:lstStyle/>
        <a:p>
          <a:endParaRPr lang="en-US"/>
        </a:p>
      </dgm:t>
    </dgm:pt>
    <dgm:pt modelId="{7D3C0EAD-CA5A-46A3-A683-6BC4FF69BC92}">
      <dgm:prSet custT="1"/>
      <dgm:spPr/>
      <dgm:t>
        <a:bodyPr/>
        <a:lstStyle/>
        <a:p>
          <a:r>
            <a:rPr lang="en-US" sz="1400" baseline="0" dirty="0">
              <a:latin typeface="Fira Sans" panose="020B0604020202020204" charset="0"/>
              <a:ea typeface="Fira Sans" panose="020B0604020202020204" charset="0"/>
            </a:rPr>
            <a:t>UCR receives lowest funding per student (unweighted)</a:t>
          </a:r>
        </a:p>
      </dgm:t>
    </dgm:pt>
    <dgm:pt modelId="{3FBD28F1-E3C6-467E-A6E9-79FFECB7FE10}" type="parTrans" cxnId="{1804A22C-CF4B-4635-A5F4-E4F5E1C04815}">
      <dgm:prSet/>
      <dgm:spPr/>
      <dgm:t>
        <a:bodyPr/>
        <a:lstStyle/>
        <a:p>
          <a:endParaRPr lang="en-US"/>
        </a:p>
      </dgm:t>
    </dgm:pt>
    <dgm:pt modelId="{318E798C-828F-4E32-8085-320669D6B08A}" type="sibTrans" cxnId="{1804A22C-CF4B-4635-A5F4-E4F5E1C04815}">
      <dgm:prSet/>
      <dgm:spPr/>
      <dgm:t>
        <a:bodyPr/>
        <a:lstStyle/>
        <a:p>
          <a:endParaRPr lang="en-US"/>
        </a:p>
      </dgm:t>
    </dgm:pt>
    <dgm:pt modelId="{A051ADB9-425C-47E6-9656-0EABCB5E6DBE}">
      <dgm:prSet custT="1"/>
      <dgm:spPr/>
      <dgm:t>
        <a:bodyPr/>
        <a:lstStyle/>
        <a:p>
          <a:r>
            <a:rPr lang="en-US" sz="1400" baseline="0" dirty="0">
              <a:latin typeface="Fira Sans" panose="020B0604020202020204" charset="0"/>
              <a:ea typeface="Fira Sans" panose="020B0604020202020204" charset="0"/>
            </a:rPr>
            <a:t>UCOP determines model and the last rebenching process took multiple years to determine (2008-12) and to implement (2013-2018)</a:t>
          </a:r>
        </a:p>
      </dgm:t>
    </dgm:pt>
    <dgm:pt modelId="{431706D2-795D-448C-A018-700281561A3B}" type="parTrans" cxnId="{C66E342A-078A-40FC-94AE-00F75299566B}">
      <dgm:prSet/>
      <dgm:spPr/>
    </dgm:pt>
    <dgm:pt modelId="{55660FF7-E217-46BE-BEC7-91FADC10E9BB}" type="sibTrans" cxnId="{C66E342A-078A-40FC-94AE-00F75299566B}">
      <dgm:prSet/>
      <dgm:spPr/>
    </dgm:pt>
    <dgm:pt modelId="{6A697D47-8F00-47F1-996B-7C5FF272DBA8}">
      <dgm:prSet phldrT="[Text]" custT="1"/>
      <dgm:spPr/>
      <dgm:t>
        <a:bodyPr/>
        <a:lstStyle/>
        <a:p>
          <a:r>
            <a:rPr lang="en-US" sz="1500" baseline="0" dirty="0">
              <a:latin typeface="Fira Sans" panose="020B0604020202020204" charset="0"/>
              <a:ea typeface="Fira Sans" panose="020B0604020202020204" charset="0"/>
            </a:rPr>
            <a:t>UCOP determines model</a:t>
          </a:r>
          <a:endParaRPr lang="en-US" sz="1500" dirty="0">
            <a:latin typeface="Fira Sans" panose="020B0604020202020204" charset="0"/>
            <a:ea typeface="Fira Sans" panose="020B0604020202020204" charset="0"/>
          </a:endParaRPr>
        </a:p>
      </dgm:t>
    </dgm:pt>
    <dgm:pt modelId="{5C61061E-3E00-4038-9FD1-6E8A919026B9}" type="parTrans" cxnId="{592B2B32-4F4D-46C1-9483-23AF10A3894F}">
      <dgm:prSet/>
      <dgm:spPr/>
    </dgm:pt>
    <dgm:pt modelId="{712081BD-89DA-4C93-AB75-B6DEE0169F55}" type="sibTrans" cxnId="{592B2B32-4F4D-46C1-9483-23AF10A3894F}">
      <dgm:prSet/>
      <dgm:spPr/>
    </dgm:pt>
    <dgm:pt modelId="{DCF269B7-87F7-47C2-8A82-5622A69865E2}">
      <dgm:prSet phldrT="[Text]" custT="1"/>
      <dgm:spPr/>
      <dgm:t>
        <a:bodyPr/>
        <a:lstStyle/>
        <a:p>
          <a:r>
            <a:rPr lang="en-US" sz="1500" baseline="0" dirty="0">
              <a:solidFill>
                <a:schemeClr val="tx1"/>
              </a:solidFill>
              <a:latin typeface="Fira Sans" panose="020B0604020202020204" charset="0"/>
              <a:ea typeface="Fira Sans" panose="020B0604020202020204" charset="0"/>
            </a:rPr>
            <a:t>Change in FY14-15 cost UCR an </a:t>
          </a:r>
          <a:r>
            <a:rPr lang="en-US" sz="1500" baseline="0" dirty="0" err="1">
              <a:solidFill>
                <a:schemeClr val="tx1"/>
              </a:solidFill>
              <a:latin typeface="Fira Sans" panose="020B0604020202020204" charset="0"/>
              <a:ea typeface="Fira Sans" panose="020B0604020202020204" charset="0"/>
            </a:rPr>
            <a:t>add’l</a:t>
          </a:r>
          <a:r>
            <a:rPr lang="en-US" sz="1500" baseline="0" dirty="0">
              <a:solidFill>
                <a:schemeClr val="tx1"/>
              </a:solidFill>
              <a:latin typeface="Fira Sans" panose="020B0604020202020204" charset="0"/>
              <a:ea typeface="Fira Sans" panose="020B0604020202020204" charset="0"/>
            </a:rPr>
            <a:t> $6.1M/year </a:t>
          </a:r>
          <a:endParaRPr lang="en-US" sz="1500" dirty="0">
            <a:latin typeface="Fira Sans" panose="020B0604020202020204" charset="0"/>
            <a:ea typeface="Fira Sans" panose="020B0604020202020204" charset="0"/>
          </a:endParaRPr>
        </a:p>
      </dgm:t>
    </dgm:pt>
    <dgm:pt modelId="{06906A9B-1398-4F14-BA43-523F0259FCB9}" type="parTrans" cxnId="{DA907BB3-A536-4A8C-A138-B6E354663FE2}">
      <dgm:prSet/>
      <dgm:spPr/>
    </dgm:pt>
    <dgm:pt modelId="{3199A4D9-4F1C-4755-B2AC-6353EDC5A57B}" type="sibTrans" cxnId="{DA907BB3-A536-4A8C-A138-B6E354663FE2}">
      <dgm:prSet/>
      <dgm:spPr/>
    </dgm:pt>
    <dgm:pt modelId="{F1F44642-4A70-4EAE-AD9C-BA41E792CE2F}">
      <dgm:prSet phldrT="[Text]" custT="1"/>
      <dgm:spPr/>
      <dgm:t>
        <a:bodyPr/>
        <a:lstStyle/>
        <a:p>
          <a:r>
            <a:rPr lang="en-US" sz="1500" dirty="0">
              <a:latin typeface="Fira Sans" panose="020B0604020202020204" charset="0"/>
              <a:ea typeface="Fira Sans" panose="020B0604020202020204" charset="0"/>
            </a:rPr>
            <a:t>School of Medicine received an </a:t>
          </a:r>
          <a:r>
            <a:rPr lang="en-US" sz="1500" dirty="0" err="1">
              <a:latin typeface="Fira Sans" panose="020B0604020202020204" charset="0"/>
              <a:ea typeface="Fira Sans" panose="020B0604020202020204" charset="0"/>
            </a:rPr>
            <a:t>add’l</a:t>
          </a:r>
          <a:r>
            <a:rPr lang="en-US" sz="1500" dirty="0">
              <a:latin typeface="Fira Sans" panose="020B0604020202020204" charset="0"/>
              <a:ea typeface="Fira Sans" panose="020B0604020202020204" charset="0"/>
            </a:rPr>
            <a:t> $25M in FY21, but the SOM base funding of $40M is not cost adjusted by UCOP</a:t>
          </a:r>
        </a:p>
      </dgm:t>
    </dgm:pt>
    <dgm:pt modelId="{96E7A57B-EA34-4B70-91A9-16EC607DEA4F}" type="parTrans" cxnId="{00C258E0-A860-40D6-9480-3F858D88AF12}">
      <dgm:prSet/>
      <dgm:spPr/>
    </dgm:pt>
    <dgm:pt modelId="{15450A0F-00AD-45D8-9702-1F07EAE3576C}" type="sibTrans" cxnId="{00C258E0-A860-40D6-9480-3F858D88AF12}">
      <dgm:prSet/>
      <dgm:spPr/>
    </dgm:pt>
    <dgm:pt modelId="{E5D95288-220F-4B76-8ED9-9FB99FEEFB65}" type="pres">
      <dgm:prSet presAssocID="{99740B37-08CF-478A-82A6-3E9720B678D0}" presName="Name0" presStyleCnt="0">
        <dgm:presLayoutVars>
          <dgm:dir/>
          <dgm:animLvl val="lvl"/>
          <dgm:resizeHandles val="exact"/>
        </dgm:presLayoutVars>
      </dgm:prSet>
      <dgm:spPr/>
    </dgm:pt>
    <dgm:pt modelId="{95651B45-B8AC-46F0-B158-F8FCAB6FB5AF}" type="pres">
      <dgm:prSet presAssocID="{05D3471B-71F6-45F2-9CB7-F9648ED2F320}" presName="linNode" presStyleCnt="0"/>
      <dgm:spPr/>
    </dgm:pt>
    <dgm:pt modelId="{4EF36F16-F624-4B73-9E55-8FF555C5051E}" type="pres">
      <dgm:prSet presAssocID="{05D3471B-71F6-45F2-9CB7-F9648ED2F320}" presName="parentText" presStyleLbl="node1" presStyleIdx="0" presStyleCnt="3" custLinFactNeighborY="-151">
        <dgm:presLayoutVars>
          <dgm:chMax val="1"/>
          <dgm:bulletEnabled val="1"/>
        </dgm:presLayoutVars>
      </dgm:prSet>
      <dgm:spPr/>
    </dgm:pt>
    <dgm:pt modelId="{FDCE523D-0139-4C20-B0C5-05B85C0FC248}" type="pres">
      <dgm:prSet presAssocID="{05D3471B-71F6-45F2-9CB7-F9648ED2F320}" presName="descendantText" presStyleLbl="alignAccFollowNode1" presStyleIdx="0" presStyleCnt="3" custScaleY="116851">
        <dgm:presLayoutVars>
          <dgm:bulletEnabled val="1"/>
        </dgm:presLayoutVars>
      </dgm:prSet>
      <dgm:spPr/>
    </dgm:pt>
    <dgm:pt modelId="{E6215A2E-EE4C-4446-BCC0-11967A703769}" type="pres">
      <dgm:prSet presAssocID="{585864FD-FF58-44FD-8D3F-7712E13C9DCD}" presName="sp" presStyleCnt="0"/>
      <dgm:spPr/>
    </dgm:pt>
    <dgm:pt modelId="{0FF2688D-7B52-4A2A-98C6-0864FD8FBFA4}" type="pres">
      <dgm:prSet presAssocID="{BAB3EF29-AC16-4BBD-85AA-1F0E938ED01B}" presName="linNode" presStyleCnt="0"/>
      <dgm:spPr/>
    </dgm:pt>
    <dgm:pt modelId="{629DC0EA-694E-4921-AC25-1078BE8E4897}" type="pres">
      <dgm:prSet presAssocID="{BAB3EF29-AC16-4BBD-85AA-1F0E938ED01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15632B9-EAC9-4A1C-AA4F-B1DC8932B058}" type="pres">
      <dgm:prSet presAssocID="{BAB3EF29-AC16-4BBD-85AA-1F0E938ED01B}" presName="descendantText" presStyleLbl="alignAccFollowNode1" presStyleIdx="1" presStyleCnt="3">
        <dgm:presLayoutVars>
          <dgm:bulletEnabled val="1"/>
        </dgm:presLayoutVars>
      </dgm:prSet>
      <dgm:spPr/>
    </dgm:pt>
    <dgm:pt modelId="{7CDD55DE-3018-4190-A54C-B7BC3049CA68}" type="pres">
      <dgm:prSet presAssocID="{48E0AFF6-3904-46FC-AE3B-4D069FF20E8E}" presName="sp" presStyleCnt="0"/>
      <dgm:spPr/>
    </dgm:pt>
    <dgm:pt modelId="{2B1032AE-A926-4450-BE44-67AC670499C7}" type="pres">
      <dgm:prSet presAssocID="{DAA20DC2-E728-43E1-9557-3A0E314F0843}" presName="linNode" presStyleCnt="0"/>
      <dgm:spPr/>
    </dgm:pt>
    <dgm:pt modelId="{DDDCEB87-8827-46A5-BA02-5755353DE28F}" type="pres">
      <dgm:prSet presAssocID="{DAA20DC2-E728-43E1-9557-3A0E314F0843}" presName="parentText" presStyleLbl="node1" presStyleIdx="2" presStyleCnt="3" custLinFactNeighborY="152">
        <dgm:presLayoutVars>
          <dgm:chMax val="1"/>
          <dgm:bulletEnabled val="1"/>
        </dgm:presLayoutVars>
      </dgm:prSet>
      <dgm:spPr/>
    </dgm:pt>
    <dgm:pt modelId="{A0E6E30E-9968-41E9-9298-D3E1ACAFFA25}" type="pres">
      <dgm:prSet presAssocID="{DAA20DC2-E728-43E1-9557-3A0E314F0843}" presName="descendantText" presStyleLbl="alignAccFollowNode1" presStyleIdx="2" presStyleCnt="3" custScaleY="118299">
        <dgm:presLayoutVars>
          <dgm:bulletEnabled val="1"/>
        </dgm:presLayoutVars>
      </dgm:prSet>
      <dgm:spPr/>
    </dgm:pt>
  </dgm:ptLst>
  <dgm:cxnLst>
    <dgm:cxn modelId="{1580EC22-B375-479F-8EEF-2E829CFD26DE}" type="presOf" srcId="{CFDD6F60-AC66-4DCB-B57B-ACD9BD93E110}" destId="{A0E6E30E-9968-41E9-9298-D3E1ACAFFA25}" srcOrd="0" destOrd="0" presId="urn:microsoft.com/office/officeart/2005/8/layout/vList5"/>
    <dgm:cxn modelId="{BD793C24-F1A0-47E0-A27A-3EA370888CE2}" srcId="{99740B37-08CF-478A-82A6-3E9720B678D0}" destId="{05D3471B-71F6-45F2-9CB7-F9648ED2F320}" srcOrd="0" destOrd="0" parTransId="{13F446F7-73CE-4C67-B029-ABB23A0AE091}" sibTransId="{585864FD-FF58-44FD-8D3F-7712E13C9DCD}"/>
    <dgm:cxn modelId="{32430F29-24BC-48BC-9F94-CCE49198BA49}" type="presOf" srcId="{3B5B9CEA-C80F-460C-9457-D2B07005FE10}" destId="{415632B9-EAC9-4A1C-AA4F-B1DC8932B058}" srcOrd="0" destOrd="0" presId="urn:microsoft.com/office/officeart/2005/8/layout/vList5"/>
    <dgm:cxn modelId="{C66E342A-078A-40FC-94AE-00F75299566B}" srcId="{05D3471B-71F6-45F2-9CB7-F9648ED2F320}" destId="{A051ADB9-425C-47E6-9656-0EABCB5E6DBE}" srcOrd="2" destOrd="0" parTransId="{431706D2-795D-448C-A018-700281561A3B}" sibTransId="{55660FF7-E217-46BE-BEC7-91FADC10E9BB}"/>
    <dgm:cxn modelId="{1804A22C-CF4B-4635-A5F4-E4F5E1C04815}" srcId="{05D3471B-71F6-45F2-9CB7-F9648ED2F320}" destId="{7D3C0EAD-CA5A-46A3-A683-6BC4FF69BC92}" srcOrd="1" destOrd="0" parTransId="{3FBD28F1-E3C6-467E-A6E9-79FFECB7FE10}" sibTransId="{318E798C-828F-4E32-8085-320669D6B08A}"/>
    <dgm:cxn modelId="{592B2B32-4F4D-46C1-9483-23AF10A3894F}" srcId="{BAB3EF29-AC16-4BBD-85AA-1F0E938ED01B}" destId="{6A697D47-8F00-47F1-996B-7C5FF272DBA8}" srcOrd="1" destOrd="0" parTransId="{5C61061E-3E00-4038-9FD1-6E8A919026B9}" sibTransId="{712081BD-89DA-4C93-AB75-B6DEE0169F55}"/>
    <dgm:cxn modelId="{B2DB4A3B-C2FA-4A70-9AC9-39B1E7388402}" srcId="{DAA20DC2-E728-43E1-9557-3A0E314F0843}" destId="{CFDD6F60-AC66-4DCB-B57B-ACD9BD93E110}" srcOrd="0" destOrd="0" parTransId="{25399D77-BE15-482F-BF39-81A66AF88A41}" sibTransId="{8F4586AA-238D-46EB-BD95-B2F77446EA48}"/>
    <dgm:cxn modelId="{44FBEB43-3424-45E5-B2D3-C4778636EFC0}" type="presOf" srcId="{A051ADB9-425C-47E6-9656-0EABCB5E6DBE}" destId="{FDCE523D-0139-4C20-B0C5-05B85C0FC248}" srcOrd="0" destOrd="2" presId="urn:microsoft.com/office/officeart/2005/8/layout/vList5"/>
    <dgm:cxn modelId="{66204A54-BC18-435D-BA33-ED8BCB419CEB}" type="presOf" srcId="{6A697D47-8F00-47F1-996B-7C5FF272DBA8}" destId="{415632B9-EAC9-4A1C-AA4F-B1DC8932B058}" srcOrd="0" destOrd="1" presId="urn:microsoft.com/office/officeart/2005/8/layout/vList5"/>
    <dgm:cxn modelId="{B473F658-92A5-4748-8BC7-C6514EB13DEC}" srcId="{05D3471B-71F6-45F2-9CB7-F9648ED2F320}" destId="{C0FEF8AD-3BB0-4E35-A7AD-B141D77FEA45}" srcOrd="0" destOrd="0" parTransId="{93867253-C387-49BC-BD61-CE154EFCC0AD}" sibTransId="{DF1969B9-A07C-4CC2-B941-E435EA62C878}"/>
    <dgm:cxn modelId="{AF0BE891-9DF9-4C31-B94F-8C023E443091}" type="presOf" srcId="{DCF269B7-87F7-47C2-8A82-5622A69865E2}" destId="{415632B9-EAC9-4A1C-AA4F-B1DC8932B058}" srcOrd="0" destOrd="2" presId="urn:microsoft.com/office/officeart/2005/8/layout/vList5"/>
    <dgm:cxn modelId="{69FB4795-403A-4BB6-8FEE-12E6E48A85A4}" type="presOf" srcId="{DAA20DC2-E728-43E1-9557-3A0E314F0843}" destId="{DDDCEB87-8827-46A5-BA02-5755353DE28F}" srcOrd="0" destOrd="0" presId="urn:microsoft.com/office/officeart/2005/8/layout/vList5"/>
    <dgm:cxn modelId="{DA907BB3-A536-4A8C-A138-B6E354663FE2}" srcId="{BAB3EF29-AC16-4BBD-85AA-1F0E938ED01B}" destId="{DCF269B7-87F7-47C2-8A82-5622A69865E2}" srcOrd="2" destOrd="0" parTransId="{06906A9B-1398-4F14-BA43-523F0259FCB9}" sibTransId="{3199A4D9-4F1C-4755-B2AC-6353EDC5A57B}"/>
    <dgm:cxn modelId="{12F5A8B4-3485-4F84-A709-B1D6BCBF4CA2}" type="presOf" srcId="{BAB3EF29-AC16-4BBD-85AA-1F0E938ED01B}" destId="{629DC0EA-694E-4921-AC25-1078BE8E4897}" srcOrd="0" destOrd="0" presId="urn:microsoft.com/office/officeart/2005/8/layout/vList5"/>
    <dgm:cxn modelId="{E21BE2B4-27B4-460D-AFB5-07FE6103813B}" type="presOf" srcId="{99740B37-08CF-478A-82A6-3E9720B678D0}" destId="{E5D95288-220F-4B76-8ED9-9FB99FEEFB65}" srcOrd="0" destOrd="0" presId="urn:microsoft.com/office/officeart/2005/8/layout/vList5"/>
    <dgm:cxn modelId="{87C84EBB-527B-4A79-91B7-5CFBB0B0A4EE}" type="presOf" srcId="{C0FEF8AD-3BB0-4E35-A7AD-B141D77FEA45}" destId="{FDCE523D-0139-4C20-B0C5-05B85C0FC248}" srcOrd="0" destOrd="0" presId="urn:microsoft.com/office/officeart/2005/8/layout/vList5"/>
    <dgm:cxn modelId="{607727C6-F951-46A1-A215-B44F5CA9DCE3}" type="presOf" srcId="{05D3471B-71F6-45F2-9CB7-F9648ED2F320}" destId="{4EF36F16-F624-4B73-9E55-8FF555C5051E}" srcOrd="0" destOrd="0" presId="urn:microsoft.com/office/officeart/2005/8/layout/vList5"/>
    <dgm:cxn modelId="{C34D99D6-D2C3-4473-8378-F38CEBD1A4F7}" srcId="{99740B37-08CF-478A-82A6-3E9720B678D0}" destId="{DAA20DC2-E728-43E1-9557-3A0E314F0843}" srcOrd="2" destOrd="0" parTransId="{06DD3E8F-486C-4962-98FB-ADA356D5F859}" sibTransId="{B363C44E-411F-460C-872D-EF43F5E51942}"/>
    <dgm:cxn modelId="{B61136DB-B2A0-4B9C-8190-972B07792BF0}" srcId="{BAB3EF29-AC16-4BBD-85AA-1F0E938ED01B}" destId="{3B5B9CEA-C80F-460C-9457-D2B07005FE10}" srcOrd="0" destOrd="0" parTransId="{99ECF59F-BEE7-4304-B95E-C648768AEA8E}" sibTransId="{5BE36958-8C63-4DDF-9439-8EC9584CD761}"/>
    <dgm:cxn modelId="{00C258E0-A860-40D6-9480-3F858D88AF12}" srcId="{DAA20DC2-E728-43E1-9557-3A0E314F0843}" destId="{F1F44642-4A70-4EAE-AD9C-BA41E792CE2F}" srcOrd="1" destOrd="0" parTransId="{96E7A57B-EA34-4B70-91A9-16EC607DEA4F}" sibTransId="{15450A0F-00AD-45D8-9702-1F07EAE3576C}"/>
    <dgm:cxn modelId="{89B3CCE5-7B1C-48F4-A49C-D2E281D06C1F}" type="presOf" srcId="{7D3C0EAD-CA5A-46A3-A683-6BC4FF69BC92}" destId="{FDCE523D-0139-4C20-B0C5-05B85C0FC248}" srcOrd="0" destOrd="1" presId="urn:microsoft.com/office/officeart/2005/8/layout/vList5"/>
    <dgm:cxn modelId="{412B0CED-1810-4D14-B216-432B1A2DB93A}" type="presOf" srcId="{F1F44642-4A70-4EAE-AD9C-BA41E792CE2F}" destId="{A0E6E30E-9968-41E9-9298-D3E1ACAFFA25}" srcOrd="0" destOrd="1" presId="urn:microsoft.com/office/officeart/2005/8/layout/vList5"/>
    <dgm:cxn modelId="{030479F4-429F-4E76-96C1-E0BBBFEFE2F6}" srcId="{99740B37-08CF-478A-82A6-3E9720B678D0}" destId="{BAB3EF29-AC16-4BBD-85AA-1F0E938ED01B}" srcOrd="1" destOrd="0" parTransId="{FA09F0BF-7C8C-4BF8-AED7-07F2567502F5}" sibTransId="{48E0AFF6-3904-46FC-AE3B-4D069FF20E8E}"/>
    <dgm:cxn modelId="{FC1C64AB-FDE8-4E7B-BE62-42178AE3C9EB}" type="presParOf" srcId="{E5D95288-220F-4B76-8ED9-9FB99FEEFB65}" destId="{95651B45-B8AC-46F0-B158-F8FCAB6FB5AF}" srcOrd="0" destOrd="0" presId="urn:microsoft.com/office/officeart/2005/8/layout/vList5"/>
    <dgm:cxn modelId="{3AF5DBD0-149F-466D-AC3D-143701F2B87D}" type="presParOf" srcId="{95651B45-B8AC-46F0-B158-F8FCAB6FB5AF}" destId="{4EF36F16-F624-4B73-9E55-8FF555C5051E}" srcOrd="0" destOrd="0" presId="urn:microsoft.com/office/officeart/2005/8/layout/vList5"/>
    <dgm:cxn modelId="{4B7A820E-2628-4995-B1BE-1C9D6A6D84B5}" type="presParOf" srcId="{95651B45-B8AC-46F0-B158-F8FCAB6FB5AF}" destId="{FDCE523D-0139-4C20-B0C5-05B85C0FC248}" srcOrd="1" destOrd="0" presId="urn:microsoft.com/office/officeart/2005/8/layout/vList5"/>
    <dgm:cxn modelId="{EA7B5ACC-8AF2-41C4-AA21-155623E3F559}" type="presParOf" srcId="{E5D95288-220F-4B76-8ED9-9FB99FEEFB65}" destId="{E6215A2E-EE4C-4446-BCC0-11967A703769}" srcOrd="1" destOrd="0" presId="urn:microsoft.com/office/officeart/2005/8/layout/vList5"/>
    <dgm:cxn modelId="{95EA91AB-B655-4D53-80E6-3C45D5498CE8}" type="presParOf" srcId="{E5D95288-220F-4B76-8ED9-9FB99FEEFB65}" destId="{0FF2688D-7B52-4A2A-98C6-0864FD8FBFA4}" srcOrd="2" destOrd="0" presId="urn:microsoft.com/office/officeart/2005/8/layout/vList5"/>
    <dgm:cxn modelId="{7FFA4C57-CA95-4B07-AFB8-894CBAD33EED}" type="presParOf" srcId="{0FF2688D-7B52-4A2A-98C6-0864FD8FBFA4}" destId="{629DC0EA-694E-4921-AC25-1078BE8E4897}" srcOrd="0" destOrd="0" presId="urn:microsoft.com/office/officeart/2005/8/layout/vList5"/>
    <dgm:cxn modelId="{D74606C5-A8B9-4CDF-AF5B-1B099438CBC7}" type="presParOf" srcId="{0FF2688D-7B52-4A2A-98C6-0864FD8FBFA4}" destId="{415632B9-EAC9-4A1C-AA4F-B1DC8932B058}" srcOrd="1" destOrd="0" presId="urn:microsoft.com/office/officeart/2005/8/layout/vList5"/>
    <dgm:cxn modelId="{197EF73D-2C20-42D1-A6BC-952E190A52E0}" type="presParOf" srcId="{E5D95288-220F-4B76-8ED9-9FB99FEEFB65}" destId="{7CDD55DE-3018-4190-A54C-B7BC3049CA68}" srcOrd="3" destOrd="0" presId="urn:microsoft.com/office/officeart/2005/8/layout/vList5"/>
    <dgm:cxn modelId="{EC729BF3-745D-4CB4-B9A2-F34E6805BADC}" type="presParOf" srcId="{E5D95288-220F-4B76-8ED9-9FB99FEEFB65}" destId="{2B1032AE-A926-4450-BE44-67AC670499C7}" srcOrd="4" destOrd="0" presId="urn:microsoft.com/office/officeart/2005/8/layout/vList5"/>
    <dgm:cxn modelId="{D5228114-3791-45B4-9D32-9F10A4AD2C41}" type="presParOf" srcId="{2B1032AE-A926-4450-BE44-67AC670499C7}" destId="{DDDCEB87-8827-46A5-BA02-5755353DE28F}" srcOrd="0" destOrd="0" presId="urn:microsoft.com/office/officeart/2005/8/layout/vList5"/>
    <dgm:cxn modelId="{5EB8DB6C-1F05-4782-BAF2-4A1F49635B8E}" type="presParOf" srcId="{2B1032AE-A926-4450-BE44-67AC670499C7}" destId="{A0E6E30E-9968-41E9-9298-D3E1ACAFFA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E523D-0139-4C20-B0C5-05B85C0FC248}">
      <dsp:nvSpPr>
        <dsp:cNvPr id="0" name=""/>
        <dsp:cNvSpPr/>
      </dsp:nvSpPr>
      <dsp:spPr>
        <a:xfrm rot="5400000">
          <a:off x="4628545" y="-1741894"/>
          <a:ext cx="1339282" cy="49865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Fira Sans" panose="020B0604020202020204" charset="0"/>
              <a:ea typeface="Fira Sans" panose="020B0604020202020204" charset="0"/>
            </a:rPr>
            <a:t>Tuition </a:t>
          </a:r>
          <a:r>
            <a:rPr lang="en-US" sz="1500" kern="1200" baseline="0" dirty="0">
              <a:latin typeface="Fira Sans" panose="020B0604020202020204" charset="0"/>
              <a:ea typeface="Fira Sans" panose="020B0604020202020204" charset="0"/>
            </a:rPr>
            <a:t>provides ~</a:t>
          </a:r>
          <a:r>
            <a:rPr lang="en-US" sz="1500" kern="1200" dirty="0">
              <a:latin typeface="Fira Sans" panose="020B0604020202020204" charset="0"/>
              <a:ea typeface="Fira Sans" panose="020B0604020202020204" charset="0"/>
            </a:rPr>
            <a:t>50% our core revenues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baseline="0" dirty="0">
              <a:latin typeface="Fira Sans" panose="020B0604020202020204" charset="0"/>
              <a:ea typeface="Fira Sans" panose="020B0604020202020204" charset="0"/>
            </a:rPr>
            <a:t>Requires </a:t>
          </a:r>
          <a:r>
            <a:rPr lang="en-US" sz="1500" kern="1200" baseline="0" dirty="0" err="1">
              <a:latin typeface="Fira Sans" panose="020B0604020202020204" charset="0"/>
              <a:ea typeface="Fira Sans" panose="020B0604020202020204" charset="0"/>
            </a:rPr>
            <a:t>Regental</a:t>
          </a:r>
          <a:r>
            <a:rPr lang="en-US" sz="1500" kern="1200" baseline="0" dirty="0">
              <a:latin typeface="Fira Sans" panose="020B0604020202020204" charset="0"/>
              <a:ea typeface="Fira Sans" panose="020B0604020202020204" charset="0"/>
            </a:rPr>
            <a:t> approval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baseline="0" dirty="0">
              <a:latin typeface="Fira Sans" panose="020B0604020202020204" charset="0"/>
              <a:ea typeface="Fira Sans" panose="020B0604020202020204" charset="0"/>
            </a:rPr>
            <a:t>Cohort tuition possible for FY23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baseline="0" dirty="0">
              <a:latin typeface="Fira Sans" panose="020B0604020202020204" charset="0"/>
              <a:ea typeface="Fira Sans" panose="020B0604020202020204" charset="0"/>
            </a:rPr>
            <a:t>Tuition increases in FY2011 and most recently in FY2018</a:t>
          </a:r>
        </a:p>
      </dsp:txBody>
      <dsp:txXfrm rot="-5400000">
        <a:off x="2804922" y="147107"/>
        <a:ext cx="4921150" cy="1208526"/>
      </dsp:txXfrm>
    </dsp:sp>
    <dsp:sp modelId="{4EF36F16-F624-4B73-9E55-8FF555C5051E}">
      <dsp:nvSpPr>
        <dsp:cNvPr id="0" name=""/>
        <dsp:cNvSpPr/>
      </dsp:nvSpPr>
      <dsp:spPr>
        <a:xfrm>
          <a:off x="0" y="2269"/>
          <a:ext cx="2804922" cy="1498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Fira Sans Book" panose="020B0604020202020204" charset="0"/>
              <a:ea typeface="Fira Sans Book" panose="020B0604020202020204" charset="0"/>
            </a:rPr>
            <a:t>Tuition Increases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Fira Sans Book" panose="020B0604020202020204" charset="0"/>
              <a:ea typeface="Fira Sans Book" panose="020B0604020202020204" charset="0"/>
            </a:rPr>
            <a:t>(cohort-based or other)</a:t>
          </a:r>
        </a:p>
      </dsp:txBody>
      <dsp:txXfrm>
        <a:off x="73136" y="75405"/>
        <a:ext cx="2658650" cy="1351927"/>
      </dsp:txXfrm>
    </dsp:sp>
    <dsp:sp modelId="{415632B9-EAC9-4A1C-AA4F-B1DC8932B058}">
      <dsp:nvSpPr>
        <dsp:cNvPr id="0" name=""/>
        <dsp:cNvSpPr/>
      </dsp:nvSpPr>
      <dsp:spPr>
        <a:xfrm rot="5400000">
          <a:off x="4698906" y="-168785"/>
          <a:ext cx="1198559" cy="49865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Fira Sans" panose="020B0604020202020204" charset="0"/>
              <a:ea typeface="Fira Sans" panose="020B0604020202020204" charset="0"/>
            </a:rPr>
            <a:t>State funding provides</a:t>
          </a:r>
          <a:r>
            <a:rPr lang="en-US" sz="1500" kern="1200" baseline="0" dirty="0">
              <a:latin typeface="Fira Sans" panose="020B0604020202020204" charset="0"/>
              <a:ea typeface="Fira Sans" panose="020B0604020202020204" charset="0"/>
            </a:rPr>
            <a:t> ~</a:t>
          </a:r>
          <a:r>
            <a:rPr lang="en-US" sz="1500" kern="1200" dirty="0">
              <a:latin typeface="Fira Sans" panose="020B0604020202020204" charset="0"/>
              <a:ea typeface="Fira Sans" panose="020B0604020202020204" charset="0"/>
            </a:rPr>
            <a:t>44% of our core revenues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Fira Sans" panose="020B0604020202020204" charset="0"/>
              <a:ea typeface="Fira Sans" panose="020B0604020202020204" charset="0"/>
            </a:rPr>
            <a:t>Based on FTE enrollment (average unit loads</a:t>
          </a:r>
          <a:r>
            <a:rPr lang="en-US" sz="1500" kern="1200" baseline="0" dirty="0">
              <a:latin typeface="Fira Sans" panose="020B0604020202020204" charset="0"/>
              <a:ea typeface="Fira Sans" panose="020B0604020202020204" charset="0"/>
            </a:rPr>
            <a:t>) and defined set-aside</a:t>
          </a:r>
          <a:endParaRPr lang="en-US" sz="1500" kern="1200" dirty="0">
            <a:latin typeface="Fira Sans" panose="020B0604020202020204" charset="0"/>
            <a:ea typeface="Fira Sans" panose="020B0604020202020204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baseline="0" dirty="0">
              <a:latin typeface="Fira Sans" panose="020B0604020202020204" charset="0"/>
              <a:ea typeface="Fira Sans" panose="020B0604020202020204" charset="0"/>
            </a:rPr>
            <a:t>Negotiated by UCOP and CA Legislature, Governor</a:t>
          </a:r>
          <a:endParaRPr lang="en-US" sz="1500" kern="1200" dirty="0">
            <a:latin typeface="Fira Sans" panose="020B0604020202020204" charset="0"/>
            <a:ea typeface="Fira Sans" panose="020B0604020202020204" charset="0"/>
          </a:endParaRPr>
        </a:p>
      </dsp:txBody>
      <dsp:txXfrm rot="-5400000">
        <a:off x="2804922" y="1783708"/>
        <a:ext cx="4928019" cy="1081541"/>
      </dsp:txXfrm>
    </dsp:sp>
    <dsp:sp modelId="{629DC0EA-694E-4921-AC25-1078BE8E4897}">
      <dsp:nvSpPr>
        <dsp:cNvPr id="0" name=""/>
        <dsp:cNvSpPr/>
      </dsp:nvSpPr>
      <dsp:spPr>
        <a:xfrm>
          <a:off x="0" y="1575379"/>
          <a:ext cx="2804922" cy="1498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Fira Sans Book" panose="020B0604020202020204" charset="0"/>
              <a:ea typeface="Fira Sans Book" panose="020B0604020202020204" charset="0"/>
            </a:rPr>
            <a:t>State Funding Increases</a:t>
          </a:r>
        </a:p>
      </dsp:txBody>
      <dsp:txXfrm>
        <a:off x="73136" y="1648515"/>
        <a:ext cx="2658650" cy="1351927"/>
      </dsp:txXfrm>
    </dsp:sp>
    <dsp:sp modelId="{A0E6E30E-9968-41E9-9298-D3E1ACAFFA25}">
      <dsp:nvSpPr>
        <dsp:cNvPr id="0" name=""/>
        <dsp:cNvSpPr/>
      </dsp:nvSpPr>
      <dsp:spPr>
        <a:xfrm rot="5400000">
          <a:off x="4589244" y="1404324"/>
          <a:ext cx="1417883" cy="49865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Fira Sans" panose="020B0604020202020204" charset="0"/>
              <a:ea typeface="Fira Sans" panose="020B0604020202020204" charset="0"/>
            </a:rPr>
            <a:t>Additional </a:t>
          </a:r>
          <a:r>
            <a:rPr lang="en-US" sz="1500" kern="1200" baseline="0" dirty="0">
              <a:latin typeface="Fira Sans" panose="020B0604020202020204" charset="0"/>
              <a:ea typeface="Fira Sans" panose="020B0604020202020204" charset="0"/>
            </a:rPr>
            <a:t>tuition &amp; state funds (offset by costs)</a:t>
          </a:r>
          <a:endParaRPr lang="en-US" sz="1500" kern="1200" dirty="0">
            <a:latin typeface="Fira Sans" panose="020B0604020202020204" charset="0"/>
            <a:ea typeface="Fira Sans" panose="020B060402020202020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baseline="0" dirty="0">
              <a:latin typeface="Fira Sans" panose="020B0604020202020204" charset="0"/>
              <a:ea typeface="Fira Sans" panose="020B0604020202020204" charset="0"/>
            </a:rPr>
            <a:t>Limited by current infrastructure and personnel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baseline="0" dirty="0">
              <a:latin typeface="Fira Sans" panose="020B0604020202020204" charset="0"/>
              <a:ea typeface="Fira Sans" panose="020B0604020202020204" charset="0"/>
            </a:rPr>
            <a:t>Enrollment of self-supporting Masters and non-residents could provide additional revenue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baseline="0" dirty="0">
              <a:latin typeface="Fira Sans" panose="020B0604020202020204" charset="0"/>
              <a:ea typeface="Fira Sans" panose="020B0604020202020204" charset="0"/>
            </a:rPr>
            <a:t>Determined by UCR, approved by UCOP</a:t>
          </a:r>
        </a:p>
      </dsp:txBody>
      <dsp:txXfrm rot="-5400000">
        <a:off x="2804922" y="3257862"/>
        <a:ext cx="4917313" cy="1279453"/>
      </dsp:txXfrm>
    </dsp:sp>
    <dsp:sp modelId="{DDDCEB87-8827-46A5-BA02-5755353DE28F}">
      <dsp:nvSpPr>
        <dsp:cNvPr id="0" name=""/>
        <dsp:cNvSpPr/>
      </dsp:nvSpPr>
      <dsp:spPr>
        <a:xfrm>
          <a:off x="0" y="3150758"/>
          <a:ext cx="2804922" cy="1498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Fira Sans Book" panose="020B0604020202020204" charset="0"/>
              <a:ea typeface="Fira Sans Book" panose="020B0604020202020204" charset="0"/>
            </a:rPr>
            <a:t>Student</a:t>
          </a:r>
          <a:r>
            <a:rPr lang="en-US" sz="2500" kern="1200" baseline="0" dirty="0">
              <a:latin typeface="Fira Sans Book" panose="020B0604020202020204" charset="0"/>
              <a:ea typeface="Fira Sans Book" panose="020B0604020202020204" charset="0"/>
            </a:rPr>
            <a:t> Enrollment Growth</a:t>
          </a:r>
          <a:endParaRPr lang="en-US" sz="2500" kern="1200" dirty="0">
            <a:latin typeface="Fira Sans Book" panose="020B0604020202020204" charset="0"/>
            <a:ea typeface="Fira Sans Book" panose="020B0604020202020204" charset="0"/>
          </a:endParaRPr>
        </a:p>
      </dsp:txBody>
      <dsp:txXfrm>
        <a:off x="73136" y="3223894"/>
        <a:ext cx="2658650" cy="1351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E523D-0139-4C20-B0C5-05B85C0FC248}">
      <dsp:nvSpPr>
        <dsp:cNvPr id="0" name=""/>
        <dsp:cNvSpPr/>
      </dsp:nvSpPr>
      <dsp:spPr>
        <a:xfrm rot="5400000">
          <a:off x="4597922" y="-1741894"/>
          <a:ext cx="1400528" cy="49865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baseline="0" dirty="0">
              <a:latin typeface="Fira Sans" panose="020B0604020202020204" charset="0"/>
              <a:ea typeface="Fira Sans" panose="020B0604020202020204" charset="0"/>
            </a:rPr>
            <a:t>Allocation of state funds to each of the campuses</a:t>
          </a:r>
          <a:endParaRPr lang="en-US" sz="1400" kern="1200" dirty="0">
            <a:latin typeface="Fira Sans" panose="020B0604020202020204" charset="0"/>
            <a:ea typeface="Fira Sans" panose="020B060402020202020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baseline="0" dirty="0">
              <a:latin typeface="Fira Sans" panose="020B0604020202020204" charset="0"/>
              <a:ea typeface="Fira Sans" panose="020B0604020202020204" charset="0"/>
            </a:rPr>
            <a:t>UCR receives lowest funding per student (unweighted)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baseline="0" dirty="0">
              <a:latin typeface="Fira Sans" panose="020B0604020202020204" charset="0"/>
              <a:ea typeface="Fira Sans" panose="020B0604020202020204" charset="0"/>
            </a:rPr>
            <a:t>UCOP determines model and the last rebenching process took multiple years to determine (2008-12) and to implement (2013-2018)</a:t>
          </a:r>
        </a:p>
      </dsp:txBody>
      <dsp:txXfrm rot="-5400000">
        <a:off x="2804922" y="119474"/>
        <a:ext cx="4918160" cy="1263792"/>
      </dsp:txXfrm>
    </dsp:sp>
    <dsp:sp modelId="{4EF36F16-F624-4B73-9E55-8FF555C5051E}">
      <dsp:nvSpPr>
        <dsp:cNvPr id="0" name=""/>
        <dsp:cNvSpPr/>
      </dsp:nvSpPr>
      <dsp:spPr>
        <a:xfrm>
          <a:off x="0" y="7"/>
          <a:ext cx="2804922" cy="1498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Fira Sans Book" panose="020B0604020202020204" charset="0"/>
              <a:ea typeface="Fira Sans Book" panose="020B0604020202020204" charset="0"/>
            </a:rPr>
            <a:t>UCOP Rebenching Model </a:t>
          </a:r>
        </a:p>
      </dsp:txBody>
      <dsp:txXfrm>
        <a:off x="73136" y="73143"/>
        <a:ext cx="2658650" cy="1351927"/>
      </dsp:txXfrm>
    </dsp:sp>
    <dsp:sp modelId="{415632B9-EAC9-4A1C-AA4F-B1DC8932B058}">
      <dsp:nvSpPr>
        <dsp:cNvPr id="0" name=""/>
        <dsp:cNvSpPr/>
      </dsp:nvSpPr>
      <dsp:spPr>
        <a:xfrm rot="5400000">
          <a:off x="4698906" y="-168785"/>
          <a:ext cx="1198559" cy="49865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Fira Sans" panose="020B0604020202020204" charset="0"/>
              <a:ea typeface="Fira Sans" panose="020B0604020202020204" charset="0"/>
            </a:rPr>
            <a:t>UCOP “charges” each campus</a:t>
          </a:r>
          <a:r>
            <a:rPr lang="en-US" sz="1500" kern="1200" baseline="0" dirty="0">
              <a:latin typeface="Fira Sans" panose="020B0604020202020204" charset="0"/>
              <a:ea typeface="Fira Sans" panose="020B0604020202020204" charset="0"/>
            </a:rPr>
            <a:t> an assessment fee to fund their central operations</a:t>
          </a:r>
          <a:endParaRPr lang="en-US" sz="1500" kern="1200" dirty="0">
            <a:latin typeface="Fira Sans" panose="020B0604020202020204" charset="0"/>
            <a:ea typeface="Fira Sans" panose="020B060402020202020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baseline="0" dirty="0">
              <a:latin typeface="Fira Sans" panose="020B0604020202020204" charset="0"/>
              <a:ea typeface="Fira Sans" panose="020B0604020202020204" charset="0"/>
            </a:rPr>
            <a:t>UCOP determines model</a:t>
          </a:r>
          <a:endParaRPr lang="en-US" sz="1500" kern="1200" dirty="0">
            <a:latin typeface="Fira Sans" panose="020B0604020202020204" charset="0"/>
            <a:ea typeface="Fira Sans" panose="020B060402020202020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baseline="0" dirty="0">
              <a:solidFill>
                <a:schemeClr val="tx1"/>
              </a:solidFill>
              <a:latin typeface="Fira Sans" panose="020B0604020202020204" charset="0"/>
              <a:ea typeface="Fira Sans" panose="020B0604020202020204" charset="0"/>
            </a:rPr>
            <a:t>Change in FY14-15 cost UCR an </a:t>
          </a:r>
          <a:r>
            <a:rPr lang="en-US" sz="1500" kern="1200" baseline="0" dirty="0" err="1">
              <a:solidFill>
                <a:schemeClr val="tx1"/>
              </a:solidFill>
              <a:latin typeface="Fira Sans" panose="020B0604020202020204" charset="0"/>
              <a:ea typeface="Fira Sans" panose="020B0604020202020204" charset="0"/>
            </a:rPr>
            <a:t>add’l</a:t>
          </a:r>
          <a:r>
            <a:rPr lang="en-US" sz="1500" kern="1200" baseline="0" dirty="0">
              <a:solidFill>
                <a:schemeClr val="tx1"/>
              </a:solidFill>
              <a:latin typeface="Fira Sans" panose="020B0604020202020204" charset="0"/>
              <a:ea typeface="Fira Sans" panose="020B0604020202020204" charset="0"/>
            </a:rPr>
            <a:t> $6.1M/year </a:t>
          </a:r>
          <a:endParaRPr lang="en-US" sz="1500" kern="1200" dirty="0">
            <a:latin typeface="Fira Sans" panose="020B0604020202020204" charset="0"/>
            <a:ea typeface="Fira Sans" panose="020B0604020202020204" charset="0"/>
          </a:endParaRPr>
        </a:p>
      </dsp:txBody>
      <dsp:txXfrm rot="-5400000">
        <a:off x="2804922" y="1783708"/>
        <a:ext cx="4928019" cy="1081541"/>
      </dsp:txXfrm>
    </dsp:sp>
    <dsp:sp modelId="{629DC0EA-694E-4921-AC25-1078BE8E4897}">
      <dsp:nvSpPr>
        <dsp:cNvPr id="0" name=""/>
        <dsp:cNvSpPr/>
      </dsp:nvSpPr>
      <dsp:spPr>
        <a:xfrm>
          <a:off x="0" y="1575379"/>
          <a:ext cx="2804922" cy="1498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Fira Sans Book" panose="020B0604020202020204" charset="0"/>
              <a:ea typeface="Fira Sans Book" panose="020B0604020202020204" charset="0"/>
            </a:rPr>
            <a:t>UCOP Assessment</a:t>
          </a:r>
        </a:p>
      </dsp:txBody>
      <dsp:txXfrm>
        <a:off x="73136" y="1648515"/>
        <a:ext cx="2658650" cy="1351927"/>
      </dsp:txXfrm>
    </dsp:sp>
    <dsp:sp modelId="{A0E6E30E-9968-41E9-9298-D3E1ACAFFA25}">
      <dsp:nvSpPr>
        <dsp:cNvPr id="0" name=""/>
        <dsp:cNvSpPr/>
      </dsp:nvSpPr>
      <dsp:spPr>
        <a:xfrm rot="5400000">
          <a:off x="4589244" y="1404324"/>
          <a:ext cx="1417883" cy="49865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Fira Sans" panose="020B0604020202020204" charset="0"/>
              <a:ea typeface="Fira Sans" panose="020B0604020202020204" charset="0"/>
            </a:rPr>
            <a:t>Salary and Benefits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Fira Sans" panose="020B0604020202020204" charset="0"/>
              <a:ea typeface="Fira Sans" panose="020B0604020202020204" charset="0"/>
            </a:rPr>
            <a:t>School of Medicine received an </a:t>
          </a:r>
          <a:r>
            <a:rPr lang="en-US" sz="1500" kern="1200" dirty="0" err="1">
              <a:latin typeface="Fira Sans" panose="020B0604020202020204" charset="0"/>
              <a:ea typeface="Fira Sans" panose="020B0604020202020204" charset="0"/>
            </a:rPr>
            <a:t>add’l</a:t>
          </a:r>
          <a:r>
            <a:rPr lang="en-US" sz="1500" kern="1200" dirty="0">
              <a:latin typeface="Fira Sans" panose="020B0604020202020204" charset="0"/>
              <a:ea typeface="Fira Sans" panose="020B0604020202020204" charset="0"/>
            </a:rPr>
            <a:t> $25M in FY21, but the SOM base funding of $40M is not cost adjusted by UCOP</a:t>
          </a:r>
        </a:p>
      </dsp:txBody>
      <dsp:txXfrm rot="-5400000">
        <a:off x="2804922" y="3257862"/>
        <a:ext cx="4917313" cy="1279453"/>
      </dsp:txXfrm>
    </dsp:sp>
    <dsp:sp modelId="{DDDCEB87-8827-46A5-BA02-5755353DE28F}">
      <dsp:nvSpPr>
        <dsp:cNvPr id="0" name=""/>
        <dsp:cNvSpPr/>
      </dsp:nvSpPr>
      <dsp:spPr>
        <a:xfrm>
          <a:off x="0" y="3150758"/>
          <a:ext cx="2804922" cy="1498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Fira Sans Book" panose="020B0604020202020204" charset="0"/>
              <a:ea typeface="Fira Sans Book" panose="020B0604020202020204" charset="0"/>
            </a:rPr>
            <a:t>Fixed Cost Increases</a:t>
          </a:r>
        </a:p>
      </dsp:txBody>
      <dsp:txXfrm>
        <a:off x="73136" y="3223894"/>
        <a:ext cx="2658650" cy="1351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1DD2-8421-F74C-8DD7-90D709FC9F6E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DA39B-50AA-634B-8E2C-29BE284B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7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25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41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89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7" r:id="rId2"/>
    <p:sldLayoutId id="214748372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sv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sv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1058937" y="2443440"/>
            <a:ext cx="691763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15"/>
              </a:lnSpc>
            </a:pPr>
            <a:r>
              <a:rPr lang="en-US" sz="4950" spc="-113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UCR Budget and Financial Fundamentals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FD533-CF81-2F46-A1CA-7D15D717BFB2}"/>
              </a:ext>
            </a:extLst>
          </p:cNvPr>
          <p:cNvSpPr txBox="1"/>
          <p:nvPr/>
        </p:nvSpPr>
        <p:spPr>
          <a:xfrm>
            <a:off x="1827266" y="4231155"/>
            <a:ext cx="549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June 15, 2021</a:t>
            </a:r>
            <a:endParaRPr lang="en-US" sz="280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6D4CA-8FB1-F84B-869F-FF094ED47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004" y="1385443"/>
            <a:ext cx="915500" cy="65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079" y="6460739"/>
            <a:ext cx="933450" cy="28453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127" y="430713"/>
            <a:ext cx="210710" cy="96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17838" y="271161"/>
            <a:ext cx="680035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7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Revenue Distribution</a:t>
            </a:r>
            <a:endParaRPr lang="en-US" sz="2700" spc="-113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17837" y="806754"/>
            <a:ext cx="78959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3DA5"/>
                </a:solidFill>
                <a:latin typeface="Fira Sans Medium" panose="020B0604020202020204" charset="0"/>
                <a:ea typeface="Fira Sans Medium" panose="020B0604020202020204" charset="0"/>
              </a:rPr>
              <a:t>Tuition and Non-Resident Tuition by Student Type </a:t>
            </a:r>
            <a:endParaRPr lang="en-US" sz="2800" b="1" dirty="0">
              <a:solidFill>
                <a:srgbClr val="003DA5"/>
              </a:solidFill>
              <a:latin typeface="Fira Sans Medium" panose="020B0604020202020204" charset="0"/>
              <a:ea typeface="Fira Sans Medium" panose="020B060402020202020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373010"/>
              </p:ext>
            </p:extLst>
          </p:nvPr>
        </p:nvGraphicFramePr>
        <p:xfrm>
          <a:off x="180373" y="1387451"/>
          <a:ext cx="8770894" cy="521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1011" y="6163988"/>
            <a:ext cx="2957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Fira Sans Book" panose="020B0604020202020204" charset="0"/>
                <a:ea typeface="Fira Sans Book" panose="020B0604020202020204" charset="0"/>
                <a:cs typeface="Calibri Light" panose="020F0302020204030204" pitchFamily="34" charset="0"/>
              </a:rPr>
              <a:t>Note: In the previous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Fira Sans Book" panose="020B0604020202020204" charset="0"/>
                <a:ea typeface="Fira Sans Book" panose="020B0604020202020204" charset="0"/>
                <a:cs typeface="Calibri Light" panose="020F0302020204030204" pitchFamily="34" charset="0"/>
              </a:rPr>
              <a:t> Budget Model, all of the 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Fira Sans Book" panose="020B0604020202020204" charset="0"/>
                <a:ea typeface="Fira Sans Book" panose="020B0604020202020204" charset="0"/>
                <a:cs typeface="Calibri Light" panose="020F0302020204030204" pitchFamily="34" charset="0"/>
              </a:rPr>
              <a:t>S&amp;C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Fira Sans Book" panose="020B0604020202020204" charset="0"/>
                <a:ea typeface="Fira Sans Book" panose="020B0604020202020204" charset="0"/>
                <a:cs typeface="Calibri Light" panose="020F0302020204030204" pitchFamily="34" charset="0"/>
              </a:rPr>
              <a:t> funding went to the 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ra Sans Book" panose="020B0604020202020204" charset="0"/>
                <a:ea typeface="Fira Sans Book" panose="020B0604020202020204" charset="0"/>
                <a:cs typeface="Calibri Light" panose="020F0302020204030204" pitchFamily="34" charset="0"/>
              </a:rPr>
              <a:t>Center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Fira Sans Book" panose="020B0604020202020204" charset="0"/>
                <a:ea typeface="Fira Sans Book" panose="020B0604020202020204" charset="0"/>
                <a:cs typeface="Calibri Light" panose="020F0302020204030204" pitchFamily="34" charset="0"/>
              </a:rPr>
              <a:t>.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Fira Sans Book" panose="020B0604020202020204" charset="0"/>
              <a:ea typeface="Fira Sans Book" panose="020B060402020202020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2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079" y="6460739"/>
            <a:ext cx="933450" cy="28453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127" y="430713"/>
            <a:ext cx="210710" cy="96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17838" y="271161"/>
            <a:ext cx="680035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7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Revenue Distribution</a:t>
            </a:r>
            <a:endParaRPr lang="en-US" sz="2700" spc="-113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17837" y="806754"/>
            <a:ext cx="78959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3DA5"/>
                </a:solidFill>
                <a:latin typeface="Fira Sans Medium" panose="020B0604020202020204" charset="0"/>
                <a:ea typeface="Fira Sans Medium" panose="020B0604020202020204" charset="0"/>
              </a:rPr>
              <a:t>Tuition and Non-Resident Tuition by Student Type </a:t>
            </a:r>
            <a:endParaRPr lang="en-US" sz="2800" b="1" dirty="0">
              <a:solidFill>
                <a:srgbClr val="003DA5"/>
              </a:solidFill>
              <a:latin typeface="Fira Sans Medium" panose="020B0604020202020204" charset="0"/>
              <a:ea typeface="Fira Sans Medium" panose="020B060402020202020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096119"/>
              </p:ext>
            </p:extLst>
          </p:nvPr>
        </p:nvGraphicFramePr>
        <p:xfrm>
          <a:off x="710249" y="1174578"/>
          <a:ext cx="7711141" cy="522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0739" y="5999074"/>
            <a:ext cx="341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Fira Sans Book" panose="020B0604020202020204" charset="0"/>
                <a:ea typeface="Fira Sans Book" panose="020B0604020202020204" charset="0"/>
                <a:cs typeface="Calibri Light" panose="020F0302020204030204" pitchFamily="34" charset="0"/>
              </a:rPr>
              <a:t>Note: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Fira Sans Book" panose="020B0604020202020204" charset="0"/>
                <a:ea typeface="Fira Sans Book" panose="020B0604020202020204" charset="0"/>
                <a:cs typeface="Calibri Light" panose="020F0302020204030204" pitchFamily="34" charset="0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Fira Sans Book" panose="020B0604020202020204" charset="0"/>
                <a:ea typeface="Fira Sans Book" panose="020B0604020202020204" charset="0"/>
                <a:cs typeface="Calibri Light" panose="020F0302020204030204" pitchFamily="34" charset="0"/>
              </a:rPr>
              <a:t>PDST scholarships must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Fira Sans Book" panose="020B0604020202020204" charset="0"/>
                <a:ea typeface="Fira Sans Book" panose="020B0604020202020204" charset="0"/>
                <a:cs typeface="Calibri Light" panose="020F0302020204030204" pitchFamily="34" charset="0"/>
              </a:rPr>
              <a:t> be spent on Professional Masters Students Only.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Fira Sans Book" panose="020B0604020202020204" charset="0"/>
              <a:ea typeface="Fira Sans Book" panose="020B060402020202020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1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1139025" y="2501128"/>
            <a:ext cx="6863963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15"/>
              </a:lnSpc>
            </a:pPr>
            <a:r>
              <a:rPr lang="en-US" sz="4050" spc="-113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Campus Budget Overview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432B74-759A-274E-BF69-139B2D231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4166" y="2243179"/>
            <a:ext cx="333678" cy="152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079" y="6460739"/>
            <a:ext cx="933450" cy="2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3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079" y="6460739"/>
            <a:ext cx="933450" cy="28453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127" y="430713"/>
            <a:ext cx="210710" cy="96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17838" y="271161"/>
            <a:ext cx="680035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7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Campus Budget Overview</a:t>
            </a:r>
            <a:endParaRPr lang="en-US" sz="2700" spc="-113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65406" y="3875129"/>
            <a:ext cx="78959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FY20-21 July 1 Perm Budget</a:t>
            </a:r>
            <a:endParaRPr lang="en-US" sz="1500" b="1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BEB4E-E951-4F84-AA7A-8076C83ACFD0}"/>
              </a:ext>
            </a:extLst>
          </p:cNvPr>
          <p:cNvSpPr txBox="1"/>
          <p:nvPr/>
        </p:nvSpPr>
        <p:spPr>
          <a:xfrm>
            <a:off x="617838" y="4154610"/>
            <a:ext cx="7680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ira Sans Book" panose="020B0604020202020204" charset="0"/>
                <a:ea typeface="Fira Sans Book" panose="020B0604020202020204" charset="0"/>
              </a:rPr>
              <a:t>$868.6 billion </a:t>
            </a:r>
            <a:r>
              <a:rPr lang="en-US" b="1" u="sng" dirty="0">
                <a:latin typeface="Fira Sans Book" panose="020B0604020202020204" charset="0"/>
                <a:ea typeface="Fira Sans Book" panose="020B0604020202020204" charset="0"/>
              </a:rPr>
              <a:t>total budget</a:t>
            </a:r>
          </a:p>
          <a:p>
            <a:pPr lvl="1"/>
            <a:r>
              <a:rPr lang="en-US" dirty="0">
                <a:latin typeface="Fira Sans Book" panose="020B0604020202020204" charset="0"/>
                <a:ea typeface="Fira Sans Book" panose="020B0604020202020204" charset="0"/>
              </a:rPr>
              <a:t>Core Budget plus Student Fees, Sales &amp; Service, and Auxiliaries</a:t>
            </a:r>
          </a:p>
          <a:p>
            <a:pPr lvl="1"/>
            <a:r>
              <a:rPr lang="en-US" dirty="0">
                <a:latin typeface="Fira Sans Book" panose="020B0604020202020204" charset="0"/>
                <a:ea typeface="Fira Sans Book" panose="020B0604020202020204" charset="0"/>
              </a:rPr>
              <a:t>(Contracts &amp; Grants and Gifts are not permanently budgeted)</a:t>
            </a:r>
          </a:p>
          <a:p>
            <a:r>
              <a:rPr lang="en-US" b="1" dirty="0">
                <a:latin typeface="Fira Sans Book" panose="020B0604020202020204" charset="0"/>
                <a:ea typeface="Fira Sans Book" panose="020B0604020202020204" charset="0"/>
              </a:rPr>
              <a:t>$604.4 million </a:t>
            </a:r>
            <a:r>
              <a:rPr lang="en-US" b="1" u="sng" dirty="0">
                <a:latin typeface="Fira Sans Book" panose="020B0604020202020204" charset="0"/>
                <a:ea typeface="Fira Sans Book" panose="020B0604020202020204" charset="0"/>
              </a:rPr>
              <a:t>core budget</a:t>
            </a:r>
          </a:p>
          <a:p>
            <a:pPr lvl="1"/>
            <a:r>
              <a:rPr lang="en-US" dirty="0">
                <a:latin typeface="Fira Sans Book" panose="020B0604020202020204" charset="0"/>
                <a:ea typeface="Fira Sans Book" panose="020B0604020202020204" charset="0"/>
              </a:rPr>
              <a:t>Core teaching and research operations for the campus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17838" y="928863"/>
            <a:ext cx="78959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FY19-20 Campus Revenue</a:t>
            </a:r>
            <a:endParaRPr lang="en-US" sz="1500" b="1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CBEB4E-E951-4F84-AA7A-8076C83ACFD0}"/>
              </a:ext>
            </a:extLst>
          </p:cNvPr>
          <p:cNvSpPr txBox="1"/>
          <p:nvPr/>
        </p:nvSpPr>
        <p:spPr>
          <a:xfrm>
            <a:off x="617837" y="1242304"/>
            <a:ext cx="8113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ira Sans Book" panose="020B0604020202020204" charset="0"/>
                <a:ea typeface="Fira Sans Book" panose="020B0604020202020204" charset="0"/>
              </a:rPr>
              <a:t>$1.02 billion </a:t>
            </a:r>
            <a:r>
              <a:rPr lang="en-US" b="1" u="sng" dirty="0">
                <a:latin typeface="Fira Sans Book" panose="020B0604020202020204" charset="0"/>
                <a:ea typeface="Fira Sans Book" panose="020B0604020202020204" charset="0"/>
              </a:rPr>
              <a:t>total budget</a:t>
            </a:r>
          </a:p>
          <a:p>
            <a:pPr lvl="1"/>
            <a:r>
              <a:rPr lang="en-US" dirty="0">
                <a:latin typeface="Fira Sans Book" panose="020B0604020202020204" charset="0"/>
                <a:ea typeface="Fira Sans Book" panose="020B0604020202020204" charset="0"/>
              </a:rPr>
              <a:t>Core revenue (state funds, tuition) plus Student Fees, Contract &amp; Grants, Gifts, Sales &amp; Service, and Auxiliary Services (which are </a:t>
            </a:r>
            <a:r>
              <a:rPr lang="en-US" u="sng" dirty="0">
                <a:latin typeface="Fira Sans Book" panose="020B0604020202020204" charset="0"/>
                <a:ea typeface="Fira Sans Book" panose="020B0604020202020204" charset="0"/>
              </a:rPr>
              <a:t>not funded </a:t>
            </a:r>
            <a:r>
              <a:rPr lang="en-US" dirty="0">
                <a:latin typeface="Fira Sans Book" panose="020B0604020202020204" charset="0"/>
                <a:ea typeface="Fira Sans Book" panose="020B0604020202020204" charset="0"/>
              </a:rPr>
              <a:t>by state support or tuition and fees, e.g., Housing, Dining &amp; Hospitality Services, Transportation Services)</a:t>
            </a:r>
          </a:p>
          <a:p>
            <a:pPr marL="342900" lvl="1"/>
            <a:r>
              <a:rPr lang="en-US" dirty="0">
                <a:latin typeface="Fira Sans Book" panose="020B0604020202020204" charset="0"/>
                <a:ea typeface="Fira Sans Book" panose="020B0604020202020204" charset="0"/>
              </a:rPr>
              <a:t> </a:t>
            </a:r>
          </a:p>
          <a:p>
            <a:r>
              <a:rPr lang="en-US" b="1" dirty="0">
                <a:latin typeface="Fira Sans Book" panose="020B0604020202020204" charset="0"/>
                <a:ea typeface="Fira Sans Book" panose="020B0604020202020204" charset="0"/>
              </a:rPr>
              <a:t>$611.3 million </a:t>
            </a:r>
            <a:r>
              <a:rPr lang="en-US" b="1" u="sng" dirty="0">
                <a:latin typeface="Fira Sans Book" panose="020B0604020202020204" charset="0"/>
                <a:ea typeface="Fira Sans Book" panose="020B0604020202020204" charset="0"/>
              </a:rPr>
              <a:t>core budget</a:t>
            </a:r>
          </a:p>
          <a:p>
            <a:pPr lvl="1"/>
            <a:r>
              <a:rPr lang="en-US" dirty="0">
                <a:latin typeface="Fira Sans Book" panose="020B0604020202020204" charset="0"/>
                <a:ea typeface="Fira Sans Book" panose="020B0604020202020204" charset="0"/>
              </a:rPr>
              <a:t>Core teaching and research operations for the campus</a:t>
            </a:r>
          </a:p>
        </p:txBody>
      </p:sp>
    </p:spTree>
    <p:extLst>
      <p:ext uri="{BB962C8B-B14F-4D97-AF65-F5344CB8AC3E}">
        <p14:creationId xmlns:p14="http://schemas.microsoft.com/office/powerpoint/2010/main" val="37521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079" y="6460739"/>
            <a:ext cx="933450" cy="28453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127" y="430713"/>
            <a:ext cx="210710" cy="96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17838" y="271161"/>
            <a:ext cx="680035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7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Campus Budget Overview</a:t>
            </a:r>
            <a:endParaRPr lang="en-US" sz="2700" spc="-113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17837" y="937405"/>
            <a:ext cx="78959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Estimated FY21 All Funds Revenue and Expenditures</a:t>
            </a:r>
            <a:endParaRPr lang="en-US" sz="1500" b="1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497652"/>
              </p:ext>
            </p:extLst>
          </p:nvPr>
        </p:nvGraphicFramePr>
        <p:xfrm>
          <a:off x="512482" y="1776999"/>
          <a:ext cx="3886200" cy="4309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043497"/>
              </p:ext>
            </p:extLst>
          </p:nvPr>
        </p:nvGraphicFramePr>
        <p:xfrm>
          <a:off x="4629150" y="1776999"/>
          <a:ext cx="4011267" cy="430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7814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079" y="6460739"/>
            <a:ext cx="933450" cy="28453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127" y="430713"/>
            <a:ext cx="210710" cy="96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17838" y="271161"/>
            <a:ext cx="680035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7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Campus Budget Overview</a:t>
            </a:r>
            <a:endParaRPr lang="en-US" sz="2700" spc="-113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17837" y="937405"/>
            <a:ext cx="78959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Estimated FY21 Core Revenue and Expenditures</a:t>
            </a:r>
            <a:endParaRPr lang="en-US" sz="1500" b="1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537663"/>
              </p:ext>
            </p:extLst>
          </p:nvPr>
        </p:nvGraphicFramePr>
        <p:xfrm>
          <a:off x="512482" y="1776999"/>
          <a:ext cx="3886200" cy="4309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316244"/>
              </p:ext>
            </p:extLst>
          </p:nvPr>
        </p:nvGraphicFramePr>
        <p:xfrm>
          <a:off x="4629150" y="1776999"/>
          <a:ext cx="4011267" cy="430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4391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079" y="6460739"/>
            <a:ext cx="933450" cy="28453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127" y="430713"/>
            <a:ext cx="210710" cy="96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17838" y="271161"/>
            <a:ext cx="680035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7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Campus Budget Overview</a:t>
            </a:r>
            <a:endParaRPr lang="en-US" sz="2700" spc="-113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17837" y="937405"/>
            <a:ext cx="78959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Major Budget Variables</a:t>
            </a:r>
            <a:endParaRPr lang="en-US" sz="1500" b="1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571AE-D0E2-AE4F-81F2-2C5391C7CF6B}"/>
              </a:ext>
            </a:extLst>
          </p:cNvPr>
          <p:cNvSpPr txBox="1"/>
          <p:nvPr/>
        </p:nvSpPr>
        <p:spPr>
          <a:xfrm>
            <a:off x="512482" y="1983641"/>
            <a:ext cx="5148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01</a:t>
            </a:r>
            <a:endParaRPr lang="en-US" sz="3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1BABCE-6E04-F944-82DC-7DC797906CDF}"/>
              </a:ext>
            </a:extLst>
          </p:cNvPr>
          <p:cNvSpPr txBox="1"/>
          <p:nvPr/>
        </p:nvSpPr>
        <p:spPr>
          <a:xfrm>
            <a:off x="512482" y="3589574"/>
            <a:ext cx="5148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02</a:t>
            </a:r>
            <a:endParaRPr lang="en-US" sz="3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2F57B6-405E-D64E-832D-16344A2355E2}"/>
              </a:ext>
            </a:extLst>
          </p:cNvPr>
          <p:cNvSpPr txBox="1"/>
          <p:nvPr/>
        </p:nvSpPr>
        <p:spPr>
          <a:xfrm>
            <a:off x="512482" y="5081581"/>
            <a:ext cx="5148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03</a:t>
            </a:r>
            <a:endParaRPr lang="en-US" sz="3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79410758"/>
              </p:ext>
            </p:extLst>
          </p:nvPr>
        </p:nvGraphicFramePr>
        <p:xfrm>
          <a:off x="1189077" y="1495928"/>
          <a:ext cx="7791451" cy="464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7910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079" y="6460739"/>
            <a:ext cx="933450" cy="28453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127" y="430713"/>
            <a:ext cx="210710" cy="96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17838" y="271161"/>
            <a:ext cx="680035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7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Campus Budget Overview</a:t>
            </a:r>
            <a:endParaRPr lang="en-US" sz="2700" spc="-113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17837" y="937405"/>
            <a:ext cx="78959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Major Budget Variables</a:t>
            </a:r>
            <a:endParaRPr lang="en-US" sz="1500" b="1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571AE-D0E2-AE4F-81F2-2C5391C7CF6B}"/>
              </a:ext>
            </a:extLst>
          </p:cNvPr>
          <p:cNvSpPr txBox="1"/>
          <p:nvPr/>
        </p:nvSpPr>
        <p:spPr>
          <a:xfrm>
            <a:off x="512482" y="1983641"/>
            <a:ext cx="5148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04</a:t>
            </a:r>
            <a:endParaRPr lang="en-US" sz="3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1BABCE-6E04-F944-82DC-7DC797906CDF}"/>
              </a:ext>
            </a:extLst>
          </p:cNvPr>
          <p:cNvSpPr txBox="1"/>
          <p:nvPr/>
        </p:nvSpPr>
        <p:spPr>
          <a:xfrm>
            <a:off x="512482" y="3589574"/>
            <a:ext cx="5148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05</a:t>
            </a:r>
            <a:endParaRPr lang="en-US" sz="3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2F57B6-405E-D64E-832D-16344A2355E2}"/>
              </a:ext>
            </a:extLst>
          </p:cNvPr>
          <p:cNvSpPr txBox="1"/>
          <p:nvPr/>
        </p:nvSpPr>
        <p:spPr>
          <a:xfrm>
            <a:off x="512482" y="5081581"/>
            <a:ext cx="5148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06</a:t>
            </a:r>
            <a:endParaRPr lang="en-US" sz="3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8882516"/>
              </p:ext>
            </p:extLst>
          </p:nvPr>
        </p:nvGraphicFramePr>
        <p:xfrm>
          <a:off x="1189077" y="1495928"/>
          <a:ext cx="7791451" cy="464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6218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079" y="6460739"/>
            <a:ext cx="933450" cy="28453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127" y="430713"/>
            <a:ext cx="210710" cy="96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17838" y="271161"/>
            <a:ext cx="680035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7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Campus Budget Overview</a:t>
            </a:r>
            <a:endParaRPr lang="en-US" sz="2700" spc="-113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17837" y="937405"/>
            <a:ext cx="789596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State Funding is dependent on a campus meeting the UCOP approved Budgeted Student FTE targets </a:t>
            </a:r>
            <a:endParaRPr lang="en-US" sz="1500" b="1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CB447AA-1374-4E76-BC3F-4069857FF2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622839"/>
              </p:ext>
            </p:extLst>
          </p:nvPr>
        </p:nvGraphicFramePr>
        <p:xfrm>
          <a:off x="407127" y="1660659"/>
          <a:ext cx="8483954" cy="457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327656" y="6181091"/>
            <a:ext cx="2415544" cy="7051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B81D"/>
                </a:solidFill>
                <a:latin typeface="Fira Sans" panose="020B0604020202020204" charset="0"/>
                <a:ea typeface="Fira Sans" panose="020B0604020202020204" charset="0"/>
              </a:rPr>
              <a:t>Note: Unfunded Grad</a:t>
            </a:r>
            <a:r>
              <a:rPr lang="en-US" sz="1200" baseline="0" dirty="0">
                <a:solidFill>
                  <a:srgbClr val="FFB81D"/>
                </a:solidFill>
                <a:latin typeface="Fira Sans" panose="020B0604020202020204" charset="0"/>
                <a:ea typeface="Fira Sans" panose="020B0604020202020204" charset="0"/>
              </a:rPr>
              <a:t> FTE</a:t>
            </a:r>
            <a:r>
              <a:rPr lang="en-US" sz="1200" dirty="0">
                <a:solidFill>
                  <a:srgbClr val="FFB81D"/>
                </a:solidFill>
                <a:latin typeface="Fira Sans" panose="020B0604020202020204" charset="0"/>
                <a:ea typeface="Fira Sans" panose="020B0604020202020204" charset="0"/>
              </a:rPr>
              <a:t> was </a:t>
            </a:r>
            <a:r>
              <a:rPr lang="en-US" sz="1200" baseline="0" dirty="0">
                <a:solidFill>
                  <a:srgbClr val="FFB81D"/>
                </a:solidFill>
                <a:latin typeface="Fira Sans" panose="020B0604020202020204" charset="0"/>
                <a:ea typeface="Fira Sans" panose="020B0604020202020204" charset="0"/>
              </a:rPr>
              <a:t>159 in FY20 and 205 in FY21</a:t>
            </a:r>
            <a:endParaRPr lang="en-US" sz="1200" dirty="0">
              <a:solidFill>
                <a:srgbClr val="FFB81D"/>
              </a:solidFill>
              <a:latin typeface="Fira Sans" panose="020B0604020202020204" charset="0"/>
              <a:ea typeface="Fira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4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1139025" y="2501128"/>
            <a:ext cx="6863963" cy="139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15"/>
              </a:lnSpc>
            </a:pPr>
            <a:r>
              <a:rPr lang="en-US" sz="4050" spc="-113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UCR Budget Model – </a:t>
            </a:r>
          </a:p>
          <a:p>
            <a:pPr algn="ctr">
              <a:lnSpc>
                <a:spcPts val="5115"/>
              </a:lnSpc>
            </a:pPr>
            <a:r>
              <a:rPr lang="en-US" sz="4050" spc="-113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 Revenue Distribution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432B74-759A-274E-BF69-139B2D231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4166" y="2243179"/>
            <a:ext cx="333678" cy="152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079" y="6460739"/>
            <a:ext cx="933450" cy="2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49375"/>
      </p:ext>
    </p:extLst>
  </p:cSld>
  <p:clrMapOvr>
    <a:masterClrMapping/>
  </p:clrMapOvr>
</p:sld>
</file>

<file path=ppt/theme/theme1.xml><?xml version="1.0" encoding="utf-8"?>
<a:theme xmlns:a="http://schemas.openxmlformats.org/drawingml/2006/main" name="UCR-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R-Basic" id="{B1EB9DCA-6722-2F4F-AE2C-40DF00F38B98}" vid="{AA0F1AD8-0441-FC4A-ACBC-EFC826AEB0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26CC5293DFBB41AE6CADACB5D9A8D2" ma:contentTypeVersion="18" ma:contentTypeDescription="Create a new document." ma:contentTypeScope="" ma:versionID="62820e7272cdd068b207fb4e422d36b0">
  <xsd:schema xmlns:xsd="http://www.w3.org/2001/XMLSchema" xmlns:xs="http://www.w3.org/2001/XMLSchema" xmlns:p="http://schemas.microsoft.com/office/2006/metadata/properties" xmlns:ns2="bc2eab57-ae16-487e-a3ec-dfbf0a68cf24" xmlns:ns3="1ed9a0e3-c801-471d-a172-dc0d75f7aea4" targetNamespace="http://schemas.microsoft.com/office/2006/metadata/properties" ma:root="true" ma:fieldsID="4d69bb25f6105dd43d97dcc684715e32" ns2:_="" ns3:_="">
    <xsd:import namespace="bc2eab57-ae16-487e-a3ec-dfbf0a68cf24"/>
    <xsd:import namespace="1ed9a0e3-c801-471d-a172-dc0d75f7ae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eab57-ae16-487e-a3ec-dfbf0a68cf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a369a8e-3b54-4403-844c-e867f8c992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9a0e3-c801-471d-a172-dc0d75f7aea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5a20307-aaa8-4312-8319-875333666614}" ma:internalName="TaxCatchAll" ma:showField="CatchAllData" ma:web="1ed9a0e3-c801-471d-a172-dc0d75f7a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2eab57-ae16-487e-a3ec-dfbf0a68cf24">
      <Terms xmlns="http://schemas.microsoft.com/office/infopath/2007/PartnerControls"/>
    </lcf76f155ced4ddcb4097134ff3c332f>
    <TaxCatchAll xmlns="1ed9a0e3-c801-471d-a172-dc0d75f7aea4" xsi:nil="true"/>
  </documentManagement>
</p:properties>
</file>

<file path=customXml/itemProps1.xml><?xml version="1.0" encoding="utf-8"?>
<ds:datastoreItem xmlns:ds="http://schemas.openxmlformats.org/officeDocument/2006/customXml" ds:itemID="{B214E819-F092-4021-AE52-761FA16D24DC}"/>
</file>

<file path=customXml/itemProps2.xml><?xml version="1.0" encoding="utf-8"?>
<ds:datastoreItem xmlns:ds="http://schemas.openxmlformats.org/officeDocument/2006/customXml" ds:itemID="{53071080-FA80-4C09-8C4D-FD4EFE617426}"/>
</file>

<file path=customXml/itemProps3.xml><?xml version="1.0" encoding="utf-8"?>
<ds:datastoreItem xmlns:ds="http://schemas.openxmlformats.org/officeDocument/2006/customXml" ds:itemID="{BD6A24F5-D1E1-447A-BB64-E655DEB2149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518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Fira Sans</vt:lpstr>
      <vt:lpstr>Calibri Light</vt:lpstr>
      <vt:lpstr>Fira Sans Book</vt:lpstr>
      <vt:lpstr>Fira Sans Medium</vt:lpstr>
      <vt:lpstr>Calibri</vt:lpstr>
      <vt:lpstr>Arial</vt:lpstr>
      <vt:lpstr>UCR-Basic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Fabia Sanz</dc:creator>
  <cp:keywords/>
  <dc:description/>
  <cp:lastModifiedBy>Stephanie Flores</cp:lastModifiedBy>
  <cp:revision>66</cp:revision>
  <dcterms:created xsi:type="dcterms:W3CDTF">2020-04-15T23:29:48Z</dcterms:created>
  <dcterms:modified xsi:type="dcterms:W3CDTF">2022-02-04T21:57:00Z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0x0101004B26CC5293DFBB41AE6CADACB5D9A8D2</vt:lpwstr>
  </property>
  <property fmtid="{D5CDD505-2E9C-101B-9397-08002B2CF9AE}" pid="3" name="Order">
    <vt:r8>408600</vt:r8>
  </property>
</Properties>
</file>