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81" r:id="rId5"/>
    <p:sldId id="257" r:id="rId6"/>
    <p:sldId id="264" r:id="rId7"/>
    <p:sldId id="283" r:id="rId8"/>
    <p:sldId id="284" r:id="rId9"/>
    <p:sldId id="301" r:id="rId10"/>
    <p:sldId id="306" r:id="rId11"/>
    <p:sldId id="285" r:id="rId12"/>
    <p:sldId id="286" r:id="rId13"/>
    <p:sldId id="287" r:id="rId14"/>
    <p:sldId id="288" r:id="rId15"/>
    <p:sldId id="289" r:id="rId16"/>
    <p:sldId id="290" r:id="rId17"/>
    <p:sldId id="282" r:id="rId18"/>
    <p:sldId id="295" r:id="rId19"/>
    <p:sldId id="303" r:id="rId20"/>
    <p:sldId id="302" r:id="rId21"/>
    <p:sldId id="305" r:id="rId22"/>
    <p:sldId id="297" r:id="rId23"/>
    <p:sldId id="26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Flores" initials="SF" lastIdx="0" clrIdx="0">
    <p:extLst>
      <p:ext uri="{19B8F6BF-5375-455C-9EA6-DF929625EA0E}">
        <p15:presenceInfo xmlns:p15="http://schemas.microsoft.com/office/powerpoint/2012/main" userId="S-1-5-21-3758570256-276891776-3938476879-37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94"/>
  </p:normalViewPr>
  <p:slideViewPr>
    <p:cSldViewPr snapToGrid="0" snapToObjects="1">
      <p:cViewPr varScale="1">
        <p:scale>
          <a:sx n="85" d="100"/>
          <a:sy n="85" d="100"/>
        </p:scale>
        <p:origin x="9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L Flores" userId="2f06b28f-e361-4af5-8d82-cf82d5e6ca26" providerId="ADAL" clId="{FDF577BA-12AF-4FC1-A928-D65EF6BBC12E}"/>
    <pc:docChg chg="addSld modSld sldOrd">
      <pc:chgData name="Stephanie L Flores" userId="2f06b28f-e361-4af5-8d82-cf82d5e6ca26" providerId="ADAL" clId="{FDF577BA-12AF-4FC1-A928-D65EF6BBC12E}" dt="2023-10-26T17:51:06.409" v="29"/>
      <pc:docMkLst>
        <pc:docMk/>
      </pc:docMkLst>
      <pc:sldChg chg="modSp add ord">
        <pc:chgData name="Stephanie L Flores" userId="2f06b28f-e361-4af5-8d82-cf82d5e6ca26" providerId="ADAL" clId="{FDF577BA-12AF-4FC1-A928-D65EF6BBC12E}" dt="2023-10-26T17:51:06.409" v="29"/>
        <pc:sldMkLst>
          <pc:docMk/>
          <pc:sldMk cId="3112033402" sldId="306"/>
        </pc:sldMkLst>
        <pc:spChg chg="mod">
          <ac:chgData name="Stephanie L Flores" userId="2f06b28f-e361-4af5-8d82-cf82d5e6ca26" providerId="ADAL" clId="{FDF577BA-12AF-4FC1-A928-D65EF6BBC12E}" dt="2023-10-26T17:51:02.667" v="28" actId="6549"/>
          <ac:spMkLst>
            <pc:docMk/>
            <pc:sldMk cId="3112033402" sldId="306"/>
            <ac:spMk id="5" creationId="{98D86929-DD85-EE48-AC20-41FA0C4BB122}"/>
          </ac:spMkLst>
        </pc:spChg>
      </pc:sldChg>
    </pc:docChg>
  </pc:docChgLst>
  <pc:docChgLst>
    <pc:chgData name="Stephanie L Flores" userId="2f06b28f-e361-4af5-8d82-cf82d5e6ca26" providerId="ADAL" clId="{26C8C944-7931-4E54-95A1-2D0C2535C4E1}"/>
    <pc:docChg chg="modSld">
      <pc:chgData name="Stephanie L Flores" userId="2f06b28f-e361-4af5-8d82-cf82d5e6ca26" providerId="ADAL" clId="{26C8C944-7931-4E54-95A1-2D0C2535C4E1}" dt="2023-11-01T17:03:27.261" v="15" actId="20577"/>
      <pc:docMkLst>
        <pc:docMk/>
      </pc:docMkLst>
      <pc:sldChg chg="modSp">
        <pc:chgData name="Stephanie L Flores" userId="2f06b28f-e361-4af5-8d82-cf82d5e6ca26" providerId="ADAL" clId="{26C8C944-7931-4E54-95A1-2D0C2535C4E1}" dt="2023-11-01T17:03:27.261" v="15" actId="20577"/>
        <pc:sldMkLst>
          <pc:docMk/>
          <pc:sldMk cId="3742828319" sldId="285"/>
        </pc:sldMkLst>
        <pc:graphicFrameChg chg="mod">
          <ac:chgData name="Stephanie L Flores" userId="2f06b28f-e361-4af5-8d82-cf82d5e6ca26" providerId="ADAL" clId="{26C8C944-7931-4E54-95A1-2D0C2535C4E1}" dt="2023-11-01T17:03:27.261" v="15" actId="20577"/>
          <ac:graphicFrameMkLst>
            <pc:docMk/>
            <pc:sldMk cId="3742828319" sldId="285"/>
            <ac:graphicFrameMk id="9" creationId="{BF703B8A-61C2-4617-887B-107A03D2307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o365ucr-my.sharepoint.com/personal/stephm_ucr_edu/Documents/Desktop/Tuition%20Summary%20as%20of%20FY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o365ucr-my.sharepoint.com/personal/stephm_ucr_edu/Documents/Desktop/Tuition%20Summary%20as%20of%20FY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o365ucr-my.sharepoint.com/personal/stephm_ucr_edu/Documents/Desktop/Tuition%20Summary%20as%20of%20FY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ira Sans" panose="020B0604020202020204" charset="0"/>
                <a:ea typeface="Fira Sans" panose="020B0604020202020204" charset="0"/>
                <a:cs typeface="+mn-cs"/>
              </a:defRPr>
            </a:pPr>
            <a:r>
              <a:rPr lang="en-US" dirty="0"/>
              <a:t>All</a:t>
            </a:r>
            <a:r>
              <a:rPr lang="en-US" baseline="0" dirty="0"/>
              <a:t> Funds</a:t>
            </a:r>
            <a:r>
              <a:rPr lang="en-US" dirty="0"/>
              <a:t> Expenditures: ~$1.2B</a:t>
            </a:r>
          </a:p>
        </c:rich>
      </c:tx>
      <c:layout>
        <c:manualLayout>
          <c:xMode val="edge"/>
          <c:yMode val="edge"/>
          <c:x val="0.18456786845652509"/>
          <c:y val="3.29553175926304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ira Sans" panose="020B0604020202020204" charset="0"/>
              <a:ea typeface="Fira Sans" panose="020B0604020202020204" charset="0"/>
              <a:cs typeface="+mn-cs"/>
            </a:defRPr>
          </a:pPr>
          <a:endParaRPr lang="en-US"/>
        </a:p>
      </c:txPr>
    </c:title>
    <c:autoTitleDeleted val="0"/>
    <c:plotArea>
      <c:layout>
        <c:manualLayout>
          <c:layoutTarget val="inner"/>
          <c:xMode val="edge"/>
          <c:yMode val="edge"/>
          <c:x val="0.19968137886810536"/>
          <c:y val="0.12761883500480839"/>
          <c:w val="0.63533536114301292"/>
          <c:h val="0.64792553922242069"/>
        </c:manualLayout>
      </c:layout>
      <c:pie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F171-4485-BF6F-2FEDC01F063C}"/>
              </c:ext>
            </c:extLst>
          </c:dPt>
          <c:dPt>
            <c:idx val="1"/>
            <c:bubble3D val="0"/>
            <c:spPr>
              <a:solidFill>
                <a:srgbClr val="E7E6E6">
                  <a:lumMod val="75000"/>
                </a:srgbClr>
              </a:solidFill>
              <a:ln w="19050">
                <a:solidFill>
                  <a:schemeClr val="lt1"/>
                </a:solidFill>
              </a:ln>
              <a:effectLst/>
            </c:spPr>
            <c:extLst>
              <c:ext xmlns:c16="http://schemas.microsoft.com/office/drawing/2014/chart" uri="{C3380CC4-5D6E-409C-BE32-E72D297353CC}">
                <c16:uniqueId val="{00000003-F171-4485-BF6F-2FEDC01F063C}"/>
              </c:ext>
            </c:extLst>
          </c:dPt>
          <c:dPt>
            <c:idx val="2"/>
            <c:bubble3D val="0"/>
            <c:spPr>
              <a:solidFill>
                <a:srgbClr val="5B9BD5"/>
              </a:solidFill>
              <a:ln w="19050">
                <a:solidFill>
                  <a:schemeClr val="lt1"/>
                </a:solidFill>
              </a:ln>
              <a:effectLst/>
            </c:spPr>
            <c:extLst>
              <c:ext xmlns:c16="http://schemas.microsoft.com/office/drawing/2014/chart" uri="{C3380CC4-5D6E-409C-BE32-E72D297353CC}">
                <c16:uniqueId val="{00000005-F171-4485-BF6F-2FEDC01F06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171-4485-BF6F-2FEDC01F063C}"/>
              </c:ext>
            </c:extLst>
          </c:dPt>
          <c:dPt>
            <c:idx val="4"/>
            <c:bubble3D val="0"/>
            <c:spPr>
              <a:solidFill>
                <a:srgbClr val="70AD47"/>
              </a:solidFill>
              <a:ln w="19050">
                <a:solidFill>
                  <a:schemeClr val="lt1"/>
                </a:solidFill>
              </a:ln>
              <a:effectLst/>
            </c:spPr>
            <c:extLst>
              <c:ext xmlns:c16="http://schemas.microsoft.com/office/drawing/2014/chart" uri="{C3380CC4-5D6E-409C-BE32-E72D297353CC}">
                <c16:uniqueId val="{00000009-F171-4485-BF6F-2FEDC01F063C}"/>
              </c:ext>
            </c:extLst>
          </c:dPt>
          <c:dLbls>
            <c:dLbl>
              <c:idx val="0"/>
              <c:layout>
                <c:manualLayout>
                  <c:x val="3.0113133029669979E-2"/>
                  <c:y val="-1.178881863041775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71-4485-BF6F-2FEDC01F063C}"/>
                </c:ext>
              </c:extLst>
            </c:dLbl>
            <c:dLbl>
              <c:idx val="1"/>
              <c:layout>
                <c:manualLayout>
                  <c:x val="1.266432775479656E-2"/>
                  <c:y val="-2.063043260323106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171-4485-BF6F-2FEDC01F063C}"/>
                </c:ext>
              </c:extLst>
            </c:dLbl>
            <c:dLbl>
              <c:idx val="2"/>
              <c:layout>
                <c:manualLayout>
                  <c:x val="-2.3928670008221527E-2"/>
                  <c:y val="-3.241925123364881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71-4485-BF6F-2FEDC01F063C}"/>
                </c:ext>
              </c:extLst>
            </c:dLbl>
            <c:dLbl>
              <c:idx val="3"/>
              <c:layout>
                <c:manualLayout>
                  <c:x val="-5.3823392957885935E-2"/>
                  <c:y val="-5.8944093152088753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171-4485-BF6F-2FEDC01F063C}"/>
                </c:ext>
              </c:extLst>
            </c:dLbl>
            <c:dLbl>
              <c:idx val="4"/>
              <c:layout>
                <c:manualLayout>
                  <c:x val="-7.7495112708641456E-2"/>
                  <c:y val="2.65248419184399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171-4485-BF6F-2FEDC01F063C}"/>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ira Sans" panose="020B0604020202020204" charset="0"/>
                    <a:ea typeface="Fira Sans" panose="020B0604020202020204" charset="0"/>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'Core Funds'!$B$14:$B$18</c:f>
              <c:strCache>
                <c:ptCount val="5"/>
                <c:pt idx="0">
                  <c:v>Academic Salaries</c:v>
                </c:pt>
                <c:pt idx="1">
                  <c:v>Staff Salaries</c:v>
                </c:pt>
                <c:pt idx="2">
                  <c:v>Benefits</c:v>
                </c:pt>
                <c:pt idx="3">
                  <c:v>Financial Aid</c:v>
                </c:pt>
                <c:pt idx="4">
                  <c:v>Other Expenses</c:v>
                </c:pt>
              </c:strCache>
            </c:strRef>
          </c:cat>
          <c:val>
            <c:numRef>
              <c:f>'Core Funds'!$D$14:$D$18</c:f>
              <c:numCache>
                <c:formatCode>_(* #,##0_);_(* \(#,##0\);_(* "-"??_);_(@_)</c:formatCode>
                <c:ptCount val="5"/>
                <c:pt idx="0">
                  <c:v>342000000</c:v>
                </c:pt>
                <c:pt idx="1">
                  <c:v>313200000</c:v>
                </c:pt>
                <c:pt idx="2">
                  <c:v>242400000.00000003</c:v>
                </c:pt>
                <c:pt idx="3">
                  <c:v>97200000</c:v>
                </c:pt>
                <c:pt idx="4">
                  <c:v>205200000.00000003</c:v>
                </c:pt>
              </c:numCache>
            </c:numRef>
          </c:val>
          <c:extLst>
            <c:ext xmlns:c16="http://schemas.microsoft.com/office/drawing/2014/chart" uri="{C3380CC4-5D6E-409C-BE32-E72D297353CC}">
              <c16:uniqueId val="{0000000A-F171-4485-BF6F-2FEDC01F063C}"/>
            </c:ext>
          </c:extLst>
        </c:ser>
        <c:dLbls>
          <c:dLblPos val="outEnd"/>
          <c:showLegendKey val="0"/>
          <c:showVal val="1"/>
          <c:showCatName val="0"/>
          <c:showSerName val="0"/>
          <c:showPercent val="0"/>
          <c:showBubbleSize val="0"/>
          <c:showLeaderLines val="1"/>
        </c:dLbls>
        <c:firstSliceAng val="360"/>
      </c:pieChart>
      <c:spPr>
        <a:noFill/>
        <a:ln>
          <a:noFill/>
        </a:ln>
        <a:effectLst/>
      </c:spPr>
    </c:plotArea>
    <c:legend>
      <c:legendPos val="b"/>
      <c:layout>
        <c:manualLayout>
          <c:xMode val="edge"/>
          <c:yMode val="edge"/>
          <c:x val="5.3476331310453977E-2"/>
          <c:y val="0.81151326659809964"/>
          <c:w val="0.87221840816409202"/>
          <c:h val="0.159014686825855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legend>
    <c:plotVisOnly val="1"/>
    <c:dispBlanksAs val="gap"/>
    <c:showDLblsOverMax val="0"/>
  </c:chart>
  <c:spPr>
    <a:solidFill>
      <a:sysClr val="window" lastClr="FFFFFF"/>
    </a:solidFill>
    <a:ln>
      <a:solidFill>
        <a:sysClr val="windowText" lastClr="000000"/>
      </a:solidFill>
    </a:ln>
    <a:effectLst/>
  </c:spPr>
  <c:txPr>
    <a:bodyPr/>
    <a:lstStyle/>
    <a:p>
      <a:pPr>
        <a:defRPr>
          <a:latin typeface="Fira Sans" panose="020B0604020202020204" charset="0"/>
          <a:ea typeface="Fira Sans" panose="020B060402020202020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ira Sans" panose="020B0604020202020204" charset="0"/>
                <a:ea typeface="Fira Sans" panose="020B0604020202020204" charset="0"/>
                <a:cs typeface="+mn-cs"/>
              </a:defRPr>
            </a:pPr>
            <a:r>
              <a:rPr lang="en-US" dirty="0"/>
              <a:t>All</a:t>
            </a:r>
            <a:r>
              <a:rPr lang="en-US" baseline="0" dirty="0"/>
              <a:t> Funds</a:t>
            </a:r>
            <a:r>
              <a:rPr lang="en-US" dirty="0"/>
              <a:t> Revenue: ~$1.2B</a:t>
            </a:r>
          </a:p>
        </c:rich>
      </c:tx>
      <c:layout>
        <c:manualLayout>
          <c:xMode val="edge"/>
          <c:yMode val="edge"/>
          <c:x val="0.21780839895013124"/>
          <c:y val="2.31155937490499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ira Sans" panose="020B0604020202020204" charset="0"/>
              <a:ea typeface="Fira Sans" panose="020B0604020202020204" charset="0"/>
              <a:cs typeface="+mn-cs"/>
            </a:defRPr>
          </a:pPr>
          <a:endParaRPr lang="en-US"/>
        </a:p>
      </c:txPr>
    </c:title>
    <c:autoTitleDeleted val="0"/>
    <c:plotArea>
      <c:layout>
        <c:manualLayout>
          <c:layoutTarget val="inner"/>
          <c:xMode val="edge"/>
          <c:yMode val="edge"/>
          <c:x val="0.1798284052108195"/>
          <c:y val="0.1227118268046577"/>
          <c:w val="0.68576501466728423"/>
          <c:h val="0.6184533491260148"/>
        </c:manualLayout>
      </c:layout>
      <c:pieChart>
        <c:varyColors val="1"/>
        <c:ser>
          <c:idx val="0"/>
          <c:order val="0"/>
          <c:dPt>
            <c:idx val="0"/>
            <c:bubble3D val="0"/>
            <c:spPr>
              <a:solidFill>
                <a:srgbClr val="A5A5A5"/>
              </a:solidFill>
              <a:ln w="19050">
                <a:solidFill>
                  <a:schemeClr val="lt1"/>
                </a:solidFill>
              </a:ln>
              <a:effectLst/>
            </c:spPr>
            <c:extLst>
              <c:ext xmlns:c16="http://schemas.microsoft.com/office/drawing/2014/chart" uri="{C3380CC4-5D6E-409C-BE32-E72D297353CC}">
                <c16:uniqueId val="{00000001-885C-4C65-896A-2912EE4DE584}"/>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885C-4C65-896A-2912EE4DE584}"/>
              </c:ext>
            </c:extLst>
          </c:dPt>
          <c:dPt>
            <c:idx val="2"/>
            <c:bubble3D val="0"/>
            <c:spPr>
              <a:solidFill>
                <a:srgbClr val="5B9BD5"/>
              </a:solidFill>
              <a:ln w="19050">
                <a:solidFill>
                  <a:schemeClr val="lt1"/>
                </a:solidFill>
              </a:ln>
              <a:effectLst/>
            </c:spPr>
            <c:extLst>
              <c:ext xmlns:c16="http://schemas.microsoft.com/office/drawing/2014/chart" uri="{C3380CC4-5D6E-409C-BE32-E72D297353CC}">
                <c16:uniqueId val="{00000005-885C-4C65-896A-2912EE4DE584}"/>
              </c:ext>
            </c:extLst>
          </c:dPt>
          <c:dPt>
            <c:idx val="3"/>
            <c:bubble3D val="0"/>
            <c:spPr>
              <a:solidFill>
                <a:srgbClr val="5B9BD5">
                  <a:alpha val="63000"/>
                </a:srgbClr>
              </a:solidFill>
              <a:ln w="19050">
                <a:solidFill>
                  <a:schemeClr val="lt1"/>
                </a:solidFill>
              </a:ln>
              <a:effectLst/>
            </c:spPr>
            <c:extLst>
              <c:ext xmlns:c16="http://schemas.microsoft.com/office/drawing/2014/chart" uri="{C3380CC4-5D6E-409C-BE32-E72D297353CC}">
                <c16:uniqueId val="{00000007-885C-4C65-896A-2912EE4DE584}"/>
              </c:ext>
            </c:extLst>
          </c:dPt>
          <c:dPt>
            <c:idx val="4"/>
            <c:bubble3D val="0"/>
            <c:spPr>
              <a:solidFill>
                <a:srgbClr val="FFC000"/>
              </a:solidFill>
              <a:ln w="19050">
                <a:noFill/>
              </a:ln>
              <a:effectLst/>
            </c:spPr>
            <c:extLst>
              <c:ext xmlns:c16="http://schemas.microsoft.com/office/drawing/2014/chart" uri="{C3380CC4-5D6E-409C-BE32-E72D297353CC}">
                <c16:uniqueId val="{00000009-885C-4C65-896A-2912EE4DE58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85C-4C65-896A-2912EE4DE584}"/>
              </c:ext>
            </c:extLst>
          </c:dPt>
          <c:dPt>
            <c:idx val="6"/>
            <c:bubble3D val="0"/>
            <c:spPr>
              <a:solidFill>
                <a:sysClr val="windowText" lastClr="000000"/>
              </a:solidFill>
              <a:ln w="19050">
                <a:solidFill>
                  <a:schemeClr val="lt1"/>
                </a:solidFill>
              </a:ln>
              <a:effectLst/>
            </c:spPr>
            <c:extLst>
              <c:ext xmlns:c16="http://schemas.microsoft.com/office/drawing/2014/chart" uri="{C3380CC4-5D6E-409C-BE32-E72D297353CC}">
                <c16:uniqueId val="{0000000D-8110-47BC-8111-87C1F876575E}"/>
              </c:ext>
            </c:extLst>
          </c:dPt>
          <c:dLbls>
            <c:dLbl>
              <c:idx val="0"/>
              <c:layout>
                <c:manualLayout>
                  <c:x val="-9.1503267973856245E-2"/>
                  <c:y val="-3.7842331085181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5C-4C65-896A-2912EE4DE584}"/>
                </c:ext>
              </c:extLst>
            </c:dLbl>
            <c:dLbl>
              <c:idx val="1"/>
              <c:layout>
                <c:manualLayout>
                  <c:x val="1.9607843137254902E-2"/>
                  <c:y val="-1.47360198683319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5C-4C65-896A-2912EE4DE584}"/>
                </c:ext>
              </c:extLst>
            </c:dLbl>
            <c:dLbl>
              <c:idx val="2"/>
              <c:layout>
                <c:manualLayout>
                  <c:x val="2.2875816993463933E-2"/>
                  <c:y val="2.292785453529412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5C-4C65-896A-2912EE4DE584}"/>
                </c:ext>
              </c:extLst>
            </c:dLbl>
            <c:dLbl>
              <c:idx val="3"/>
              <c:layout>
                <c:manualLayout>
                  <c:x val="0.10130718954248366"/>
                  <c:y val="-2.94720397366638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5C-4C65-896A-2912EE4DE584}"/>
                </c:ext>
              </c:extLst>
            </c:dLbl>
            <c:dLbl>
              <c:idx val="4"/>
              <c:layout>
                <c:manualLayout>
                  <c:x val="-0.1111111111111111"/>
                  <c:y val="-5.89440794733287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5C-4C65-896A-2912EE4DE584}"/>
                </c:ext>
              </c:extLst>
            </c:dLbl>
            <c:dLbl>
              <c:idx val="5"/>
              <c:layout>
                <c:manualLayout>
                  <c:x val="-4.9019607843137254E-2"/>
                  <c:y val="-2.94720397366638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5C-4C65-896A-2912EE4DE584}"/>
                </c:ext>
              </c:extLst>
            </c:dLbl>
            <c:dLbl>
              <c:idx val="6"/>
              <c:layout>
                <c:manualLayout>
                  <c:x val="-1.9607843137254933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10-47BC-8111-87C1F876575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ira Sans" panose="020B0604020202020204" charset="0"/>
                    <a:ea typeface="Fira Sans" panose="020B0604020202020204" charset="0"/>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Funds'!$B$14:$B$20</c:f>
              <c:strCache>
                <c:ptCount val="7"/>
                <c:pt idx="0">
                  <c:v>General Funds (State &amp; UC)</c:v>
                </c:pt>
                <c:pt idx="1">
                  <c:v>Student Tuition &amp; Fees</c:v>
                </c:pt>
                <c:pt idx="2">
                  <c:v>Contract &amp; Grants</c:v>
                </c:pt>
                <c:pt idx="3">
                  <c:v>Federal Student Aid Grants</c:v>
                </c:pt>
                <c:pt idx="4">
                  <c:v>Gifts &amp; Endowments</c:v>
                </c:pt>
                <c:pt idx="5">
                  <c:v>Auxiliares/Sales &amp; Service</c:v>
                </c:pt>
                <c:pt idx="6">
                  <c:v>Other</c:v>
                </c:pt>
              </c:strCache>
            </c:strRef>
          </c:cat>
          <c:val>
            <c:numRef>
              <c:f>'All Funds'!$D$14:$D$20</c:f>
              <c:numCache>
                <c:formatCode>0.0%</c:formatCode>
                <c:ptCount val="7"/>
                <c:pt idx="0">
                  <c:v>0.31831695368417134</c:v>
                </c:pt>
                <c:pt idx="1">
                  <c:v>0.27626867210005884</c:v>
                </c:pt>
                <c:pt idx="2">
                  <c:v>0.14461631732847921</c:v>
                </c:pt>
                <c:pt idx="3">
                  <c:v>5.2648106084718135E-2</c:v>
                </c:pt>
                <c:pt idx="4">
                  <c:v>1.3520016299777018E-2</c:v>
                </c:pt>
                <c:pt idx="5">
                  <c:v>0.19418200736897623</c:v>
                </c:pt>
                <c:pt idx="6">
                  <c:v>4.4792713381919128E-4</c:v>
                </c:pt>
              </c:numCache>
            </c:numRef>
          </c:val>
          <c:extLst>
            <c:ext xmlns:c16="http://schemas.microsoft.com/office/drawing/2014/chart" uri="{C3380CC4-5D6E-409C-BE32-E72D297353CC}">
              <c16:uniqueId val="{0000000C-885C-4C65-896A-2912EE4DE584}"/>
            </c:ext>
          </c:extLst>
        </c:ser>
        <c:dLbls>
          <c:dLblPos val="outEnd"/>
          <c:showLegendKey val="0"/>
          <c:showVal val="1"/>
          <c:showCatName val="0"/>
          <c:showSerName val="0"/>
          <c:showPercent val="0"/>
          <c:showBubbleSize val="0"/>
          <c:showLeaderLines val="1"/>
        </c:dLbls>
        <c:firstSliceAng val="241"/>
      </c:pieChart>
      <c:spPr>
        <a:noFill/>
        <a:ln>
          <a:noFill/>
        </a:ln>
        <a:effectLst/>
      </c:spPr>
    </c:plotArea>
    <c:legend>
      <c:legendPos val="b"/>
      <c:layout>
        <c:manualLayout>
          <c:xMode val="edge"/>
          <c:yMode val="edge"/>
          <c:x val="0"/>
          <c:y val="0.79074712548985648"/>
          <c:w val="1"/>
          <c:h val="0.208270086413412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legend>
    <c:plotVisOnly val="1"/>
    <c:dispBlanksAs val="gap"/>
    <c:showDLblsOverMax val="0"/>
  </c:chart>
  <c:spPr>
    <a:solidFill>
      <a:sysClr val="window" lastClr="FFFFFF"/>
    </a:solidFill>
    <a:ln>
      <a:solidFill>
        <a:sysClr val="windowText" lastClr="000000"/>
      </a:solidFill>
    </a:ln>
    <a:effectLst/>
  </c:spPr>
  <c:txPr>
    <a:bodyPr/>
    <a:lstStyle/>
    <a:p>
      <a:pPr>
        <a:defRPr>
          <a:latin typeface="Fira Sans" panose="020B0604020202020204" charset="0"/>
          <a:ea typeface="Fira Sans" panose="020B060402020202020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ira Sans" panose="020B0604020202020204" charset="0"/>
                <a:ea typeface="Fira Sans" panose="020B0604020202020204" charset="0"/>
                <a:cs typeface="+mn-cs"/>
              </a:defRPr>
            </a:pPr>
            <a:r>
              <a:rPr lang="en-US" dirty="0"/>
              <a:t>Core Revenue: ~$742M</a:t>
            </a:r>
          </a:p>
        </c:rich>
      </c:tx>
      <c:layout>
        <c:manualLayout>
          <c:xMode val="edge"/>
          <c:yMode val="edge"/>
          <c:x val="0.28352481827841225"/>
          <c:y val="3.19572056700491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ira Sans" panose="020B0604020202020204" charset="0"/>
              <a:ea typeface="Fira Sans" panose="020B0604020202020204" charset="0"/>
              <a:cs typeface="+mn-cs"/>
            </a:defRPr>
          </a:pPr>
          <a:endParaRPr lang="en-US"/>
        </a:p>
      </c:txPr>
    </c:title>
    <c:autoTitleDeleted val="0"/>
    <c:plotArea>
      <c:layout>
        <c:manualLayout>
          <c:layoutTarget val="inner"/>
          <c:xMode val="edge"/>
          <c:yMode val="edge"/>
          <c:x val="0.15230529578574797"/>
          <c:y val="9.0292583094327472E-2"/>
          <c:w val="0.65584253375834722"/>
          <c:h val="0.69213344846767444"/>
        </c:manualLayout>
      </c:layout>
      <c:pieChart>
        <c:varyColors val="1"/>
        <c:ser>
          <c:idx val="0"/>
          <c:order val="0"/>
          <c:dPt>
            <c:idx val="0"/>
            <c:bubble3D val="0"/>
            <c:spPr>
              <a:solidFill>
                <a:srgbClr val="A5A5A5"/>
              </a:solidFill>
              <a:ln w="19050">
                <a:solidFill>
                  <a:schemeClr val="lt1"/>
                </a:solidFill>
              </a:ln>
              <a:effectLst/>
            </c:spPr>
            <c:extLst>
              <c:ext xmlns:c16="http://schemas.microsoft.com/office/drawing/2014/chart" uri="{C3380CC4-5D6E-409C-BE32-E72D297353CC}">
                <c16:uniqueId val="{00000001-E6B6-4432-BAE1-44EEC30A90C7}"/>
              </c:ext>
            </c:extLst>
          </c:dPt>
          <c:dPt>
            <c:idx val="1"/>
            <c:bubble3D val="0"/>
            <c:spPr>
              <a:gradFill flip="none" rotWithShape="1">
                <a:gsLst>
                  <a:gs pos="0">
                    <a:sysClr val="window" lastClr="FFFFFF">
                      <a:lumMod val="65000"/>
                      <a:tint val="66000"/>
                      <a:satMod val="160000"/>
                    </a:sysClr>
                  </a:gs>
                  <a:gs pos="50000">
                    <a:sysClr val="window" lastClr="FFFFFF">
                      <a:lumMod val="65000"/>
                      <a:tint val="44500"/>
                      <a:satMod val="160000"/>
                    </a:sysClr>
                  </a:gs>
                  <a:gs pos="100000">
                    <a:sysClr val="window" lastClr="FFFFFF">
                      <a:lumMod val="65000"/>
                      <a:tint val="23500"/>
                      <a:satMod val="160000"/>
                    </a:sysClr>
                  </a:gs>
                </a:gsLst>
                <a:path path="circle">
                  <a:fillToRect l="50000" t="50000" r="50000" b="50000"/>
                </a:path>
                <a:tileRect/>
              </a:gradFill>
              <a:ln w="19050">
                <a:solidFill>
                  <a:schemeClr val="lt1"/>
                </a:solidFill>
              </a:ln>
              <a:effectLst/>
            </c:spPr>
            <c:extLst>
              <c:ext xmlns:c16="http://schemas.microsoft.com/office/drawing/2014/chart" uri="{C3380CC4-5D6E-409C-BE32-E72D297353CC}">
                <c16:uniqueId val="{00000003-E6B6-4432-BAE1-44EEC30A90C7}"/>
              </c:ext>
            </c:extLst>
          </c:dPt>
          <c:dPt>
            <c:idx val="2"/>
            <c:bubble3D val="0"/>
            <c:spPr>
              <a:solidFill>
                <a:srgbClr val="5B9BD5"/>
              </a:solidFill>
              <a:ln w="19050">
                <a:solidFill>
                  <a:schemeClr val="lt1"/>
                </a:solidFill>
              </a:ln>
              <a:effectLst/>
            </c:spPr>
            <c:extLst>
              <c:ext xmlns:c16="http://schemas.microsoft.com/office/drawing/2014/chart" uri="{C3380CC4-5D6E-409C-BE32-E72D297353CC}">
                <c16:uniqueId val="{00000005-E6B6-4432-BAE1-44EEC30A90C7}"/>
              </c:ext>
            </c:extLst>
          </c:dPt>
          <c:dPt>
            <c:idx val="3"/>
            <c:bubble3D val="0"/>
            <c:spPr>
              <a:solidFill>
                <a:srgbClr val="ED7D31"/>
              </a:solidFill>
              <a:ln w="19050">
                <a:solidFill>
                  <a:schemeClr val="lt1"/>
                </a:solidFill>
              </a:ln>
              <a:effectLst/>
            </c:spPr>
            <c:extLst>
              <c:ext xmlns:c16="http://schemas.microsoft.com/office/drawing/2014/chart" uri="{C3380CC4-5D6E-409C-BE32-E72D297353CC}">
                <c16:uniqueId val="{00000007-E6B6-4432-BAE1-44EEC30A90C7}"/>
              </c:ext>
            </c:extLst>
          </c:dPt>
          <c:dLbls>
            <c:dLbl>
              <c:idx val="0"/>
              <c:layout>
                <c:manualLayout>
                  <c:x val="-2.2875816993464051E-2"/>
                  <c:y val="-1.42646992958503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B6-4432-BAE1-44EEC30A90C7}"/>
                </c:ext>
              </c:extLst>
            </c:dLbl>
            <c:dLbl>
              <c:idx val="1"/>
              <c:layout>
                <c:manualLayout>
                  <c:x val="0"/>
                  <c:y val="-2.06304278156646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B6-4432-BAE1-44EEC30A90C7}"/>
                </c:ext>
              </c:extLst>
            </c:dLbl>
            <c:dLbl>
              <c:idx val="2"/>
              <c:layout>
                <c:manualLayout>
                  <c:x val="4.2483660130718956E-2"/>
                  <c:y val="-1.24432344148024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B6-4432-BAE1-44EEC30A90C7}"/>
                </c:ext>
              </c:extLst>
            </c:dLbl>
            <c:dLbl>
              <c:idx val="3"/>
              <c:layout>
                <c:manualLayout>
                  <c:x val="7.8431372549019482E-2"/>
                  <c:y val="-2.357763178933118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B6-4432-BAE1-44EEC30A90C7}"/>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ira Sans" panose="020B0604020202020204" charset="0"/>
                    <a:ea typeface="Fira Sans" panose="020B0604020202020204" charset="0"/>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'Core Funds'!$B$14:$B$17</c:f>
              <c:strCache>
                <c:ptCount val="4"/>
                <c:pt idx="0">
                  <c:v>General Funds (State &amp; UC)</c:v>
                </c:pt>
                <c:pt idx="1">
                  <c:v>F&amp;A</c:v>
                </c:pt>
                <c:pt idx="2">
                  <c:v>Non-Resident Tuition</c:v>
                </c:pt>
                <c:pt idx="3">
                  <c:v>Student Tuition/Student Service Fee</c:v>
                </c:pt>
              </c:strCache>
            </c:strRef>
          </c:cat>
          <c:val>
            <c:numRef>
              <c:f>'Core Funds'!$C$14:$C$17</c:f>
              <c:numCache>
                <c:formatCode>0%</c:formatCode>
                <c:ptCount val="4"/>
                <c:pt idx="0">
                  <c:v>0.45600000000000002</c:v>
                </c:pt>
                <c:pt idx="1">
                  <c:v>5.2999999999999999E-2</c:v>
                </c:pt>
                <c:pt idx="2">
                  <c:v>5.2999999999999999E-2</c:v>
                </c:pt>
                <c:pt idx="3">
                  <c:v>0.438</c:v>
                </c:pt>
              </c:numCache>
            </c:numRef>
          </c:val>
          <c:extLst>
            <c:ext xmlns:c16="http://schemas.microsoft.com/office/drawing/2014/chart" uri="{C3380CC4-5D6E-409C-BE32-E72D297353CC}">
              <c16:uniqueId val="{00000008-E6B6-4432-BAE1-44EEC30A90C7}"/>
            </c:ext>
          </c:extLst>
        </c:ser>
        <c:dLbls>
          <c:dLblPos val="outEnd"/>
          <c:showLegendKey val="0"/>
          <c:showVal val="1"/>
          <c:showCatName val="0"/>
          <c:showSerName val="0"/>
          <c:showPercent val="0"/>
          <c:showBubbleSize val="0"/>
          <c:showLeaderLines val="1"/>
        </c:dLbls>
        <c:firstSliceAng val="226"/>
      </c:pieChart>
      <c:spPr>
        <a:noFill/>
        <a:ln>
          <a:noFill/>
        </a:ln>
        <a:effectLst/>
      </c:spPr>
    </c:plotArea>
    <c:legend>
      <c:legendPos val="b"/>
      <c:layout>
        <c:manualLayout>
          <c:xMode val="edge"/>
          <c:yMode val="edge"/>
          <c:x val="0"/>
          <c:y val="0.8113775533055213"/>
          <c:w val="0.99885775307498337"/>
          <c:h val="0.167009300465448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legend>
    <c:plotVisOnly val="1"/>
    <c:dispBlanksAs val="gap"/>
    <c:showDLblsOverMax val="0"/>
  </c:chart>
  <c:spPr>
    <a:solidFill>
      <a:sysClr val="window" lastClr="FFFFFF"/>
    </a:solidFill>
    <a:ln>
      <a:solidFill>
        <a:sysClr val="windowText" lastClr="000000"/>
      </a:solidFill>
    </a:ln>
    <a:effectLst/>
  </c:spPr>
  <c:txPr>
    <a:bodyPr/>
    <a:lstStyle/>
    <a:p>
      <a:pPr>
        <a:defRPr>
          <a:latin typeface="Fira Sans" panose="020B0604020202020204" charset="0"/>
          <a:ea typeface="Fira Sans" panose="020B060402020202020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ira Sans" panose="020B0604020202020204" charset="0"/>
                <a:ea typeface="Fira Sans" panose="020B0604020202020204" charset="0"/>
                <a:cs typeface="+mn-cs"/>
              </a:defRPr>
            </a:pPr>
            <a:r>
              <a:rPr lang="en-US" dirty="0"/>
              <a:t>Core Expenditures: ~$742M</a:t>
            </a:r>
          </a:p>
        </c:rich>
      </c:tx>
      <c:layout>
        <c:manualLayout>
          <c:xMode val="edge"/>
          <c:yMode val="edge"/>
          <c:x val="0.23205909753701259"/>
          <c:y val="2.70609082774215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ira Sans" panose="020B0604020202020204" charset="0"/>
              <a:ea typeface="Fira Sans" panose="020B0604020202020204" charset="0"/>
              <a:cs typeface="+mn-cs"/>
            </a:defRPr>
          </a:pPr>
          <a:endParaRPr lang="en-US"/>
        </a:p>
      </c:txPr>
    </c:title>
    <c:autoTitleDeleted val="0"/>
    <c:plotArea>
      <c:layout>
        <c:manualLayout>
          <c:layoutTarget val="inner"/>
          <c:xMode val="edge"/>
          <c:yMode val="edge"/>
          <c:x val="0.19037728120682446"/>
          <c:y val="0.10109399308636842"/>
          <c:w val="0.62219882976397911"/>
          <c:h val="0.68034479045606944"/>
        </c:manualLayout>
      </c:layout>
      <c:pieChart>
        <c:varyColors val="1"/>
        <c:ser>
          <c:idx val="0"/>
          <c:order val="0"/>
          <c:dPt>
            <c:idx val="0"/>
            <c:bubble3D val="0"/>
            <c:spPr>
              <a:solidFill>
                <a:srgbClr val="70AD47"/>
              </a:solidFill>
              <a:ln w="19050">
                <a:solidFill>
                  <a:schemeClr val="lt1"/>
                </a:solidFill>
              </a:ln>
              <a:effectLst/>
            </c:spPr>
            <c:extLst>
              <c:ext xmlns:c16="http://schemas.microsoft.com/office/drawing/2014/chart" uri="{C3380CC4-5D6E-409C-BE32-E72D297353CC}">
                <c16:uniqueId val="{00000001-A645-4F85-ABAD-9F7720053659}"/>
              </c:ext>
            </c:extLst>
          </c:dPt>
          <c:dPt>
            <c:idx val="1"/>
            <c:bubble3D val="0"/>
            <c:spPr>
              <a:solidFill>
                <a:srgbClr val="44546A"/>
              </a:solidFill>
              <a:ln w="19050">
                <a:solidFill>
                  <a:schemeClr val="lt1"/>
                </a:solidFill>
              </a:ln>
              <a:effectLst/>
            </c:spPr>
            <c:extLst>
              <c:ext xmlns:c16="http://schemas.microsoft.com/office/drawing/2014/chart" uri="{C3380CC4-5D6E-409C-BE32-E72D297353CC}">
                <c16:uniqueId val="{00000003-A645-4F85-ABAD-9F7720053659}"/>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A645-4F85-ABAD-9F7720053659}"/>
              </c:ext>
            </c:extLst>
          </c:dPt>
          <c:dPt>
            <c:idx val="3"/>
            <c:bubble3D val="0"/>
            <c:spPr>
              <a:solidFill>
                <a:srgbClr val="FFC000"/>
              </a:solidFill>
              <a:ln w="19050">
                <a:noFill/>
              </a:ln>
              <a:effectLst/>
            </c:spPr>
            <c:extLst>
              <c:ext xmlns:c16="http://schemas.microsoft.com/office/drawing/2014/chart" uri="{C3380CC4-5D6E-409C-BE32-E72D297353CC}">
                <c16:uniqueId val="{00000007-A645-4F85-ABAD-9F772005365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645-4F85-ABAD-9F7720053659}"/>
              </c:ext>
            </c:extLst>
          </c:dPt>
          <c:dLbls>
            <c:dLbl>
              <c:idx val="0"/>
              <c:layout>
                <c:manualLayout>
                  <c:x val="-6.8295602382918035E-4"/>
                  <c:y val="-5.20678237655158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45-4F85-ABAD-9F7720053659}"/>
                </c:ext>
              </c:extLst>
            </c:dLbl>
            <c:dLbl>
              <c:idx val="1"/>
              <c:layout>
                <c:manualLayout>
                  <c:x val="6.332163877398338E-3"/>
                  <c:y val="3.241973774899798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45-4F85-ABAD-9F7720053659}"/>
                </c:ext>
              </c:extLst>
            </c:dLbl>
            <c:dLbl>
              <c:idx val="2"/>
              <c:layout>
                <c:manualLayout>
                  <c:x val="-9.4982458160975079E-3"/>
                  <c:y val="2.16131584993320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45-4F85-ABAD-9F7720053659}"/>
                </c:ext>
              </c:extLst>
            </c:dLbl>
            <c:dLbl>
              <c:idx val="3"/>
              <c:layout>
                <c:manualLayout>
                  <c:x val="0"/>
                  <c:y val="-0.1252446183953033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45-4F85-ABAD-9F7720053659}"/>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ira Sans" panose="020B0604020202020204" charset="0"/>
                    <a:ea typeface="Fira Sans" panose="020B0604020202020204" charset="0"/>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'Core Funds'!$B$14:$B$16</c:f>
              <c:strCache>
                <c:ptCount val="3"/>
                <c:pt idx="0">
                  <c:v>Total Salaries and Benefits</c:v>
                </c:pt>
                <c:pt idx="1">
                  <c:v>Financial Aid</c:v>
                </c:pt>
                <c:pt idx="2">
                  <c:v>Other Expenses</c:v>
                </c:pt>
              </c:strCache>
            </c:strRef>
          </c:cat>
          <c:val>
            <c:numRef>
              <c:f>'Core Funds'!$C$14:$C$16</c:f>
              <c:numCache>
                <c:formatCode>0%</c:formatCode>
                <c:ptCount val="3"/>
                <c:pt idx="0">
                  <c:v>0.754</c:v>
                </c:pt>
                <c:pt idx="1">
                  <c:v>0.17399999999999999</c:v>
                </c:pt>
                <c:pt idx="2">
                  <c:v>7.1999999999999995E-2</c:v>
                </c:pt>
              </c:numCache>
            </c:numRef>
          </c:val>
          <c:extLst>
            <c:ext xmlns:c16="http://schemas.microsoft.com/office/drawing/2014/chart" uri="{C3380CC4-5D6E-409C-BE32-E72D297353CC}">
              <c16:uniqueId val="{0000000A-A645-4F85-ABAD-9F7720053659}"/>
            </c:ext>
          </c:extLst>
        </c:ser>
        <c:dLbls>
          <c:dLblPos val="outEnd"/>
          <c:showLegendKey val="0"/>
          <c:showVal val="1"/>
          <c:showCatName val="0"/>
          <c:showSerName val="0"/>
          <c:showPercent val="0"/>
          <c:showBubbleSize val="0"/>
          <c:showLeaderLines val="1"/>
        </c:dLbls>
        <c:firstSliceAng val="139"/>
      </c:pieChart>
      <c:spPr>
        <a:noFill/>
        <a:ln>
          <a:noFill/>
        </a:ln>
        <a:effectLst/>
      </c:spPr>
    </c:plotArea>
    <c:legend>
      <c:legendPos val="b"/>
      <c:layout>
        <c:manualLayout>
          <c:xMode val="edge"/>
          <c:yMode val="edge"/>
          <c:x val="0.28178129254422607"/>
          <c:y val="0.80561885728289084"/>
          <c:w val="0.48207710930237246"/>
          <c:h val="0.164909096141064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legend>
    <c:plotVisOnly val="1"/>
    <c:dispBlanksAs val="gap"/>
    <c:showDLblsOverMax val="0"/>
  </c:chart>
  <c:spPr>
    <a:solidFill>
      <a:sysClr val="window" lastClr="FFFFFF"/>
    </a:solidFill>
    <a:ln>
      <a:solidFill>
        <a:sysClr val="windowText" lastClr="000000"/>
      </a:solidFill>
    </a:ln>
    <a:effectLst/>
  </c:spPr>
  <c:txPr>
    <a:bodyPr/>
    <a:lstStyle/>
    <a:p>
      <a:pPr>
        <a:defRPr>
          <a:latin typeface="Fira Sans" panose="020B0604020202020204" charset="0"/>
          <a:ea typeface="Fira Sans" panose="020B060402020202020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898471958456204E-2"/>
          <c:y val="2.5373500838397137E-2"/>
          <c:w val="0.89924694160091811"/>
          <c:h val="0.73511699781174"/>
        </c:manualLayout>
      </c:layout>
      <c:lineChart>
        <c:grouping val="standard"/>
        <c:varyColors val="0"/>
        <c:ser>
          <c:idx val="0"/>
          <c:order val="0"/>
          <c:tx>
            <c:strRef>
              <c:f>'Revenue Data'!$A$2</c:f>
              <c:strCache>
                <c:ptCount val="1"/>
                <c:pt idx="0">
                  <c:v>Other Tuition &amp; Fees</c:v>
                </c:pt>
              </c:strCache>
            </c:strRef>
          </c:tx>
          <c:spPr>
            <a:ln w="28575" cap="rnd">
              <a:solidFill>
                <a:srgbClr val="003DA5"/>
              </a:solidFill>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Data'!$B$2:$L$2</c:f>
              <c:numCache>
                <c:formatCode>_("$"* #,##0_);_("$"* \(#,##0\);_("$"* "-"??_);_(@_)</c:formatCode>
                <c:ptCount val="11"/>
                <c:pt idx="0">
                  <c:v>230468</c:v>
                </c:pt>
                <c:pt idx="1">
                  <c:v>239558</c:v>
                </c:pt>
                <c:pt idx="2">
                  <c:v>254674</c:v>
                </c:pt>
                <c:pt idx="3">
                  <c:v>261623</c:v>
                </c:pt>
                <c:pt idx="4">
                  <c:v>271207</c:v>
                </c:pt>
                <c:pt idx="5">
                  <c:v>264480</c:v>
                </c:pt>
                <c:pt idx="6">
                  <c:v>274037</c:v>
                </c:pt>
                <c:pt idx="7">
                  <c:v>295307</c:v>
                </c:pt>
                <c:pt idx="8">
                  <c:v>290197</c:v>
                </c:pt>
                <c:pt idx="9">
                  <c:v>290911</c:v>
                </c:pt>
                <c:pt idx="10">
                  <c:v>301292</c:v>
                </c:pt>
              </c:numCache>
            </c:numRef>
          </c:val>
          <c:smooth val="0"/>
          <c:extLst>
            <c:ext xmlns:c16="http://schemas.microsoft.com/office/drawing/2014/chart" uri="{C3380CC4-5D6E-409C-BE32-E72D297353CC}">
              <c16:uniqueId val="{00000000-533B-406D-A479-4AF2555C0716}"/>
            </c:ext>
          </c:extLst>
        </c:ser>
        <c:ser>
          <c:idx val="1"/>
          <c:order val="1"/>
          <c:tx>
            <c:strRef>
              <c:f>'Revenue Data'!$A$3</c:f>
              <c:strCache>
                <c:ptCount val="1"/>
                <c:pt idx="0">
                  <c:v>Non-Resident Tuition</c:v>
                </c:pt>
              </c:strCache>
            </c:strRef>
          </c:tx>
          <c:spPr>
            <a:ln w="57150" cap="rnd">
              <a:solidFill>
                <a:srgbClr val="003DA5"/>
              </a:solidFill>
              <a:prstDash val="sysDot"/>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Data'!$B$3:$L$3</c:f>
              <c:numCache>
                <c:formatCode>_("$"* #,##0_);_("$"* \(#,##0\);_("$"* "-"??_);_(@_)</c:formatCode>
                <c:ptCount val="11"/>
                <c:pt idx="0">
                  <c:v>15985</c:v>
                </c:pt>
                <c:pt idx="1">
                  <c:v>17701</c:v>
                </c:pt>
                <c:pt idx="2">
                  <c:v>20396</c:v>
                </c:pt>
                <c:pt idx="3">
                  <c:v>21122</c:v>
                </c:pt>
                <c:pt idx="4">
                  <c:v>23399</c:v>
                </c:pt>
                <c:pt idx="5">
                  <c:v>27086</c:v>
                </c:pt>
                <c:pt idx="6">
                  <c:v>31769</c:v>
                </c:pt>
                <c:pt idx="7">
                  <c:v>35550</c:v>
                </c:pt>
                <c:pt idx="8">
                  <c:v>31648</c:v>
                </c:pt>
                <c:pt idx="9">
                  <c:v>32199</c:v>
                </c:pt>
                <c:pt idx="10">
                  <c:v>38053</c:v>
                </c:pt>
              </c:numCache>
            </c:numRef>
          </c:val>
          <c:smooth val="0"/>
          <c:extLst>
            <c:ext xmlns:c16="http://schemas.microsoft.com/office/drawing/2014/chart" uri="{C3380CC4-5D6E-409C-BE32-E72D297353CC}">
              <c16:uniqueId val="{00000001-533B-406D-A479-4AF2555C0716}"/>
            </c:ext>
          </c:extLst>
        </c:ser>
        <c:ser>
          <c:idx val="2"/>
          <c:order val="2"/>
          <c:tx>
            <c:strRef>
              <c:f>'Revenue Data'!$A$4</c:f>
              <c:strCache>
                <c:ptCount val="1"/>
                <c:pt idx="0">
                  <c:v>State Appropriations</c:v>
                </c:pt>
              </c:strCache>
            </c:strRef>
          </c:tx>
          <c:spPr>
            <a:ln w="28575" cap="rnd">
              <a:solidFill>
                <a:srgbClr val="FFB81D"/>
              </a:solidFill>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Data'!$B$4:$L$4</c:f>
              <c:numCache>
                <c:formatCode>_("$"* #,##0_);_("$"* \(#,##0\);_("$"* "-"??_);_(@_)</c:formatCode>
                <c:ptCount val="11"/>
                <c:pt idx="0">
                  <c:v>178341</c:v>
                </c:pt>
                <c:pt idx="1">
                  <c:v>200188</c:v>
                </c:pt>
                <c:pt idx="2">
                  <c:v>212823</c:v>
                </c:pt>
                <c:pt idx="3">
                  <c:v>232243</c:v>
                </c:pt>
                <c:pt idx="4">
                  <c:v>267805</c:v>
                </c:pt>
                <c:pt idx="5">
                  <c:v>265643</c:v>
                </c:pt>
                <c:pt idx="6">
                  <c:v>276073</c:v>
                </c:pt>
                <c:pt idx="7">
                  <c:v>289572</c:v>
                </c:pt>
                <c:pt idx="8">
                  <c:v>281603</c:v>
                </c:pt>
                <c:pt idx="9">
                  <c:v>406512</c:v>
                </c:pt>
                <c:pt idx="10">
                  <c:v>430042</c:v>
                </c:pt>
              </c:numCache>
            </c:numRef>
          </c:val>
          <c:smooth val="0"/>
          <c:extLst>
            <c:ext xmlns:c16="http://schemas.microsoft.com/office/drawing/2014/chart" uri="{C3380CC4-5D6E-409C-BE32-E72D297353CC}">
              <c16:uniqueId val="{00000002-533B-406D-A479-4AF2555C0716}"/>
            </c:ext>
          </c:extLst>
        </c:ser>
        <c:ser>
          <c:idx val="3"/>
          <c:order val="3"/>
          <c:tx>
            <c:strRef>
              <c:f>'Revenue Data'!$A$5</c:f>
              <c:strCache>
                <c:ptCount val="1"/>
                <c:pt idx="0">
                  <c:v>C&amp;G Directs/Private Gifts</c:v>
                </c:pt>
              </c:strCache>
            </c:strRef>
          </c:tx>
          <c:spPr>
            <a:ln w="28575" cap="rnd">
              <a:solidFill>
                <a:srgbClr val="70AD47"/>
              </a:solidFill>
              <a:prstDash val="dash"/>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Data'!$B$5:$L$5</c:f>
              <c:numCache>
                <c:formatCode>_("$"* #,##0_);_("$"* \(#,##0\);_("$"* "-"??_);_(@_)</c:formatCode>
                <c:ptCount val="11"/>
                <c:pt idx="0">
                  <c:v>88941</c:v>
                </c:pt>
                <c:pt idx="1">
                  <c:v>92285</c:v>
                </c:pt>
                <c:pt idx="2">
                  <c:v>98297</c:v>
                </c:pt>
                <c:pt idx="3">
                  <c:v>103868</c:v>
                </c:pt>
                <c:pt idx="4">
                  <c:v>113721</c:v>
                </c:pt>
                <c:pt idx="5">
                  <c:v>116928</c:v>
                </c:pt>
                <c:pt idx="6">
                  <c:v>131548</c:v>
                </c:pt>
                <c:pt idx="7">
                  <c:v>168280</c:v>
                </c:pt>
                <c:pt idx="8">
                  <c:v>192520</c:v>
                </c:pt>
                <c:pt idx="9">
                  <c:v>247974</c:v>
                </c:pt>
                <c:pt idx="10">
                  <c:v>162418</c:v>
                </c:pt>
              </c:numCache>
            </c:numRef>
          </c:val>
          <c:smooth val="0"/>
          <c:extLst>
            <c:ext xmlns:c16="http://schemas.microsoft.com/office/drawing/2014/chart" uri="{C3380CC4-5D6E-409C-BE32-E72D297353CC}">
              <c16:uniqueId val="{00000003-533B-406D-A479-4AF2555C0716}"/>
            </c:ext>
          </c:extLst>
        </c:ser>
        <c:ser>
          <c:idx val="4"/>
          <c:order val="4"/>
          <c:tx>
            <c:strRef>
              <c:f>'Revenue Data'!$A$6</c:f>
              <c:strCache>
                <c:ptCount val="1"/>
                <c:pt idx="0">
                  <c:v>F&amp;A/Indirect Cost Recovery</c:v>
                </c:pt>
              </c:strCache>
            </c:strRef>
          </c:tx>
          <c:spPr>
            <a:ln w="28575" cap="rnd">
              <a:solidFill>
                <a:srgbClr val="70AD47"/>
              </a:solidFill>
              <a:prstDash val="solid"/>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Data'!$B$6:$L$6</c:f>
              <c:numCache>
                <c:formatCode>_("$"* #,##0_);_("$"* \(#,##0\);_("$"* "-"??_);_(@_)</c:formatCode>
                <c:ptCount val="11"/>
                <c:pt idx="0">
                  <c:v>17088</c:v>
                </c:pt>
                <c:pt idx="1">
                  <c:v>17646</c:v>
                </c:pt>
                <c:pt idx="2">
                  <c:v>18750</c:v>
                </c:pt>
                <c:pt idx="3">
                  <c:v>20925</c:v>
                </c:pt>
                <c:pt idx="4">
                  <c:v>23347</c:v>
                </c:pt>
                <c:pt idx="5">
                  <c:v>23786</c:v>
                </c:pt>
                <c:pt idx="6">
                  <c:v>25907</c:v>
                </c:pt>
                <c:pt idx="7">
                  <c:v>28641</c:v>
                </c:pt>
                <c:pt idx="8">
                  <c:v>31033</c:v>
                </c:pt>
                <c:pt idx="9">
                  <c:v>34108</c:v>
                </c:pt>
                <c:pt idx="10">
                  <c:v>37465</c:v>
                </c:pt>
              </c:numCache>
            </c:numRef>
          </c:val>
          <c:smooth val="0"/>
          <c:extLst>
            <c:ext xmlns:c16="http://schemas.microsoft.com/office/drawing/2014/chart" uri="{C3380CC4-5D6E-409C-BE32-E72D297353CC}">
              <c16:uniqueId val="{00000004-533B-406D-A479-4AF2555C0716}"/>
            </c:ext>
          </c:extLst>
        </c:ser>
        <c:ser>
          <c:idx val="5"/>
          <c:order val="5"/>
          <c:tx>
            <c:strRef>
              <c:f>'Revenue Data'!$A$7</c:f>
              <c:strCache>
                <c:ptCount val="1"/>
                <c:pt idx="0">
                  <c:v>Auxiliary Enterprises</c:v>
                </c:pt>
              </c:strCache>
            </c:strRef>
          </c:tx>
          <c:spPr>
            <a:ln w="28575" cap="rnd">
              <a:solidFill>
                <a:srgbClr val="7030A0"/>
              </a:solidFill>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Data'!$B$7:$L$7</c:f>
              <c:numCache>
                <c:formatCode>_("$"* #,##0_);_("$"* \(#,##0\);_("$"* "-"??_);_(@_)</c:formatCode>
                <c:ptCount val="11"/>
                <c:pt idx="0">
                  <c:v>62527</c:v>
                </c:pt>
                <c:pt idx="1">
                  <c:v>64529</c:v>
                </c:pt>
                <c:pt idx="2">
                  <c:v>69986</c:v>
                </c:pt>
                <c:pt idx="3">
                  <c:v>74697</c:v>
                </c:pt>
                <c:pt idx="4">
                  <c:v>78137</c:v>
                </c:pt>
                <c:pt idx="5">
                  <c:v>72671</c:v>
                </c:pt>
                <c:pt idx="6">
                  <c:v>73534</c:v>
                </c:pt>
                <c:pt idx="7">
                  <c:v>57437</c:v>
                </c:pt>
                <c:pt idx="8">
                  <c:v>24034</c:v>
                </c:pt>
                <c:pt idx="9">
                  <c:v>106680</c:v>
                </c:pt>
                <c:pt idx="10">
                  <c:v>99337</c:v>
                </c:pt>
              </c:numCache>
            </c:numRef>
          </c:val>
          <c:smooth val="0"/>
          <c:extLst>
            <c:ext xmlns:c16="http://schemas.microsoft.com/office/drawing/2014/chart" uri="{C3380CC4-5D6E-409C-BE32-E72D297353CC}">
              <c16:uniqueId val="{00000005-533B-406D-A479-4AF2555C0716}"/>
            </c:ext>
          </c:extLst>
        </c:ser>
        <c:ser>
          <c:idx val="6"/>
          <c:order val="6"/>
          <c:tx>
            <c:strRef>
              <c:f>'Revenue Data'!$A$8</c:f>
              <c:strCache>
                <c:ptCount val="1"/>
                <c:pt idx="0">
                  <c:v>Educational Sales &amp; Service</c:v>
                </c:pt>
              </c:strCache>
            </c:strRef>
          </c:tx>
          <c:spPr>
            <a:ln w="28575" cap="rnd">
              <a:solidFill>
                <a:srgbClr val="00B0F0"/>
              </a:solidFill>
              <a:prstDash val="solid"/>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Data'!$B$8:$L$8</c:f>
              <c:numCache>
                <c:formatCode>_("$"* #,##0_);_("$"* \(#,##0\);_("$"* "-"??_);_(@_)</c:formatCode>
                <c:ptCount val="11"/>
                <c:pt idx="0">
                  <c:v>10807</c:v>
                </c:pt>
                <c:pt idx="1">
                  <c:v>12565</c:v>
                </c:pt>
                <c:pt idx="2">
                  <c:v>22178</c:v>
                </c:pt>
                <c:pt idx="3">
                  <c:v>28242</c:v>
                </c:pt>
                <c:pt idx="4">
                  <c:v>30473</c:v>
                </c:pt>
                <c:pt idx="5">
                  <c:v>35379</c:v>
                </c:pt>
                <c:pt idx="6">
                  <c:v>39567</c:v>
                </c:pt>
                <c:pt idx="7">
                  <c:v>35919</c:v>
                </c:pt>
                <c:pt idx="8">
                  <c:v>34577</c:v>
                </c:pt>
                <c:pt idx="9">
                  <c:v>41767</c:v>
                </c:pt>
                <c:pt idx="10">
                  <c:v>46660</c:v>
                </c:pt>
              </c:numCache>
            </c:numRef>
          </c:val>
          <c:smooth val="0"/>
          <c:extLst>
            <c:ext xmlns:c16="http://schemas.microsoft.com/office/drawing/2014/chart" uri="{C3380CC4-5D6E-409C-BE32-E72D297353CC}">
              <c16:uniqueId val="{00000000-99D0-4C0E-802A-9117257139E9}"/>
            </c:ext>
          </c:extLst>
        </c:ser>
        <c:ser>
          <c:idx val="7"/>
          <c:order val="7"/>
          <c:tx>
            <c:strRef>
              <c:f>'Revenue Data'!$A$9</c:f>
              <c:strCache>
                <c:ptCount val="1"/>
                <c:pt idx="0">
                  <c:v>Other Sources/Pell Grants</c:v>
                </c:pt>
              </c:strCache>
            </c:strRef>
          </c:tx>
          <c:spPr>
            <a:ln w="28575" cap="rnd">
              <a:solidFill>
                <a:srgbClr val="FF0000"/>
              </a:solidFill>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Data'!$B$9:$L$9</c:f>
              <c:numCache>
                <c:formatCode>_("$"* #,##0_);_("$"* \(#,##0\);_("$"* "-"??_);_(@_)</c:formatCode>
                <c:ptCount val="11"/>
                <c:pt idx="0">
                  <c:v>65370</c:v>
                </c:pt>
                <c:pt idx="1">
                  <c:v>86500</c:v>
                </c:pt>
                <c:pt idx="2">
                  <c:v>109716</c:v>
                </c:pt>
                <c:pt idx="3">
                  <c:v>98128</c:v>
                </c:pt>
                <c:pt idx="4">
                  <c:v>90394</c:v>
                </c:pt>
                <c:pt idx="5">
                  <c:v>108885</c:v>
                </c:pt>
                <c:pt idx="6">
                  <c:v>122794</c:v>
                </c:pt>
                <c:pt idx="7">
                  <c:v>116967</c:v>
                </c:pt>
                <c:pt idx="8">
                  <c:v>104507</c:v>
                </c:pt>
                <c:pt idx="9">
                  <c:v>113402</c:v>
                </c:pt>
                <c:pt idx="10">
                  <c:v>125485</c:v>
                </c:pt>
              </c:numCache>
            </c:numRef>
          </c:val>
          <c:smooth val="0"/>
          <c:extLst>
            <c:ext xmlns:c16="http://schemas.microsoft.com/office/drawing/2014/chart" uri="{C3380CC4-5D6E-409C-BE32-E72D297353CC}">
              <c16:uniqueId val="{00000001-99D0-4C0E-802A-9117257139E9}"/>
            </c:ext>
          </c:extLst>
        </c:ser>
        <c:dLbls>
          <c:showLegendKey val="0"/>
          <c:showVal val="0"/>
          <c:showCatName val="0"/>
          <c:showSerName val="0"/>
          <c:showPercent val="0"/>
          <c:showBubbleSize val="0"/>
        </c:dLbls>
        <c:smooth val="0"/>
        <c:axId val="1319919824"/>
        <c:axId val="1319914416"/>
      </c:lineChart>
      <c:catAx>
        <c:axId val="1319919824"/>
        <c:scaling>
          <c:orientation val="minMax"/>
        </c:scaling>
        <c:delete val="0"/>
        <c:axPos val="b"/>
        <c:majorGridlines>
          <c:spPr>
            <a:ln w="6350" cap="flat" cmpd="sng" algn="ctr">
              <a:noFill/>
              <a:round/>
            </a:ln>
            <a:effectLst/>
          </c:spPr>
        </c:majorGridlines>
        <c:minorGridlines>
          <c:spPr>
            <a:ln w="9525" cap="flat" cmpd="sng" algn="ctr">
              <a:noFill/>
              <a:round/>
            </a:ln>
            <a:effectLst/>
          </c:spPr>
        </c:minorGridlines>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9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crossAx val="1319914416"/>
        <c:crosses val="autoZero"/>
        <c:auto val="1"/>
        <c:lblAlgn val="ctr"/>
        <c:lblOffset val="100"/>
        <c:noMultiLvlLbl val="0"/>
      </c:catAx>
      <c:valAx>
        <c:axId val="1319914416"/>
        <c:scaling>
          <c:orientation val="minMax"/>
          <c:max val="4200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crossAx val="1319919824"/>
        <c:crosses val="autoZero"/>
        <c:crossBetween val="midCat"/>
        <c:majorUnit val="40000"/>
      </c:valAx>
      <c:spPr>
        <a:noFill/>
        <a:ln>
          <a:noFill/>
        </a:ln>
        <a:effectLst/>
      </c:spPr>
    </c:plotArea>
    <c:legend>
      <c:legendPos val="b"/>
      <c:layout>
        <c:manualLayout>
          <c:xMode val="edge"/>
          <c:yMode val="edge"/>
          <c:x val="8.8940155447529562E-3"/>
          <c:y val="0.90189056913649401"/>
          <c:w val="0.96360953191801013"/>
          <c:h val="8.25710092612663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legend>
    <c:plotVisOnly val="1"/>
    <c:dispBlanksAs val="gap"/>
    <c:showDLblsOverMax val="0"/>
  </c:chart>
  <c:spPr>
    <a:noFill/>
    <a:ln>
      <a:noFill/>
    </a:ln>
    <a:effectLst/>
  </c:spPr>
  <c:txPr>
    <a:bodyPr/>
    <a:lstStyle/>
    <a:p>
      <a:pPr>
        <a:defRPr>
          <a:latin typeface="Fira Sans" panose="020B0604020202020204" charset="0"/>
          <a:ea typeface="Fira Sans" panose="020B060402020202020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898471958456204E-2"/>
          <c:y val="5.9973729254393232E-2"/>
          <c:w val="0.89401794123550571"/>
          <c:h val="0.70051676939574392"/>
        </c:manualLayout>
      </c:layout>
      <c:lineChart>
        <c:grouping val="standard"/>
        <c:varyColors val="0"/>
        <c:ser>
          <c:idx val="1"/>
          <c:order val="0"/>
          <c:tx>
            <c:strRef>
              <c:f>'Revenue Data'!$A$3</c:f>
              <c:strCache>
                <c:ptCount val="1"/>
                <c:pt idx="0">
                  <c:v>Non-Resident Tuition</c:v>
                </c:pt>
              </c:strCache>
            </c:strRef>
          </c:tx>
          <c:spPr>
            <a:ln w="57150" cap="rnd">
              <a:solidFill>
                <a:srgbClr val="003DA5"/>
              </a:solidFill>
              <a:prstDash val="sysDot"/>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Data'!$B$3:$L$3</c:f>
              <c:numCache>
                <c:formatCode>_("$"* #,##0_);_("$"* \(#,##0\);_("$"* "-"??_);_(@_)</c:formatCode>
                <c:ptCount val="11"/>
                <c:pt idx="0">
                  <c:v>15985</c:v>
                </c:pt>
                <c:pt idx="1">
                  <c:v>17701</c:v>
                </c:pt>
                <c:pt idx="2">
                  <c:v>20396</c:v>
                </c:pt>
                <c:pt idx="3">
                  <c:v>21122</c:v>
                </c:pt>
                <c:pt idx="4">
                  <c:v>23399</c:v>
                </c:pt>
                <c:pt idx="5">
                  <c:v>27086</c:v>
                </c:pt>
                <c:pt idx="6">
                  <c:v>31769</c:v>
                </c:pt>
                <c:pt idx="7">
                  <c:v>35550</c:v>
                </c:pt>
                <c:pt idx="8">
                  <c:v>31648</c:v>
                </c:pt>
                <c:pt idx="9">
                  <c:v>32199</c:v>
                </c:pt>
                <c:pt idx="10">
                  <c:v>38053</c:v>
                </c:pt>
              </c:numCache>
            </c:numRef>
          </c:val>
          <c:smooth val="0"/>
          <c:extLst>
            <c:ext xmlns:c16="http://schemas.microsoft.com/office/drawing/2014/chart" uri="{C3380CC4-5D6E-409C-BE32-E72D297353CC}">
              <c16:uniqueId val="{00000001-533B-406D-A479-4AF2555C0716}"/>
            </c:ext>
          </c:extLst>
        </c:ser>
        <c:ser>
          <c:idx val="4"/>
          <c:order val="1"/>
          <c:tx>
            <c:strRef>
              <c:f>'Revenue Data'!$A$6</c:f>
              <c:strCache>
                <c:ptCount val="1"/>
                <c:pt idx="0">
                  <c:v>F&amp;A/Indirect Cost Recovery</c:v>
                </c:pt>
              </c:strCache>
            </c:strRef>
          </c:tx>
          <c:spPr>
            <a:ln w="28575" cap="rnd">
              <a:solidFill>
                <a:srgbClr val="70AD47"/>
              </a:solidFill>
              <a:prstDash val="solid"/>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Data'!$B$6:$L$6</c:f>
              <c:numCache>
                <c:formatCode>_("$"* #,##0_);_("$"* \(#,##0\);_("$"* "-"??_);_(@_)</c:formatCode>
                <c:ptCount val="11"/>
                <c:pt idx="0">
                  <c:v>17088</c:v>
                </c:pt>
                <c:pt idx="1">
                  <c:v>17646</c:v>
                </c:pt>
                <c:pt idx="2">
                  <c:v>18750</c:v>
                </c:pt>
                <c:pt idx="3">
                  <c:v>20925</c:v>
                </c:pt>
                <c:pt idx="4">
                  <c:v>23347</c:v>
                </c:pt>
                <c:pt idx="5">
                  <c:v>23786</c:v>
                </c:pt>
                <c:pt idx="6">
                  <c:v>25907</c:v>
                </c:pt>
                <c:pt idx="7">
                  <c:v>28641</c:v>
                </c:pt>
                <c:pt idx="8">
                  <c:v>31033</c:v>
                </c:pt>
                <c:pt idx="9">
                  <c:v>34108</c:v>
                </c:pt>
                <c:pt idx="10">
                  <c:v>37465</c:v>
                </c:pt>
              </c:numCache>
            </c:numRef>
          </c:val>
          <c:smooth val="0"/>
          <c:extLst>
            <c:ext xmlns:c16="http://schemas.microsoft.com/office/drawing/2014/chart" uri="{C3380CC4-5D6E-409C-BE32-E72D297353CC}">
              <c16:uniqueId val="{00000004-533B-406D-A479-4AF2555C0716}"/>
            </c:ext>
          </c:extLst>
        </c:ser>
        <c:ser>
          <c:idx val="6"/>
          <c:order val="2"/>
          <c:tx>
            <c:strRef>
              <c:f>'Revenue Data'!$A$8</c:f>
              <c:strCache>
                <c:ptCount val="1"/>
                <c:pt idx="0">
                  <c:v>Educational Sales &amp; Service</c:v>
                </c:pt>
              </c:strCache>
            </c:strRef>
          </c:tx>
          <c:spPr>
            <a:ln w="28575" cap="rnd">
              <a:solidFill>
                <a:srgbClr val="00B0F0"/>
              </a:solidFill>
              <a:prstDash val="solid"/>
              <a:round/>
            </a:ln>
            <a:effectLst/>
          </c:spPr>
          <c:marker>
            <c:symbol val="none"/>
          </c:marker>
          <c:cat>
            <c:strRef>
              <c:f>'Revenue Data'!$B$1:$L$1</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'Revenue Data'!$B$8:$L$8</c:f>
              <c:numCache>
                <c:formatCode>_("$"* #,##0_);_("$"* \(#,##0\);_("$"* "-"??_);_(@_)</c:formatCode>
                <c:ptCount val="11"/>
                <c:pt idx="0">
                  <c:v>10807</c:v>
                </c:pt>
                <c:pt idx="1">
                  <c:v>12565</c:v>
                </c:pt>
                <c:pt idx="2">
                  <c:v>22178</c:v>
                </c:pt>
                <c:pt idx="3">
                  <c:v>28242</c:v>
                </c:pt>
                <c:pt idx="4">
                  <c:v>30473</c:v>
                </c:pt>
                <c:pt idx="5">
                  <c:v>35379</c:v>
                </c:pt>
                <c:pt idx="6">
                  <c:v>39567</c:v>
                </c:pt>
                <c:pt idx="7">
                  <c:v>35919</c:v>
                </c:pt>
                <c:pt idx="8">
                  <c:v>34577</c:v>
                </c:pt>
                <c:pt idx="9">
                  <c:v>41767</c:v>
                </c:pt>
                <c:pt idx="10">
                  <c:v>46660</c:v>
                </c:pt>
              </c:numCache>
            </c:numRef>
          </c:val>
          <c:smooth val="0"/>
          <c:extLst>
            <c:ext xmlns:c16="http://schemas.microsoft.com/office/drawing/2014/chart" uri="{C3380CC4-5D6E-409C-BE32-E72D297353CC}">
              <c16:uniqueId val="{00000000-99D0-4C0E-802A-9117257139E9}"/>
            </c:ext>
          </c:extLst>
        </c:ser>
        <c:ser>
          <c:idx val="0"/>
          <c:order val="3"/>
          <c:tx>
            <c:strRef>
              <c:f>'Revenue Data'!$A$5</c:f>
              <c:strCache>
                <c:ptCount val="1"/>
                <c:pt idx="0">
                  <c:v>Private Gifts (separate from C&amp;G)</c:v>
                </c:pt>
              </c:strCache>
            </c:strRef>
          </c:tx>
          <c:spPr>
            <a:ln w="28575" cap="rnd">
              <a:solidFill>
                <a:srgbClr val="70AD47"/>
              </a:solidFill>
              <a:prstDash val="dash"/>
              <a:round/>
            </a:ln>
            <a:effectLst/>
          </c:spPr>
          <c:marker>
            <c:symbol val="none"/>
          </c:marker>
          <c:val>
            <c:numRef>
              <c:f>'Revenue Data'!$B$5:$L$5</c:f>
              <c:numCache>
                <c:formatCode>_("$"* #,##0_);_("$"* \(#,##0\);_("$"* "-"??_);_(@_)</c:formatCode>
                <c:ptCount val="11"/>
                <c:pt idx="0">
                  <c:v>10805</c:v>
                </c:pt>
                <c:pt idx="1">
                  <c:v>13915</c:v>
                </c:pt>
                <c:pt idx="2">
                  <c:v>12798</c:v>
                </c:pt>
                <c:pt idx="3">
                  <c:v>11694</c:v>
                </c:pt>
                <c:pt idx="4">
                  <c:v>15018</c:v>
                </c:pt>
                <c:pt idx="5">
                  <c:v>12999</c:v>
                </c:pt>
                <c:pt idx="6">
                  <c:v>16511</c:v>
                </c:pt>
                <c:pt idx="7">
                  <c:v>14338</c:v>
                </c:pt>
                <c:pt idx="8">
                  <c:v>15547</c:v>
                </c:pt>
                <c:pt idx="9">
                  <c:v>16828</c:v>
                </c:pt>
                <c:pt idx="10">
                  <c:v>16811</c:v>
                </c:pt>
              </c:numCache>
            </c:numRef>
          </c:val>
          <c:smooth val="0"/>
          <c:extLst>
            <c:ext xmlns:c16="http://schemas.microsoft.com/office/drawing/2014/chart" uri="{C3380CC4-5D6E-409C-BE32-E72D297353CC}">
              <c16:uniqueId val="{00000000-1F3E-4460-8C6A-1D6B237CA446}"/>
            </c:ext>
          </c:extLst>
        </c:ser>
        <c:dLbls>
          <c:showLegendKey val="0"/>
          <c:showVal val="0"/>
          <c:showCatName val="0"/>
          <c:showSerName val="0"/>
          <c:showPercent val="0"/>
          <c:showBubbleSize val="0"/>
        </c:dLbls>
        <c:smooth val="0"/>
        <c:axId val="1319919824"/>
        <c:axId val="1319914416"/>
      </c:lineChart>
      <c:catAx>
        <c:axId val="1319919824"/>
        <c:scaling>
          <c:orientation val="minMax"/>
        </c:scaling>
        <c:delete val="0"/>
        <c:axPos val="b"/>
        <c:majorGridlines>
          <c:spPr>
            <a:ln w="6350" cap="flat" cmpd="sng" algn="ctr">
              <a:noFill/>
              <a:round/>
            </a:ln>
            <a:effectLst/>
          </c:spPr>
        </c:majorGridlines>
        <c:minorGridlines>
          <c:spPr>
            <a:ln w="9525" cap="flat" cmpd="sng" algn="ctr">
              <a:noFill/>
              <a:round/>
            </a:ln>
            <a:effectLst/>
          </c:spPr>
        </c:minorGridlines>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9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crossAx val="1319914416"/>
        <c:crosses val="autoZero"/>
        <c:auto val="1"/>
        <c:lblAlgn val="ctr"/>
        <c:lblOffset val="100"/>
        <c:noMultiLvlLbl val="0"/>
      </c:catAx>
      <c:valAx>
        <c:axId val="1319914416"/>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crossAx val="1319919824"/>
        <c:crosses val="autoZero"/>
        <c:crossBetween val="midCat"/>
      </c:valAx>
      <c:spPr>
        <a:noFill/>
        <a:ln>
          <a:noFill/>
        </a:ln>
        <a:effectLst/>
      </c:spPr>
    </c:plotArea>
    <c:legend>
      <c:legendPos val="b"/>
      <c:layout>
        <c:manualLayout>
          <c:xMode val="edge"/>
          <c:yMode val="edge"/>
          <c:x val="0.15269154559163359"/>
          <c:y val="0.90881068934552711"/>
          <c:w val="0.84730845440836644"/>
          <c:h val="4.190147811877804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ira Sans" panose="020B0604020202020204" charset="0"/>
              <a:ea typeface="Fira Sans" panose="020B0604020202020204" charset="0"/>
              <a:cs typeface="+mn-cs"/>
            </a:defRPr>
          </a:pPr>
          <a:endParaRPr lang="en-US"/>
        </a:p>
      </c:txPr>
    </c:legend>
    <c:plotVisOnly val="1"/>
    <c:dispBlanksAs val="gap"/>
    <c:showDLblsOverMax val="0"/>
  </c:chart>
  <c:spPr>
    <a:noFill/>
    <a:ln>
      <a:noFill/>
    </a:ln>
    <a:effectLst/>
  </c:spPr>
  <c:txPr>
    <a:bodyPr/>
    <a:lstStyle/>
    <a:p>
      <a:pPr>
        <a:defRPr>
          <a:latin typeface="Fira Sans" panose="020B0604020202020204" charset="0"/>
          <a:ea typeface="Fira Sans" panose="020B060402020202020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Fees paid by Undergraduates</a:t>
            </a:r>
          </a:p>
        </c:rich>
      </c:tx>
      <c:layout>
        <c:manualLayout>
          <c:xMode val="edge"/>
          <c:yMode val="edge"/>
          <c:x val="0.36330336352383596"/>
          <c:y val="9.0090090090090089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7.6642020605611538E-2"/>
          <c:y val="0.15588470360123904"/>
          <c:w val="0.87043608612365864"/>
          <c:h val="0.72672152467428053"/>
        </c:manualLayout>
      </c:layout>
      <c:barChart>
        <c:barDir val="bar"/>
        <c:grouping val="percentStacked"/>
        <c:varyColors val="0"/>
        <c:ser>
          <c:idx val="0"/>
          <c:order val="0"/>
          <c:tx>
            <c:strRef>
              <c:f>Sheet1!$A$4</c:f>
              <c:strCache>
                <c:ptCount val="1"/>
                <c:pt idx="0">
                  <c:v>Financial Aid</c:v>
                </c:pt>
              </c:strCache>
            </c:strRef>
          </c:tx>
          <c:spPr>
            <a:solidFill>
              <a:schemeClr val="accent5"/>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Sheet1!$B$3:$C$3</c:f>
              <c:strCache>
                <c:ptCount val="2"/>
                <c:pt idx="0">
                  <c:v>UG NR Tuition</c:v>
                </c:pt>
                <c:pt idx="1">
                  <c:v>UG Tuition</c:v>
                </c:pt>
              </c:strCache>
            </c:strRef>
          </c:cat>
          <c:val>
            <c:numRef>
              <c:f>Sheet1!$B$4:$C$4</c:f>
              <c:numCache>
                <c:formatCode>0.0%</c:formatCode>
                <c:ptCount val="2"/>
                <c:pt idx="0">
                  <c:v>0.13500000000000001</c:v>
                </c:pt>
                <c:pt idx="1">
                  <c:v>0.3</c:v>
                </c:pt>
              </c:numCache>
            </c:numRef>
          </c:val>
          <c:extLst>
            <c:ext xmlns:c16="http://schemas.microsoft.com/office/drawing/2014/chart" uri="{C3380CC4-5D6E-409C-BE32-E72D297353CC}">
              <c16:uniqueId val="{00000000-F7FB-4AD8-B272-BA33D4312445}"/>
            </c:ext>
          </c:extLst>
        </c:ser>
        <c:ser>
          <c:idx val="1"/>
          <c:order val="1"/>
          <c:tx>
            <c:strRef>
              <c:f>Sheet1!$A$5</c:f>
              <c:strCache>
                <c:ptCount val="1"/>
                <c:pt idx="0">
                  <c:v>Colleges &amp; Schools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Sheet1!$B$3:$C$3</c:f>
              <c:strCache>
                <c:ptCount val="2"/>
                <c:pt idx="0">
                  <c:v>UG NR Tuition</c:v>
                </c:pt>
                <c:pt idx="1">
                  <c:v>UG Tuition</c:v>
                </c:pt>
              </c:strCache>
            </c:strRef>
          </c:cat>
          <c:val>
            <c:numRef>
              <c:f>Sheet1!$B$5:$C$5</c:f>
              <c:numCache>
                <c:formatCode>0.0%</c:formatCode>
                <c:ptCount val="2"/>
                <c:pt idx="0">
                  <c:v>0.495</c:v>
                </c:pt>
                <c:pt idx="1">
                  <c:v>0.39</c:v>
                </c:pt>
              </c:numCache>
            </c:numRef>
          </c:val>
          <c:extLst>
            <c:ext xmlns:c16="http://schemas.microsoft.com/office/drawing/2014/chart" uri="{C3380CC4-5D6E-409C-BE32-E72D297353CC}">
              <c16:uniqueId val="{00000001-F7FB-4AD8-B272-BA33D4312445}"/>
            </c:ext>
          </c:extLst>
        </c:ser>
        <c:ser>
          <c:idx val="2"/>
          <c:order val="2"/>
          <c:tx>
            <c:strRef>
              <c:f>Sheet1!$A$6</c:f>
              <c:strCache>
                <c:ptCount val="1"/>
                <c:pt idx="0">
                  <c:v>Central Resources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Sheet1!$B$3:$C$3</c:f>
              <c:strCache>
                <c:ptCount val="2"/>
                <c:pt idx="0">
                  <c:v>UG NR Tuition</c:v>
                </c:pt>
                <c:pt idx="1">
                  <c:v>UG Tuition</c:v>
                </c:pt>
              </c:strCache>
            </c:strRef>
          </c:cat>
          <c:val>
            <c:numRef>
              <c:f>Sheet1!$B$6:$C$6</c:f>
              <c:numCache>
                <c:formatCode>0.0%</c:formatCode>
                <c:ptCount val="2"/>
                <c:pt idx="0">
                  <c:v>0.37</c:v>
                </c:pt>
                <c:pt idx="1">
                  <c:v>0.31</c:v>
                </c:pt>
              </c:numCache>
            </c:numRef>
          </c:val>
          <c:extLst>
            <c:ext xmlns:c16="http://schemas.microsoft.com/office/drawing/2014/chart" uri="{C3380CC4-5D6E-409C-BE32-E72D297353CC}">
              <c16:uniqueId val="{00000002-F7FB-4AD8-B272-BA33D4312445}"/>
            </c:ext>
          </c:extLst>
        </c:ser>
        <c:dLbls>
          <c:dLblPos val="ctr"/>
          <c:showLegendKey val="0"/>
          <c:showVal val="1"/>
          <c:showCatName val="0"/>
          <c:showSerName val="0"/>
          <c:showPercent val="0"/>
          <c:showBubbleSize val="0"/>
        </c:dLbls>
        <c:gapWidth val="150"/>
        <c:overlap val="100"/>
        <c:axId val="1056180432"/>
        <c:axId val="1050032464"/>
      </c:barChart>
      <c:valAx>
        <c:axId val="1050032464"/>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6180432"/>
        <c:crosses val="max"/>
        <c:crossBetween val="between"/>
      </c:valAx>
      <c:catAx>
        <c:axId val="10561804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0032464"/>
        <c:crosses val="autoZero"/>
        <c:auto val="1"/>
        <c:lblAlgn val="ctr"/>
        <c:lblOffset val="100"/>
        <c:noMultiLvlLbl val="0"/>
      </c:catAx>
      <c:spPr>
        <a:noFill/>
        <a:ln>
          <a:noFill/>
        </a:ln>
        <a:effectLst/>
      </c:spPr>
    </c:plotArea>
    <c:legend>
      <c:legendPos val="b"/>
      <c:layout>
        <c:manualLayout>
          <c:xMode val="edge"/>
          <c:yMode val="edge"/>
          <c:x val="0.24162735953723333"/>
          <c:y val="0.88863209666359277"/>
          <c:w val="0.50121669588863782"/>
          <c:h val="5.79449528268425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Fees paid by Grad Masters</a:t>
            </a:r>
            <a:r>
              <a:rPr lang="en-US" baseline="0"/>
              <a:t> Students</a:t>
            </a:r>
            <a:endParaRPr lang="en-US"/>
          </a:p>
        </c:rich>
      </c:tx>
      <c:layout>
        <c:manualLayout>
          <c:xMode val="edge"/>
          <c:yMode val="edge"/>
          <c:x val="0.36330336352383596"/>
          <c:y val="9.0090090090090089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7.6642020605611538E-2"/>
          <c:y val="0.15588470360123904"/>
          <c:w val="0.87043608612365864"/>
          <c:h val="0.72672152467428053"/>
        </c:manualLayout>
      </c:layout>
      <c:barChart>
        <c:barDir val="bar"/>
        <c:grouping val="percentStacked"/>
        <c:varyColors val="0"/>
        <c:ser>
          <c:idx val="0"/>
          <c:order val="0"/>
          <c:tx>
            <c:strRef>
              <c:f>'[Tuition Summary as of FY23.xlsx]Sheet1'!$A$11</c:f>
              <c:strCache>
                <c:ptCount val="1"/>
                <c:pt idx="0">
                  <c:v>Financial Aid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'[Tuition Summary as of FY23.xlsx]Sheet1'!$B$10:$E$10</c:f>
              <c:strCache>
                <c:ptCount val="4"/>
                <c:pt idx="0">
                  <c:v>Grad Prof Masters NR Tuition</c:v>
                </c:pt>
                <c:pt idx="1">
                  <c:v>Grad Prof Masters Tuition</c:v>
                </c:pt>
                <c:pt idx="2">
                  <c:v>Grad Masters NR Tuition</c:v>
                </c:pt>
                <c:pt idx="3">
                  <c:v>Grad Masters Tuition</c:v>
                </c:pt>
              </c:strCache>
            </c:strRef>
          </c:cat>
          <c:val>
            <c:numRef>
              <c:f>'[Tuition Summary as of FY23.xlsx]Sheet1'!$B$11:$E$11</c:f>
              <c:numCache>
                <c:formatCode>0.0%</c:formatCode>
                <c:ptCount val="4"/>
                <c:pt idx="0">
                  <c:v>0.3</c:v>
                </c:pt>
                <c:pt idx="1">
                  <c:v>0.5</c:v>
                </c:pt>
                <c:pt idx="2">
                  <c:v>0.3</c:v>
                </c:pt>
                <c:pt idx="3">
                  <c:v>0.33</c:v>
                </c:pt>
              </c:numCache>
            </c:numRef>
          </c:val>
          <c:extLst>
            <c:ext xmlns:c16="http://schemas.microsoft.com/office/drawing/2014/chart" uri="{C3380CC4-5D6E-409C-BE32-E72D297353CC}">
              <c16:uniqueId val="{00000000-CC77-49CA-A30B-E153367B8F00}"/>
            </c:ext>
          </c:extLst>
        </c:ser>
        <c:ser>
          <c:idx val="1"/>
          <c:order val="1"/>
          <c:tx>
            <c:strRef>
              <c:f>'[Tuition Summary as of FY23.xlsx]Sheet1'!$A$12</c:f>
              <c:strCache>
                <c:ptCount val="1"/>
                <c:pt idx="0">
                  <c:v>Colleges &amp; Schools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'[Tuition Summary as of FY23.xlsx]Sheet1'!$B$10:$E$10</c:f>
              <c:strCache>
                <c:ptCount val="4"/>
                <c:pt idx="0">
                  <c:v>Grad Prof Masters NR Tuition</c:v>
                </c:pt>
                <c:pt idx="1">
                  <c:v>Grad Prof Masters Tuition</c:v>
                </c:pt>
                <c:pt idx="2">
                  <c:v>Grad Masters NR Tuition</c:v>
                </c:pt>
                <c:pt idx="3">
                  <c:v>Grad Masters Tuition</c:v>
                </c:pt>
              </c:strCache>
            </c:strRef>
          </c:cat>
          <c:val>
            <c:numRef>
              <c:f>'[Tuition Summary as of FY23.xlsx]Sheet1'!$B$12:$E$12</c:f>
              <c:numCache>
                <c:formatCode>0.0%</c:formatCode>
                <c:ptCount val="4"/>
                <c:pt idx="0">
                  <c:v>0.7</c:v>
                </c:pt>
                <c:pt idx="1">
                  <c:v>0.5</c:v>
                </c:pt>
                <c:pt idx="2">
                  <c:v>0.7</c:v>
                </c:pt>
                <c:pt idx="3">
                  <c:v>0.67</c:v>
                </c:pt>
              </c:numCache>
            </c:numRef>
          </c:val>
          <c:extLst>
            <c:ext xmlns:c16="http://schemas.microsoft.com/office/drawing/2014/chart" uri="{C3380CC4-5D6E-409C-BE32-E72D297353CC}">
              <c16:uniqueId val="{00000001-CC77-49CA-A30B-E153367B8F00}"/>
            </c:ext>
          </c:extLst>
        </c:ser>
        <c:ser>
          <c:idx val="2"/>
          <c:order val="2"/>
          <c:tx>
            <c:strRef>
              <c:f>'[Tuition Summary as of FY23.xlsx]Sheet1'!$A$13</c:f>
              <c:strCache>
                <c:ptCount val="1"/>
                <c:pt idx="0">
                  <c:v>Central Resources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elete val="1"/>
          </c:dLbls>
          <c:cat>
            <c:strRef>
              <c:f>'[Tuition Summary as of FY23.xlsx]Sheet1'!$B$10:$E$10</c:f>
              <c:strCache>
                <c:ptCount val="4"/>
                <c:pt idx="0">
                  <c:v>Grad Prof Masters NR Tuition</c:v>
                </c:pt>
                <c:pt idx="1">
                  <c:v>Grad Prof Masters Tuition</c:v>
                </c:pt>
                <c:pt idx="2">
                  <c:v>Grad Masters NR Tuition</c:v>
                </c:pt>
                <c:pt idx="3">
                  <c:v>Grad Masters Tuition</c:v>
                </c:pt>
              </c:strCache>
            </c:strRef>
          </c:cat>
          <c:val>
            <c:numRef>
              <c:f>'[Tuition Summary as of FY23.xlsx]Sheet1'!$B$13:$E$13</c:f>
              <c:numCache>
                <c:formatCode>0.0%</c:formatCode>
                <c:ptCount val="4"/>
                <c:pt idx="0">
                  <c:v>0</c:v>
                </c:pt>
                <c:pt idx="1">
                  <c:v>0</c:v>
                </c:pt>
                <c:pt idx="2">
                  <c:v>0</c:v>
                </c:pt>
                <c:pt idx="3">
                  <c:v>0</c:v>
                </c:pt>
              </c:numCache>
            </c:numRef>
          </c:val>
          <c:extLst>
            <c:ext xmlns:c16="http://schemas.microsoft.com/office/drawing/2014/chart" uri="{C3380CC4-5D6E-409C-BE32-E72D297353CC}">
              <c16:uniqueId val="{00000002-CC77-49CA-A30B-E153367B8F00}"/>
            </c:ext>
          </c:extLst>
        </c:ser>
        <c:dLbls>
          <c:dLblPos val="ctr"/>
          <c:showLegendKey val="0"/>
          <c:showVal val="1"/>
          <c:showCatName val="0"/>
          <c:showSerName val="0"/>
          <c:showPercent val="0"/>
          <c:showBubbleSize val="0"/>
        </c:dLbls>
        <c:gapWidth val="150"/>
        <c:overlap val="100"/>
        <c:axId val="1056180432"/>
        <c:axId val="1050032464"/>
      </c:barChart>
      <c:valAx>
        <c:axId val="1050032464"/>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6180432"/>
        <c:crosses val="max"/>
        <c:crossBetween val="between"/>
      </c:valAx>
      <c:catAx>
        <c:axId val="10561804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0032464"/>
        <c:crosses val="autoZero"/>
        <c:auto val="1"/>
        <c:lblAlgn val="ctr"/>
        <c:lblOffset val="100"/>
        <c:noMultiLvlLbl val="0"/>
      </c:catAx>
      <c:spPr>
        <a:noFill/>
        <a:ln>
          <a:noFill/>
        </a:ln>
        <a:effectLst/>
      </c:spPr>
    </c:plotArea>
    <c:legend>
      <c:legendPos val="b"/>
      <c:layout>
        <c:manualLayout>
          <c:xMode val="edge"/>
          <c:yMode val="edge"/>
          <c:x val="0.30408140700561281"/>
          <c:y val="0.88863209666359277"/>
          <c:w val="0.3702155664121855"/>
          <c:h val="5.79449528268425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Fees paid by PhD, Self-Supporting Masters, and Prof</a:t>
            </a:r>
            <a:r>
              <a:rPr lang="en-US" baseline="0"/>
              <a:t> Masters Students</a:t>
            </a:r>
            <a:endParaRPr lang="en-US"/>
          </a:p>
        </c:rich>
      </c:tx>
      <c:layout>
        <c:manualLayout>
          <c:xMode val="edge"/>
          <c:yMode val="edge"/>
          <c:x val="0.15744777105882612"/>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071938098541167"/>
          <c:y val="0.16860241983959032"/>
          <c:w val="0.87043608612365864"/>
          <c:h val="0.72672152467428053"/>
        </c:manualLayout>
      </c:layout>
      <c:barChart>
        <c:barDir val="bar"/>
        <c:grouping val="percentStacked"/>
        <c:varyColors val="0"/>
        <c:ser>
          <c:idx val="0"/>
          <c:order val="0"/>
          <c:tx>
            <c:strRef>
              <c:f>'[Tuition Summary as of FY23.xlsx]Sheet1'!$A$20</c:f>
              <c:strCache>
                <c:ptCount val="1"/>
                <c:pt idx="0">
                  <c:v>Financial Aid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2"/>
            <c:invertIfNegative val="0"/>
            <c:bubble3D val="0"/>
            <c:spPr>
              <a:solidFill>
                <a:schemeClr val="accent5"/>
              </a:solidFill>
              <a:ln>
                <a:noFill/>
              </a:ln>
              <a:effectLst/>
            </c:spPr>
            <c:extLst>
              <c:ext xmlns:c16="http://schemas.microsoft.com/office/drawing/2014/chart" uri="{C3380CC4-5D6E-409C-BE32-E72D297353CC}">
                <c16:uniqueId val="{00000001-B436-4AFE-AAFE-52A27D46CC6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B436-4AFE-AAFE-52A27D46CC6A}"/>
              </c:ext>
            </c:extLst>
          </c:dPt>
          <c:dLbls>
            <c:dLbl>
              <c:idx val="0"/>
              <c:delete val="1"/>
              <c:extLst>
                <c:ext xmlns:c15="http://schemas.microsoft.com/office/drawing/2012/chart" uri="{CE6537A1-D6FC-4f65-9D91-7224C49458BB}"/>
                <c:ext xmlns:c16="http://schemas.microsoft.com/office/drawing/2014/chart" uri="{C3380CC4-5D6E-409C-BE32-E72D297353CC}">
                  <c16:uniqueId val="{00000004-B436-4AFE-AAFE-52A27D46CC6A}"/>
                </c:ext>
              </c:extLst>
            </c:dLbl>
            <c:dLbl>
              <c:idx val="1"/>
              <c:delete val="1"/>
              <c:extLst>
                <c:ext xmlns:c15="http://schemas.microsoft.com/office/drawing/2012/chart" uri="{CE6537A1-D6FC-4f65-9D91-7224C49458BB}"/>
                <c:ext xmlns:c16="http://schemas.microsoft.com/office/drawing/2014/chart" uri="{C3380CC4-5D6E-409C-BE32-E72D297353CC}">
                  <c16:uniqueId val="{00000005-B436-4AFE-AAFE-52A27D46CC6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'[Tuition Summary as of FY23.xlsx]Sheet1'!$B$19:$E$19</c:f>
              <c:strCache>
                <c:ptCount val="4"/>
                <c:pt idx="0">
                  <c:v>Professional Degree Supp Tuition (PDST)</c:v>
                </c:pt>
                <c:pt idx="1">
                  <c:v>Self-Supporting Masters (SSGDP)</c:v>
                </c:pt>
                <c:pt idx="2">
                  <c:v>PhD NR Tuition</c:v>
                </c:pt>
                <c:pt idx="3">
                  <c:v>PhD Tuition</c:v>
                </c:pt>
              </c:strCache>
            </c:strRef>
          </c:cat>
          <c:val>
            <c:numRef>
              <c:f>'[Tuition Summary as of FY23.xlsx]Sheet1'!$B$20:$E$20</c:f>
              <c:numCache>
                <c:formatCode>0.0%</c:formatCode>
                <c:ptCount val="4"/>
                <c:pt idx="0">
                  <c:v>0</c:v>
                </c:pt>
                <c:pt idx="1">
                  <c:v>0</c:v>
                </c:pt>
                <c:pt idx="2">
                  <c:v>1</c:v>
                </c:pt>
                <c:pt idx="3">
                  <c:v>1</c:v>
                </c:pt>
              </c:numCache>
            </c:numRef>
          </c:val>
          <c:extLst>
            <c:ext xmlns:c16="http://schemas.microsoft.com/office/drawing/2014/chart" uri="{C3380CC4-5D6E-409C-BE32-E72D297353CC}">
              <c16:uniqueId val="{00000006-B436-4AFE-AAFE-52A27D46CC6A}"/>
            </c:ext>
          </c:extLst>
        </c:ser>
        <c:ser>
          <c:idx val="1"/>
          <c:order val="1"/>
          <c:tx>
            <c:strRef>
              <c:f>'[Tuition Summary as of FY23.xlsx]Sheet1'!$A$21</c:f>
              <c:strCache>
                <c:ptCount val="1"/>
                <c:pt idx="0">
                  <c:v>College &amp; Schools </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B436-4AFE-AAFE-52A27D46CC6A}"/>
                </c:ext>
              </c:extLst>
            </c:dLbl>
            <c:dLbl>
              <c:idx val="3"/>
              <c:delete val="1"/>
              <c:extLst>
                <c:ext xmlns:c15="http://schemas.microsoft.com/office/drawing/2012/chart" uri="{CE6537A1-D6FC-4f65-9D91-7224C49458BB}"/>
                <c:ext xmlns:c16="http://schemas.microsoft.com/office/drawing/2014/chart" uri="{C3380CC4-5D6E-409C-BE32-E72D297353CC}">
                  <c16:uniqueId val="{00000008-B436-4AFE-AAFE-52A27D46CC6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'[Tuition Summary as of FY23.xlsx]Sheet1'!$B$19:$E$19</c:f>
              <c:strCache>
                <c:ptCount val="4"/>
                <c:pt idx="0">
                  <c:v>Professional Degree Supp Tuition (PDST)</c:v>
                </c:pt>
                <c:pt idx="1">
                  <c:v>Self-Supporting Masters (SSGDP)</c:v>
                </c:pt>
                <c:pt idx="2">
                  <c:v>PhD NR Tuition</c:v>
                </c:pt>
                <c:pt idx="3">
                  <c:v>PhD Tuition</c:v>
                </c:pt>
              </c:strCache>
            </c:strRef>
          </c:cat>
          <c:val>
            <c:numRef>
              <c:f>'[Tuition Summary as of FY23.xlsx]Sheet1'!$B$21:$E$21</c:f>
              <c:numCache>
                <c:formatCode>0.0%</c:formatCode>
                <c:ptCount val="4"/>
                <c:pt idx="0">
                  <c:v>1</c:v>
                </c:pt>
                <c:pt idx="1">
                  <c:v>1</c:v>
                </c:pt>
                <c:pt idx="2">
                  <c:v>0</c:v>
                </c:pt>
                <c:pt idx="3">
                  <c:v>0</c:v>
                </c:pt>
              </c:numCache>
            </c:numRef>
          </c:val>
          <c:extLst>
            <c:ext xmlns:c16="http://schemas.microsoft.com/office/drawing/2014/chart" uri="{C3380CC4-5D6E-409C-BE32-E72D297353CC}">
              <c16:uniqueId val="{00000009-B436-4AFE-AAFE-52A27D46CC6A}"/>
            </c:ext>
          </c:extLst>
        </c:ser>
        <c:ser>
          <c:idx val="2"/>
          <c:order val="2"/>
          <c:tx>
            <c:strRef>
              <c:f>'[Tuition Summary as of FY23.xlsx]Sheet1'!$A$22</c:f>
              <c:strCache>
                <c:ptCount val="1"/>
                <c:pt idx="0">
                  <c:v>Central Resources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elete val="1"/>
          </c:dLbls>
          <c:cat>
            <c:strRef>
              <c:f>'[Tuition Summary as of FY23.xlsx]Sheet1'!$B$19:$E$19</c:f>
              <c:strCache>
                <c:ptCount val="4"/>
                <c:pt idx="0">
                  <c:v>Professional Degree Supp Tuition (PDST)</c:v>
                </c:pt>
                <c:pt idx="1">
                  <c:v>Self-Supporting Masters (SSGDP)</c:v>
                </c:pt>
                <c:pt idx="2">
                  <c:v>PhD NR Tuition</c:v>
                </c:pt>
                <c:pt idx="3">
                  <c:v>PhD Tuition</c:v>
                </c:pt>
              </c:strCache>
            </c:strRef>
          </c:cat>
          <c:val>
            <c:numRef>
              <c:f>'[Tuition Summary as of FY23.xlsx]Sheet1'!$B$22:$E$22</c:f>
              <c:numCache>
                <c:formatCode>0.0%</c:formatCode>
                <c:ptCount val="4"/>
                <c:pt idx="0">
                  <c:v>0</c:v>
                </c:pt>
                <c:pt idx="1">
                  <c:v>0</c:v>
                </c:pt>
                <c:pt idx="2">
                  <c:v>0</c:v>
                </c:pt>
                <c:pt idx="3">
                  <c:v>0</c:v>
                </c:pt>
              </c:numCache>
            </c:numRef>
          </c:val>
          <c:extLst>
            <c:ext xmlns:c16="http://schemas.microsoft.com/office/drawing/2014/chart" uri="{C3380CC4-5D6E-409C-BE32-E72D297353CC}">
              <c16:uniqueId val="{0000000A-B436-4AFE-AAFE-52A27D46CC6A}"/>
            </c:ext>
          </c:extLst>
        </c:ser>
        <c:dLbls>
          <c:dLblPos val="ctr"/>
          <c:showLegendKey val="0"/>
          <c:showVal val="1"/>
          <c:showCatName val="0"/>
          <c:showSerName val="0"/>
          <c:showPercent val="0"/>
          <c:showBubbleSize val="0"/>
        </c:dLbls>
        <c:gapWidth val="150"/>
        <c:overlap val="100"/>
        <c:axId val="1056180432"/>
        <c:axId val="1050032464"/>
      </c:barChart>
      <c:valAx>
        <c:axId val="1050032464"/>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6180432"/>
        <c:crosses val="max"/>
        <c:crossBetween val="between"/>
      </c:valAx>
      <c:catAx>
        <c:axId val="10561804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50032464"/>
        <c:crosses val="autoZero"/>
        <c:auto val="1"/>
        <c:lblAlgn val="ctr"/>
        <c:lblOffset val="100"/>
        <c:noMultiLvlLbl val="0"/>
      </c:catAx>
      <c:spPr>
        <a:noFill/>
        <a:ln>
          <a:noFill/>
        </a:ln>
        <a:effectLst/>
      </c:spPr>
    </c:plotArea>
    <c:legend>
      <c:legendPos val="b"/>
      <c:layout>
        <c:manualLayout>
          <c:xMode val="edge"/>
          <c:yMode val="edge"/>
          <c:x val="0.29204270690675421"/>
          <c:y val="0.89499090851510255"/>
          <c:w val="0.48458281424514638"/>
          <c:h val="5.79449528268425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CE1E4-A8AF-4B93-B496-C482B3FDE1CA}" type="doc">
      <dgm:prSet loTypeId="urn:microsoft.com/office/officeart/2005/8/layout/lProcess2" loCatId="relationship" qsTypeId="urn:microsoft.com/office/officeart/2005/8/quickstyle/simple1" qsCatId="simple" csTypeId="urn:microsoft.com/office/officeart/2005/8/colors/accent4_2" csCatId="accent4" phldr="1"/>
      <dgm:spPr/>
      <dgm:t>
        <a:bodyPr/>
        <a:lstStyle/>
        <a:p>
          <a:endParaRPr lang="en-US"/>
        </a:p>
      </dgm:t>
    </dgm:pt>
    <dgm:pt modelId="{EDF4FF63-AD9D-4641-A040-21021FD7D5C3}">
      <dgm:prSet phldrT="[Text]" custT="1"/>
      <dgm:spPr/>
      <dgm:t>
        <a:bodyPr/>
        <a:lstStyle/>
        <a:p>
          <a:r>
            <a:rPr lang="en-US" sz="1800" dirty="0"/>
            <a:t>Student Tuition </a:t>
          </a:r>
          <a:r>
            <a:rPr lang="en-US" sz="1400" dirty="0"/>
            <a:t>(excludes Self- Supporting)</a:t>
          </a:r>
        </a:p>
      </dgm:t>
    </dgm:pt>
    <dgm:pt modelId="{7CB05DB6-A461-40E7-880B-5B1BA7346CF1}" type="parTrans" cxnId="{DDAE24F3-AE6D-41A1-A600-D1928EE4525B}">
      <dgm:prSet/>
      <dgm:spPr/>
      <dgm:t>
        <a:bodyPr/>
        <a:lstStyle/>
        <a:p>
          <a:endParaRPr lang="en-US"/>
        </a:p>
      </dgm:t>
    </dgm:pt>
    <dgm:pt modelId="{62575BDB-E051-45CF-A568-3E5FBECBDB0E}" type="sibTrans" cxnId="{DDAE24F3-AE6D-41A1-A600-D1928EE4525B}">
      <dgm:prSet/>
      <dgm:spPr/>
      <dgm:t>
        <a:bodyPr/>
        <a:lstStyle/>
        <a:p>
          <a:endParaRPr lang="en-US"/>
        </a:p>
      </dgm:t>
    </dgm:pt>
    <dgm:pt modelId="{9167811D-28D5-4E76-9CD8-9AE898AF824B}">
      <dgm:prSet phldrT="[Text]" custT="1"/>
      <dgm:spPr/>
      <dgm:t>
        <a:bodyPr/>
        <a:lstStyle/>
        <a:p>
          <a:r>
            <a:rPr lang="en-US" sz="1600" dirty="0"/>
            <a:t>Driven by enrollment</a:t>
          </a:r>
        </a:p>
      </dgm:t>
    </dgm:pt>
    <dgm:pt modelId="{F57A3900-E270-44F7-8843-D5D76E762C34}" type="parTrans" cxnId="{DE866A07-1F99-4E8A-9191-57BA212F7B44}">
      <dgm:prSet/>
      <dgm:spPr/>
      <dgm:t>
        <a:bodyPr/>
        <a:lstStyle/>
        <a:p>
          <a:endParaRPr lang="en-US"/>
        </a:p>
      </dgm:t>
    </dgm:pt>
    <dgm:pt modelId="{387F3F72-5C8D-4E38-A6F4-6B22070AA2D5}" type="sibTrans" cxnId="{DE866A07-1F99-4E8A-9191-57BA212F7B44}">
      <dgm:prSet/>
      <dgm:spPr/>
      <dgm:t>
        <a:bodyPr/>
        <a:lstStyle/>
        <a:p>
          <a:endParaRPr lang="en-US"/>
        </a:p>
      </dgm:t>
    </dgm:pt>
    <dgm:pt modelId="{40D1CD71-8771-455D-A529-1819EE00CCA5}">
      <dgm:prSet phldrT="[Text]" custT="1"/>
      <dgm:spPr/>
      <dgm:t>
        <a:bodyPr/>
        <a:lstStyle/>
        <a:p>
          <a:r>
            <a:rPr lang="en-US" sz="1600" dirty="0"/>
            <a:t>Regent Tuition Increases approvals</a:t>
          </a:r>
        </a:p>
      </dgm:t>
    </dgm:pt>
    <dgm:pt modelId="{7779BAAB-46EA-4DFD-B9FE-885ACEEB241F}" type="parTrans" cxnId="{15BFD7E7-A116-4FE9-A13B-8DD5024F79AA}">
      <dgm:prSet/>
      <dgm:spPr/>
      <dgm:t>
        <a:bodyPr/>
        <a:lstStyle/>
        <a:p>
          <a:endParaRPr lang="en-US"/>
        </a:p>
      </dgm:t>
    </dgm:pt>
    <dgm:pt modelId="{DAF218DE-D08A-4096-BBCB-39E9819A9BFC}" type="sibTrans" cxnId="{15BFD7E7-A116-4FE9-A13B-8DD5024F79AA}">
      <dgm:prSet/>
      <dgm:spPr/>
      <dgm:t>
        <a:bodyPr/>
        <a:lstStyle/>
        <a:p>
          <a:endParaRPr lang="en-US"/>
        </a:p>
      </dgm:t>
    </dgm:pt>
    <dgm:pt modelId="{A96463C7-FB08-48F8-9E29-265E747D63D9}">
      <dgm:prSet phldrT="[Text]" custT="1"/>
      <dgm:spPr/>
      <dgm:t>
        <a:bodyPr/>
        <a:lstStyle/>
        <a:p>
          <a:r>
            <a:rPr lang="en-US" sz="2200" dirty="0"/>
            <a:t>State Funding </a:t>
          </a:r>
          <a:r>
            <a:rPr lang="en-US" sz="1400" dirty="0"/>
            <a:t>(through UCOP)</a:t>
          </a:r>
        </a:p>
      </dgm:t>
    </dgm:pt>
    <dgm:pt modelId="{6113DB9D-775D-49DF-8132-BD6F3C0DB7FC}" type="parTrans" cxnId="{91909B1B-F887-4632-B098-30FDBC9B4285}">
      <dgm:prSet/>
      <dgm:spPr/>
      <dgm:t>
        <a:bodyPr/>
        <a:lstStyle/>
        <a:p>
          <a:endParaRPr lang="en-US"/>
        </a:p>
      </dgm:t>
    </dgm:pt>
    <dgm:pt modelId="{ED6D970C-BC19-4443-9DF1-F6C991789BC3}" type="sibTrans" cxnId="{91909B1B-F887-4632-B098-30FDBC9B4285}">
      <dgm:prSet/>
      <dgm:spPr/>
      <dgm:t>
        <a:bodyPr/>
        <a:lstStyle/>
        <a:p>
          <a:endParaRPr lang="en-US"/>
        </a:p>
      </dgm:t>
    </dgm:pt>
    <dgm:pt modelId="{AAFAEC40-161E-4EEA-A691-7203FA8F8AB0}">
      <dgm:prSet phldrT="[Text]" custT="1"/>
      <dgm:spPr/>
      <dgm:t>
        <a:bodyPr/>
        <a:lstStyle/>
        <a:p>
          <a:r>
            <a:rPr lang="en-US" sz="1600" dirty="0"/>
            <a:t>Driven by State </a:t>
          </a:r>
        </a:p>
      </dgm:t>
    </dgm:pt>
    <dgm:pt modelId="{03574A61-49B6-4722-BC8E-FDB345E51B82}" type="parTrans" cxnId="{529451D9-7D78-4DDF-BE62-D4EA8A0D906A}">
      <dgm:prSet/>
      <dgm:spPr/>
      <dgm:t>
        <a:bodyPr/>
        <a:lstStyle/>
        <a:p>
          <a:endParaRPr lang="en-US"/>
        </a:p>
      </dgm:t>
    </dgm:pt>
    <dgm:pt modelId="{97E43452-60B4-439E-A406-14B56E37E973}" type="sibTrans" cxnId="{529451D9-7D78-4DDF-BE62-D4EA8A0D906A}">
      <dgm:prSet/>
      <dgm:spPr/>
      <dgm:t>
        <a:bodyPr/>
        <a:lstStyle/>
        <a:p>
          <a:endParaRPr lang="en-US"/>
        </a:p>
      </dgm:t>
    </dgm:pt>
    <dgm:pt modelId="{3086899B-4520-4AAC-909A-54C4652A2C09}">
      <dgm:prSet phldrT="[Text]" custT="1"/>
      <dgm:spPr/>
      <dgm:t>
        <a:bodyPr/>
        <a:lstStyle/>
        <a:p>
          <a:r>
            <a:rPr lang="en-US" sz="1600" dirty="0">
              <a:solidFill>
                <a:schemeClr val="bg1"/>
              </a:solidFill>
            </a:rPr>
            <a:t>Includes </a:t>
          </a:r>
          <a:r>
            <a:rPr lang="en-US" sz="1600" dirty="0"/>
            <a:t>set-asides</a:t>
          </a:r>
        </a:p>
      </dgm:t>
    </dgm:pt>
    <dgm:pt modelId="{189E241B-F3E7-40B6-BDA5-EAE3F9B1C911}" type="parTrans" cxnId="{C25872F2-9609-4D57-B637-D48828E556B2}">
      <dgm:prSet/>
      <dgm:spPr/>
      <dgm:t>
        <a:bodyPr/>
        <a:lstStyle/>
        <a:p>
          <a:endParaRPr lang="en-US"/>
        </a:p>
      </dgm:t>
    </dgm:pt>
    <dgm:pt modelId="{10AD7275-CFA3-4100-A965-7548B76914AF}" type="sibTrans" cxnId="{C25872F2-9609-4D57-B637-D48828E556B2}">
      <dgm:prSet/>
      <dgm:spPr/>
      <dgm:t>
        <a:bodyPr/>
        <a:lstStyle/>
        <a:p>
          <a:endParaRPr lang="en-US"/>
        </a:p>
      </dgm:t>
    </dgm:pt>
    <dgm:pt modelId="{1E6214BE-80B0-4E35-A627-820110C3A29D}">
      <dgm:prSet phldrT="[Text]"/>
      <dgm:spPr/>
      <dgm:t>
        <a:bodyPr/>
        <a:lstStyle/>
        <a:p>
          <a:r>
            <a:rPr lang="en-US" dirty="0"/>
            <a:t>Non-Resident Tuition</a:t>
          </a:r>
        </a:p>
      </dgm:t>
    </dgm:pt>
    <dgm:pt modelId="{CD036659-3011-4475-8C2B-AD1505F58741}" type="parTrans" cxnId="{950E6127-63FB-44A4-A4C1-B442BEB595D2}">
      <dgm:prSet/>
      <dgm:spPr/>
      <dgm:t>
        <a:bodyPr/>
        <a:lstStyle/>
        <a:p>
          <a:endParaRPr lang="en-US"/>
        </a:p>
      </dgm:t>
    </dgm:pt>
    <dgm:pt modelId="{E94222EC-850E-4270-B440-9B903604F74F}" type="sibTrans" cxnId="{950E6127-63FB-44A4-A4C1-B442BEB595D2}">
      <dgm:prSet/>
      <dgm:spPr/>
      <dgm:t>
        <a:bodyPr/>
        <a:lstStyle/>
        <a:p>
          <a:endParaRPr lang="en-US"/>
        </a:p>
      </dgm:t>
    </dgm:pt>
    <dgm:pt modelId="{DDD23FBC-BE7A-4617-A7DF-256BC480340B}">
      <dgm:prSet phldrT="[Text]" custT="1"/>
      <dgm:spPr/>
      <dgm:t>
        <a:bodyPr/>
        <a:lstStyle/>
        <a:p>
          <a:r>
            <a:rPr lang="en-US" sz="1100" dirty="0"/>
            <a:t>Driven by enrollment of </a:t>
          </a:r>
          <a:r>
            <a:rPr lang="en-US" sz="1050" dirty="0"/>
            <a:t>out-of-state</a:t>
          </a:r>
          <a:r>
            <a:rPr lang="en-US" sz="1100" dirty="0"/>
            <a:t> and international students</a:t>
          </a:r>
        </a:p>
      </dgm:t>
    </dgm:pt>
    <dgm:pt modelId="{1B4F250E-7249-4887-AE9D-799F6B35B0CA}" type="parTrans" cxnId="{4D11A4B9-3B03-450F-9D2B-1065FE692131}">
      <dgm:prSet/>
      <dgm:spPr/>
      <dgm:t>
        <a:bodyPr/>
        <a:lstStyle/>
        <a:p>
          <a:endParaRPr lang="en-US"/>
        </a:p>
      </dgm:t>
    </dgm:pt>
    <dgm:pt modelId="{D5578827-ED23-406F-A219-7BE7D08E29A3}" type="sibTrans" cxnId="{4D11A4B9-3B03-450F-9D2B-1065FE692131}">
      <dgm:prSet/>
      <dgm:spPr/>
      <dgm:t>
        <a:bodyPr/>
        <a:lstStyle/>
        <a:p>
          <a:endParaRPr lang="en-US"/>
        </a:p>
      </dgm:t>
    </dgm:pt>
    <dgm:pt modelId="{9DF7346E-1CF2-47E5-AB87-4078FC496776}">
      <dgm:prSet phldrT="[Text]" custT="1"/>
      <dgm:spPr/>
      <dgm:t>
        <a:bodyPr/>
        <a:lstStyle/>
        <a:p>
          <a:r>
            <a:rPr lang="en-US" sz="1050" dirty="0"/>
            <a:t>Waived for about 50% of students per UCOP policy (CA HS graduates, etc.)</a:t>
          </a:r>
        </a:p>
      </dgm:t>
    </dgm:pt>
    <dgm:pt modelId="{4DEC98C1-5EAC-442B-BCD9-1CC07A280905}" type="parTrans" cxnId="{DA0833BE-AA85-4AFD-A0AB-2DD563204794}">
      <dgm:prSet/>
      <dgm:spPr/>
      <dgm:t>
        <a:bodyPr/>
        <a:lstStyle/>
        <a:p>
          <a:endParaRPr lang="en-US"/>
        </a:p>
      </dgm:t>
    </dgm:pt>
    <dgm:pt modelId="{34AF5E91-4104-4749-906F-D201E800C84C}" type="sibTrans" cxnId="{DA0833BE-AA85-4AFD-A0AB-2DD563204794}">
      <dgm:prSet/>
      <dgm:spPr/>
      <dgm:t>
        <a:bodyPr/>
        <a:lstStyle/>
        <a:p>
          <a:endParaRPr lang="en-US"/>
        </a:p>
      </dgm:t>
    </dgm:pt>
    <dgm:pt modelId="{C5890DC8-4238-49B9-805E-E82985DCEFB9}">
      <dgm:prSet/>
      <dgm:spPr/>
      <dgm:t>
        <a:bodyPr/>
        <a:lstStyle/>
        <a:p>
          <a:r>
            <a:rPr lang="en-US" dirty="0"/>
            <a:t>F&amp;A</a:t>
          </a:r>
        </a:p>
      </dgm:t>
    </dgm:pt>
    <dgm:pt modelId="{170B5362-4056-418B-AD7A-33080707967F}" type="parTrans" cxnId="{F92CCD5C-59E1-4D98-A50A-DEF0371A8503}">
      <dgm:prSet/>
      <dgm:spPr/>
      <dgm:t>
        <a:bodyPr/>
        <a:lstStyle/>
        <a:p>
          <a:endParaRPr lang="en-US"/>
        </a:p>
      </dgm:t>
    </dgm:pt>
    <dgm:pt modelId="{AD9AFF94-FA4A-4F89-BCBA-7CCC52ABC3C6}" type="sibTrans" cxnId="{F92CCD5C-59E1-4D98-A50A-DEF0371A8503}">
      <dgm:prSet/>
      <dgm:spPr/>
      <dgm:t>
        <a:bodyPr/>
        <a:lstStyle/>
        <a:p>
          <a:endParaRPr lang="en-US"/>
        </a:p>
      </dgm:t>
    </dgm:pt>
    <dgm:pt modelId="{FA67FA55-D0F2-4DF7-8609-A2D044E67477}">
      <dgm:prSet phldrT="[Text]" custT="1"/>
      <dgm:spPr/>
      <dgm:t>
        <a:bodyPr/>
        <a:lstStyle/>
        <a:p>
          <a:r>
            <a:rPr lang="en-US" sz="1300" dirty="0"/>
            <a:t>Distributed through</a:t>
          </a:r>
          <a:r>
            <a:rPr lang="en-US" sz="1300" dirty="0">
              <a:solidFill>
                <a:srgbClr val="FF0000"/>
              </a:solidFill>
            </a:rPr>
            <a:t> </a:t>
          </a:r>
          <a:r>
            <a:rPr lang="en-US" sz="1300" dirty="0">
              <a:solidFill>
                <a:schemeClr val="bg1"/>
              </a:solidFill>
            </a:rPr>
            <a:t>UCOP </a:t>
          </a:r>
          <a:r>
            <a:rPr lang="en-US" sz="1300" dirty="0"/>
            <a:t>Rebenching</a:t>
          </a:r>
        </a:p>
      </dgm:t>
    </dgm:pt>
    <dgm:pt modelId="{9027E797-FEDF-430F-A1CB-E823F6CD443E}" type="parTrans" cxnId="{9B4884B8-7968-4729-8643-F8C75AA38F98}">
      <dgm:prSet/>
      <dgm:spPr/>
      <dgm:t>
        <a:bodyPr/>
        <a:lstStyle/>
        <a:p>
          <a:endParaRPr lang="en-US"/>
        </a:p>
      </dgm:t>
    </dgm:pt>
    <dgm:pt modelId="{76AED25C-D9ED-4539-8B45-7DB22FC6C355}" type="sibTrans" cxnId="{9B4884B8-7968-4729-8643-F8C75AA38F98}">
      <dgm:prSet/>
      <dgm:spPr/>
      <dgm:t>
        <a:bodyPr/>
        <a:lstStyle/>
        <a:p>
          <a:endParaRPr lang="en-US"/>
        </a:p>
      </dgm:t>
    </dgm:pt>
    <dgm:pt modelId="{7D08801C-0BF0-4711-AB74-ABF1EB30F49A}">
      <dgm:prSet phldrT="[Text]" custT="1"/>
      <dgm:spPr/>
      <dgm:t>
        <a:bodyPr/>
        <a:lstStyle/>
        <a:p>
          <a:r>
            <a:rPr lang="en-US" sz="1300" dirty="0"/>
            <a:t>Based on Budgeted Student FTE</a:t>
          </a:r>
        </a:p>
      </dgm:t>
    </dgm:pt>
    <dgm:pt modelId="{1E8DCAA4-E47E-43F6-BBD8-039EB32C00E2}" type="parTrans" cxnId="{931B9847-7523-4B26-9499-83C2D32B5282}">
      <dgm:prSet/>
      <dgm:spPr/>
      <dgm:t>
        <a:bodyPr/>
        <a:lstStyle/>
        <a:p>
          <a:endParaRPr lang="en-US"/>
        </a:p>
      </dgm:t>
    </dgm:pt>
    <dgm:pt modelId="{FA02D87D-DD7A-499F-8A23-1A277224C904}" type="sibTrans" cxnId="{931B9847-7523-4B26-9499-83C2D32B5282}">
      <dgm:prSet/>
      <dgm:spPr/>
      <dgm:t>
        <a:bodyPr/>
        <a:lstStyle/>
        <a:p>
          <a:endParaRPr lang="en-US"/>
        </a:p>
      </dgm:t>
    </dgm:pt>
    <dgm:pt modelId="{43ADA2CD-4A75-4E04-B94D-82633DE9FD16}">
      <dgm:prSet phldrT="[Text]" custT="1"/>
      <dgm:spPr/>
      <dgm:t>
        <a:bodyPr/>
        <a:lstStyle/>
        <a:p>
          <a:r>
            <a:rPr lang="en-US" sz="1400" dirty="0"/>
            <a:t>Reduced by student discounts  </a:t>
          </a:r>
        </a:p>
      </dgm:t>
    </dgm:pt>
    <dgm:pt modelId="{50EB9DB0-331E-44A7-BBF2-C34918B25408}" type="parTrans" cxnId="{3D0894CA-ADCE-4A72-84AE-D0E6A195448C}">
      <dgm:prSet/>
      <dgm:spPr/>
      <dgm:t>
        <a:bodyPr/>
        <a:lstStyle/>
        <a:p>
          <a:endParaRPr lang="en-US"/>
        </a:p>
      </dgm:t>
    </dgm:pt>
    <dgm:pt modelId="{9FA4FCE5-CE4D-46EE-AA8D-150D33AD6762}" type="sibTrans" cxnId="{3D0894CA-ADCE-4A72-84AE-D0E6A195448C}">
      <dgm:prSet/>
      <dgm:spPr/>
      <dgm:t>
        <a:bodyPr/>
        <a:lstStyle/>
        <a:p>
          <a:endParaRPr lang="en-US"/>
        </a:p>
      </dgm:t>
    </dgm:pt>
    <dgm:pt modelId="{1DBD27FD-B8C2-4FD2-9CA4-0ED729148527}">
      <dgm:prSet custT="1"/>
      <dgm:spPr/>
      <dgm:t>
        <a:bodyPr/>
        <a:lstStyle/>
        <a:p>
          <a:r>
            <a:rPr lang="en-US" sz="1600" dirty="0"/>
            <a:t>Driven by Contract and Grant activity</a:t>
          </a:r>
        </a:p>
      </dgm:t>
    </dgm:pt>
    <dgm:pt modelId="{BC9673A8-B3E0-44BB-AD26-ED7DDFF944CB}" type="parTrans" cxnId="{153C3655-F9E1-49EF-B8DE-93F3C8146847}">
      <dgm:prSet/>
      <dgm:spPr/>
      <dgm:t>
        <a:bodyPr/>
        <a:lstStyle/>
        <a:p>
          <a:endParaRPr lang="en-US"/>
        </a:p>
      </dgm:t>
    </dgm:pt>
    <dgm:pt modelId="{0FF5AEB5-0EB8-4AB3-9BFB-8AD5FBF270FF}" type="sibTrans" cxnId="{153C3655-F9E1-49EF-B8DE-93F3C8146847}">
      <dgm:prSet/>
      <dgm:spPr/>
      <dgm:t>
        <a:bodyPr/>
        <a:lstStyle/>
        <a:p>
          <a:endParaRPr lang="en-US"/>
        </a:p>
      </dgm:t>
    </dgm:pt>
    <dgm:pt modelId="{603816C1-2954-4F9A-B688-40BA86CA5625}">
      <dgm:prSet custT="1"/>
      <dgm:spPr/>
      <dgm:t>
        <a:bodyPr/>
        <a:lstStyle/>
        <a:p>
          <a:r>
            <a:rPr lang="en-US" sz="1400" dirty="0"/>
            <a:t>Realized rate is about 50% of the approved rate</a:t>
          </a:r>
        </a:p>
      </dgm:t>
    </dgm:pt>
    <dgm:pt modelId="{1B4A7AA6-0DC7-4B53-B0F6-541CF092E4BE}" type="parTrans" cxnId="{B678A517-5A44-410B-AE7B-885B690E4325}">
      <dgm:prSet/>
      <dgm:spPr/>
      <dgm:t>
        <a:bodyPr/>
        <a:lstStyle/>
        <a:p>
          <a:endParaRPr lang="en-US"/>
        </a:p>
      </dgm:t>
    </dgm:pt>
    <dgm:pt modelId="{233B8BCC-0B5D-448D-9738-E0A5E1205FA3}" type="sibTrans" cxnId="{B678A517-5A44-410B-AE7B-885B690E4325}">
      <dgm:prSet/>
      <dgm:spPr/>
      <dgm:t>
        <a:bodyPr/>
        <a:lstStyle/>
        <a:p>
          <a:endParaRPr lang="en-US"/>
        </a:p>
      </dgm:t>
    </dgm:pt>
    <dgm:pt modelId="{22108C92-14D7-4B48-B5C6-2E70FC5B94D9}" type="pres">
      <dgm:prSet presAssocID="{2F0CE1E4-A8AF-4B93-B496-C482B3FDE1CA}" presName="theList" presStyleCnt="0">
        <dgm:presLayoutVars>
          <dgm:dir/>
          <dgm:animLvl val="lvl"/>
          <dgm:resizeHandles val="exact"/>
        </dgm:presLayoutVars>
      </dgm:prSet>
      <dgm:spPr/>
    </dgm:pt>
    <dgm:pt modelId="{80385352-AA93-4FFA-851B-7E095EACE15B}" type="pres">
      <dgm:prSet presAssocID="{EDF4FF63-AD9D-4641-A040-21021FD7D5C3}" presName="compNode" presStyleCnt="0"/>
      <dgm:spPr/>
    </dgm:pt>
    <dgm:pt modelId="{65F02390-1C06-4053-9062-CEB30A6F9A22}" type="pres">
      <dgm:prSet presAssocID="{EDF4FF63-AD9D-4641-A040-21021FD7D5C3}" presName="aNode" presStyleLbl="bgShp" presStyleIdx="0" presStyleCnt="4" custScaleX="111675" custScaleY="100000" custLinFactNeighborX="-1207" custLinFactNeighborY="272"/>
      <dgm:spPr/>
    </dgm:pt>
    <dgm:pt modelId="{BBB9083B-B618-4869-A261-742188005D16}" type="pres">
      <dgm:prSet presAssocID="{EDF4FF63-AD9D-4641-A040-21021FD7D5C3}" presName="textNode" presStyleLbl="bgShp" presStyleIdx="0" presStyleCnt="4"/>
      <dgm:spPr/>
    </dgm:pt>
    <dgm:pt modelId="{AF4CB632-F0B3-4265-99DB-D4ED415D9A45}" type="pres">
      <dgm:prSet presAssocID="{EDF4FF63-AD9D-4641-A040-21021FD7D5C3}" presName="compChildNode" presStyleCnt="0"/>
      <dgm:spPr/>
    </dgm:pt>
    <dgm:pt modelId="{3035F0D7-89A0-4E52-B040-8986DFC8F3DB}" type="pres">
      <dgm:prSet presAssocID="{EDF4FF63-AD9D-4641-A040-21021FD7D5C3}" presName="theInnerList" presStyleCnt="0"/>
      <dgm:spPr/>
    </dgm:pt>
    <dgm:pt modelId="{F49E41EC-E34D-4C74-B098-1952CBE1BB38}" type="pres">
      <dgm:prSet presAssocID="{9167811D-28D5-4E76-9CD8-9AE898AF824B}" presName="childNode" presStyleLbl="node1" presStyleIdx="0" presStyleCnt="11" custScaleX="78530" custScaleY="247029">
        <dgm:presLayoutVars>
          <dgm:bulletEnabled val="1"/>
        </dgm:presLayoutVars>
      </dgm:prSet>
      <dgm:spPr/>
    </dgm:pt>
    <dgm:pt modelId="{54B7ABC4-E97F-4434-BFB5-77D4ADAF19FD}" type="pres">
      <dgm:prSet presAssocID="{9167811D-28D5-4E76-9CD8-9AE898AF824B}" presName="aSpace2" presStyleCnt="0"/>
      <dgm:spPr/>
    </dgm:pt>
    <dgm:pt modelId="{5691C1FC-38C3-431F-B89C-5B0D033BACEF}" type="pres">
      <dgm:prSet presAssocID="{40D1CD71-8771-455D-A529-1819EE00CCA5}" presName="childNode" presStyleLbl="node1" presStyleIdx="1" presStyleCnt="11" custScaleX="78530" custScaleY="247029">
        <dgm:presLayoutVars>
          <dgm:bulletEnabled val="1"/>
        </dgm:presLayoutVars>
      </dgm:prSet>
      <dgm:spPr/>
    </dgm:pt>
    <dgm:pt modelId="{C8D30176-389D-4D7C-97D2-45260BB17260}" type="pres">
      <dgm:prSet presAssocID="{EDF4FF63-AD9D-4641-A040-21021FD7D5C3}" presName="aSpace" presStyleCnt="0"/>
      <dgm:spPr/>
    </dgm:pt>
    <dgm:pt modelId="{595DAA66-B186-4592-9AE2-9E4AEB164FAA}" type="pres">
      <dgm:prSet presAssocID="{A96463C7-FB08-48F8-9E29-265E747D63D9}" presName="compNode" presStyleCnt="0"/>
      <dgm:spPr/>
    </dgm:pt>
    <dgm:pt modelId="{152813ED-9E7E-427A-A3F9-CC8FD68856FE}" type="pres">
      <dgm:prSet presAssocID="{A96463C7-FB08-48F8-9E29-265E747D63D9}" presName="aNode" presStyleLbl="bgShp" presStyleIdx="1" presStyleCnt="4"/>
      <dgm:spPr/>
    </dgm:pt>
    <dgm:pt modelId="{23D3B80B-CFEC-4632-8315-E2509BA0A2B8}" type="pres">
      <dgm:prSet presAssocID="{A96463C7-FB08-48F8-9E29-265E747D63D9}" presName="textNode" presStyleLbl="bgShp" presStyleIdx="1" presStyleCnt="4"/>
      <dgm:spPr/>
    </dgm:pt>
    <dgm:pt modelId="{4E26ED47-DE69-41A0-A769-A3E7FB664177}" type="pres">
      <dgm:prSet presAssocID="{A96463C7-FB08-48F8-9E29-265E747D63D9}" presName="compChildNode" presStyleCnt="0"/>
      <dgm:spPr/>
    </dgm:pt>
    <dgm:pt modelId="{AA457103-7D22-45AD-9890-C4AF1E5FFD49}" type="pres">
      <dgm:prSet presAssocID="{A96463C7-FB08-48F8-9E29-265E747D63D9}" presName="theInnerList" presStyleCnt="0"/>
      <dgm:spPr/>
    </dgm:pt>
    <dgm:pt modelId="{25C15813-D105-4792-A6F2-E854DC459B07}" type="pres">
      <dgm:prSet presAssocID="{AAFAEC40-161E-4EEA-A691-7203FA8F8AB0}" presName="childNode" presStyleLbl="node1" presStyleIdx="2" presStyleCnt="11">
        <dgm:presLayoutVars>
          <dgm:bulletEnabled val="1"/>
        </dgm:presLayoutVars>
      </dgm:prSet>
      <dgm:spPr/>
    </dgm:pt>
    <dgm:pt modelId="{CD51064F-FF68-4096-9391-D685EFFCA948}" type="pres">
      <dgm:prSet presAssocID="{AAFAEC40-161E-4EEA-A691-7203FA8F8AB0}" presName="aSpace2" presStyleCnt="0"/>
      <dgm:spPr/>
    </dgm:pt>
    <dgm:pt modelId="{C30C0046-80F5-45C0-A534-02AC267D06FE}" type="pres">
      <dgm:prSet presAssocID="{3086899B-4520-4AAC-909A-54C4652A2C09}" presName="childNode" presStyleLbl="node1" presStyleIdx="3" presStyleCnt="11">
        <dgm:presLayoutVars>
          <dgm:bulletEnabled val="1"/>
        </dgm:presLayoutVars>
      </dgm:prSet>
      <dgm:spPr/>
    </dgm:pt>
    <dgm:pt modelId="{EB8E68A7-038E-464A-8D5F-2A64CAF63D17}" type="pres">
      <dgm:prSet presAssocID="{3086899B-4520-4AAC-909A-54C4652A2C09}" presName="aSpace2" presStyleCnt="0"/>
      <dgm:spPr/>
    </dgm:pt>
    <dgm:pt modelId="{3044A2E5-E8A9-428A-9452-6AE4350C3891}" type="pres">
      <dgm:prSet presAssocID="{7D08801C-0BF0-4711-AB74-ABF1EB30F49A}" presName="childNode" presStyleLbl="node1" presStyleIdx="4" presStyleCnt="11">
        <dgm:presLayoutVars>
          <dgm:bulletEnabled val="1"/>
        </dgm:presLayoutVars>
      </dgm:prSet>
      <dgm:spPr/>
    </dgm:pt>
    <dgm:pt modelId="{EFEB70A9-D69F-45D8-B1A2-B5D1F7F12E4F}" type="pres">
      <dgm:prSet presAssocID="{7D08801C-0BF0-4711-AB74-ABF1EB30F49A}" presName="aSpace2" presStyleCnt="0"/>
      <dgm:spPr/>
    </dgm:pt>
    <dgm:pt modelId="{F3BA4FF8-047D-4005-BD67-4ECC259E515B}" type="pres">
      <dgm:prSet presAssocID="{FA67FA55-D0F2-4DF7-8609-A2D044E67477}" presName="childNode" presStyleLbl="node1" presStyleIdx="5" presStyleCnt="11">
        <dgm:presLayoutVars>
          <dgm:bulletEnabled val="1"/>
        </dgm:presLayoutVars>
      </dgm:prSet>
      <dgm:spPr/>
    </dgm:pt>
    <dgm:pt modelId="{51528F18-8127-46B4-9759-04C9873026B5}" type="pres">
      <dgm:prSet presAssocID="{A96463C7-FB08-48F8-9E29-265E747D63D9}" presName="aSpace" presStyleCnt="0"/>
      <dgm:spPr/>
    </dgm:pt>
    <dgm:pt modelId="{56BB7809-A99A-4493-B642-76E1E630A571}" type="pres">
      <dgm:prSet presAssocID="{1E6214BE-80B0-4E35-A627-820110C3A29D}" presName="compNode" presStyleCnt="0"/>
      <dgm:spPr/>
    </dgm:pt>
    <dgm:pt modelId="{8B031E65-2651-4377-B0A9-B0F0DE85A636}" type="pres">
      <dgm:prSet presAssocID="{1E6214BE-80B0-4E35-A627-820110C3A29D}" presName="aNode" presStyleLbl="bgShp" presStyleIdx="2" presStyleCnt="4"/>
      <dgm:spPr/>
    </dgm:pt>
    <dgm:pt modelId="{F2B4B225-FA3D-4EBC-A03E-C30AD47B8B7C}" type="pres">
      <dgm:prSet presAssocID="{1E6214BE-80B0-4E35-A627-820110C3A29D}" presName="textNode" presStyleLbl="bgShp" presStyleIdx="2" presStyleCnt="4"/>
      <dgm:spPr/>
    </dgm:pt>
    <dgm:pt modelId="{07B1F7C5-F9B1-4C37-A670-7358F44FF708}" type="pres">
      <dgm:prSet presAssocID="{1E6214BE-80B0-4E35-A627-820110C3A29D}" presName="compChildNode" presStyleCnt="0"/>
      <dgm:spPr/>
    </dgm:pt>
    <dgm:pt modelId="{DDFE8344-466C-4D83-A4C3-5D05028EAA00}" type="pres">
      <dgm:prSet presAssocID="{1E6214BE-80B0-4E35-A627-820110C3A29D}" presName="theInnerList" presStyleCnt="0"/>
      <dgm:spPr/>
    </dgm:pt>
    <dgm:pt modelId="{38972E88-5C2D-44BD-94BF-C218216F817A}" type="pres">
      <dgm:prSet presAssocID="{DDD23FBC-BE7A-4617-A7DF-256BC480340B}" presName="childNode" presStyleLbl="node1" presStyleIdx="6" presStyleCnt="11" custLinFactNeighborX="-433" custLinFactNeighborY="-4858">
        <dgm:presLayoutVars>
          <dgm:bulletEnabled val="1"/>
        </dgm:presLayoutVars>
      </dgm:prSet>
      <dgm:spPr/>
    </dgm:pt>
    <dgm:pt modelId="{FB8D9139-DA62-402F-9E28-8ECA0659394E}" type="pres">
      <dgm:prSet presAssocID="{DDD23FBC-BE7A-4617-A7DF-256BC480340B}" presName="aSpace2" presStyleCnt="0"/>
      <dgm:spPr/>
    </dgm:pt>
    <dgm:pt modelId="{F76D8A64-D669-4929-A9E0-24E35F2FA674}" type="pres">
      <dgm:prSet presAssocID="{9DF7346E-1CF2-47E5-AB87-4078FC496776}" presName="childNode" presStyleLbl="node1" presStyleIdx="7" presStyleCnt="11">
        <dgm:presLayoutVars>
          <dgm:bulletEnabled val="1"/>
        </dgm:presLayoutVars>
      </dgm:prSet>
      <dgm:spPr/>
    </dgm:pt>
    <dgm:pt modelId="{FCC170A2-DC54-499C-B9B3-99C4AD8448AE}" type="pres">
      <dgm:prSet presAssocID="{9DF7346E-1CF2-47E5-AB87-4078FC496776}" presName="aSpace2" presStyleCnt="0"/>
      <dgm:spPr/>
    </dgm:pt>
    <dgm:pt modelId="{FCD3A654-48E5-45F0-8034-7ACBF38A7A89}" type="pres">
      <dgm:prSet presAssocID="{43ADA2CD-4A75-4E04-B94D-82633DE9FD16}" presName="childNode" presStyleLbl="node1" presStyleIdx="8" presStyleCnt="11">
        <dgm:presLayoutVars>
          <dgm:bulletEnabled val="1"/>
        </dgm:presLayoutVars>
      </dgm:prSet>
      <dgm:spPr/>
    </dgm:pt>
    <dgm:pt modelId="{56E8A1D0-6FBA-4B78-BFA8-A822213FD9B6}" type="pres">
      <dgm:prSet presAssocID="{1E6214BE-80B0-4E35-A627-820110C3A29D}" presName="aSpace" presStyleCnt="0"/>
      <dgm:spPr/>
    </dgm:pt>
    <dgm:pt modelId="{FEADDB56-6501-45BE-8280-4662F0FB8D8F}" type="pres">
      <dgm:prSet presAssocID="{C5890DC8-4238-49B9-805E-E82985DCEFB9}" presName="compNode" presStyleCnt="0"/>
      <dgm:spPr/>
    </dgm:pt>
    <dgm:pt modelId="{5C01A883-C094-4982-AEF1-5B926F69FCEE}" type="pres">
      <dgm:prSet presAssocID="{C5890DC8-4238-49B9-805E-E82985DCEFB9}" presName="aNode" presStyleLbl="bgShp" presStyleIdx="3" presStyleCnt="4" custScaleX="84555" custLinFactNeighborX="-27"/>
      <dgm:spPr/>
    </dgm:pt>
    <dgm:pt modelId="{81B8F441-8C44-4852-9CB7-0F279CE5282F}" type="pres">
      <dgm:prSet presAssocID="{C5890DC8-4238-49B9-805E-E82985DCEFB9}" presName="textNode" presStyleLbl="bgShp" presStyleIdx="3" presStyleCnt="4"/>
      <dgm:spPr/>
    </dgm:pt>
    <dgm:pt modelId="{076FC5A0-2E31-4110-974E-40E51141CE32}" type="pres">
      <dgm:prSet presAssocID="{C5890DC8-4238-49B9-805E-E82985DCEFB9}" presName="compChildNode" presStyleCnt="0"/>
      <dgm:spPr/>
    </dgm:pt>
    <dgm:pt modelId="{F0CB4E3B-E8E2-4777-8F07-CF69B4580789}" type="pres">
      <dgm:prSet presAssocID="{C5890DC8-4238-49B9-805E-E82985DCEFB9}" presName="theInnerList" presStyleCnt="0"/>
      <dgm:spPr/>
    </dgm:pt>
    <dgm:pt modelId="{E9C71480-8844-428B-83AE-CE9697966C4D}" type="pres">
      <dgm:prSet presAssocID="{1DBD27FD-B8C2-4FD2-9CA4-0ED729148527}" presName="childNode" presStyleLbl="node1" presStyleIdx="9" presStyleCnt="11" custScaleX="88964" custScaleY="41023">
        <dgm:presLayoutVars>
          <dgm:bulletEnabled val="1"/>
        </dgm:presLayoutVars>
      </dgm:prSet>
      <dgm:spPr/>
    </dgm:pt>
    <dgm:pt modelId="{FB44BBD2-7D07-482D-A6B6-79F15030964E}" type="pres">
      <dgm:prSet presAssocID="{1DBD27FD-B8C2-4FD2-9CA4-0ED729148527}" presName="aSpace2" presStyleCnt="0"/>
      <dgm:spPr/>
    </dgm:pt>
    <dgm:pt modelId="{CB6E06F1-45D6-4CC2-AE60-BA50AE089FC7}" type="pres">
      <dgm:prSet presAssocID="{603816C1-2954-4F9A-B688-40BA86CA5625}" presName="childNode" presStyleLbl="node1" presStyleIdx="10" presStyleCnt="11" custScaleX="88964" custScaleY="41023">
        <dgm:presLayoutVars>
          <dgm:bulletEnabled val="1"/>
        </dgm:presLayoutVars>
      </dgm:prSet>
      <dgm:spPr/>
    </dgm:pt>
  </dgm:ptLst>
  <dgm:cxnLst>
    <dgm:cxn modelId="{E0F16C00-A4F0-43D5-A68D-D0452895F798}" type="presOf" srcId="{9DF7346E-1CF2-47E5-AB87-4078FC496776}" destId="{F76D8A64-D669-4929-A9E0-24E35F2FA674}" srcOrd="0" destOrd="0" presId="urn:microsoft.com/office/officeart/2005/8/layout/lProcess2"/>
    <dgm:cxn modelId="{EDCE7806-4092-4B6B-A1F0-E86D97B614FE}" type="presOf" srcId="{9167811D-28D5-4E76-9CD8-9AE898AF824B}" destId="{F49E41EC-E34D-4C74-B098-1952CBE1BB38}" srcOrd="0" destOrd="0" presId="urn:microsoft.com/office/officeart/2005/8/layout/lProcess2"/>
    <dgm:cxn modelId="{ED9F9906-55E0-42B2-93BE-C36AD7890C09}" type="presOf" srcId="{1E6214BE-80B0-4E35-A627-820110C3A29D}" destId="{8B031E65-2651-4377-B0A9-B0F0DE85A636}" srcOrd="0" destOrd="0" presId="urn:microsoft.com/office/officeart/2005/8/layout/lProcess2"/>
    <dgm:cxn modelId="{DE866A07-1F99-4E8A-9191-57BA212F7B44}" srcId="{EDF4FF63-AD9D-4641-A040-21021FD7D5C3}" destId="{9167811D-28D5-4E76-9CD8-9AE898AF824B}" srcOrd="0" destOrd="0" parTransId="{F57A3900-E270-44F7-8843-D5D76E762C34}" sibTransId="{387F3F72-5C8D-4E38-A6F4-6B22070AA2D5}"/>
    <dgm:cxn modelId="{CF3D7312-4F2A-4E61-BA20-5592FBB2B86A}" type="presOf" srcId="{1DBD27FD-B8C2-4FD2-9CA4-0ED729148527}" destId="{E9C71480-8844-428B-83AE-CE9697966C4D}" srcOrd="0" destOrd="0" presId="urn:microsoft.com/office/officeart/2005/8/layout/lProcess2"/>
    <dgm:cxn modelId="{E620FA15-5E77-44F1-8382-FD988BB1348A}" type="presOf" srcId="{C5890DC8-4238-49B9-805E-E82985DCEFB9}" destId="{5C01A883-C094-4982-AEF1-5B926F69FCEE}" srcOrd="0" destOrd="0" presId="urn:microsoft.com/office/officeart/2005/8/layout/lProcess2"/>
    <dgm:cxn modelId="{B678A517-5A44-410B-AE7B-885B690E4325}" srcId="{C5890DC8-4238-49B9-805E-E82985DCEFB9}" destId="{603816C1-2954-4F9A-B688-40BA86CA5625}" srcOrd="1" destOrd="0" parTransId="{1B4A7AA6-0DC7-4B53-B0F6-541CF092E4BE}" sibTransId="{233B8BCC-0B5D-448D-9738-E0A5E1205FA3}"/>
    <dgm:cxn modelId="{91909B1B-F887-4632-B098-30FDBC9B4285}" srcId="{2F0CE1E4-A8AF-4B93-B496-C482B3FDE1CA}" destId="{A96463C7-FB08-48F8-9E29-265E747D63D9}" srcOrd="1" destOrd="0" parTransId="{6113DB9D-775D-49DF-8132-BD6F3C0DB7FC}" sibTransId="{ED6D970C-BC19-4443-9DF1-F6C991789BC3}"/>
    <dgm:cxn modelId="{EDAF8924-A91F-4624-ACF5-B7A3446FBEAB}" type="presOf" srcId="{EDF4FF63-AD9D-4641-A040-21021FD7D5C3}" destId="{BBB9083B-B618-4869-A261-742188005D16}" srcOrd="1" destOrd="0" presId="urn:microsoft.com/office/officeart/2005/8/layout/lProcess2"/>
    <dgm:cxn modelId="{950E6127-63FB-44A4-A4C1-B442BEB595D2}" srcId="{2F0CE1E4-A8AF-4B93-B496-C482B3FDE1CA}" destId="{1E6214BE-80B0-4E35-A627-820110C3A29D}" srcOrd="2" destOrd="0" parTransId="{CD036659-3011-4475-8C2B-AD1505F58741}" sibTransId="{E94222EC-850E-4270-B440-9B903604F74F}"/>
    <dgm:cxn modelId="{F92CCD5C-59E1-4D98-A50A-DEF0371A8503}" srcId="{2F0CE1E4-A8AF-4B93-B496-C482B3FDE1CA}" destId="{C5890DC8-4238-49B9-805E-E82985DCEFB9}" srcOrd="3" destOrd="0" parTransId="{170B5362-4056-418B-AD7A-33080707967F}" sibTransId="{AD9AFF94-FA4A-4F89-BCBA-7CCC52ABC3C6}"/>
    <dgm:cxn modelId="{875D0D5E-0411-4561-AA35-43705EF81B85}" type="presOf" srcId="{40D1CD71-8771-455D-A529-1819EE00CCA5}" destId="{5691C1FC-38C3-431F-B89C-5B0D033BACEF}" srcOrd="0" destOrd="0" presId="urn:microsoft.com/office/officeart/2005/8/layout/lProcess2"/>
    <dgm:cxn modelId="{CD697E41-229E-4081-83CB-5B8446B8D94F}" type="presOf" srcId="{EDF4FF63-AD9D-4641-A040-21021FD7D5C3}" destId="{65F02390-1C06-4053-9062-CEB30A6F9A22}" srcOrd="0" destOrd="0" presId="urn:microsoft.com/office/officeart/2005/8/layout/lProcess2"/>
    <dgm:cxn modelId="{230F6B64-CCA9-48D5-AC6F-0016CADCC7C0}" type="presOf" srcId="{A96463C7-FB08-48F8-9E29-265E747D63D9}" destId="{23D3B80B-CFEC-4632-8315-E2509BA0A2B8}" srcOrd="1" destOrd="0" presId="urn:microsoft.com/office/officeart/2005/8/layout/lProcess2"/>
    <dgm:cxn modelId="{931B9847-7523-4B26-9499-83C2D32B5282}" srcId="{A96463C7-FB08-48F8-9E29-265E747D63D9}" destId="{7D08801C-0BF0-4711-AB74-ABF1EB30F49A}" srcOrd="2" destOrd="0" parTransId="{1E8DCAA4-E47E-43F6-BBD8-039EB32C00E2}" sibTransId="{FA02D87D-DD7A-499F-8A23-1A277224C904}"/>
    <dgm:cxn modelId="{A1851254-BD57-4DB6-8E15-674688EAFDDF}" type="presOf" srcId="{1E6214BE-80B0-4E35-A627-820110C3A29D}" destId="{F2B4B225-FA3D-4EBC-A03E-C30AD47B8B7C}" srcOrd="1" destOrd="0" presId="urn:microsoft.com/office/officeart/2005/8/layout/lProcess2"/>
    <dgm:cxn modelId="{153C3655-F9E1-49EF-B8DE-93F3C8146847}" srcId="{C5890DC8-4238-49B9-805E-E82985DCEFB9}" destId="{1DBD27FD-B8C2-4FD2-9CA4-0ED729148527}" srcOrd="0" destOrd="0" parTransId="{BC9673A8-B3E0-44BB-AD26-ED7DDFF944CB}" sibTransId="{0FF5AEB5-0EB8-4AB3-9BFB-8AD5FBF270FF}"/>
    <dgm:cxn modelId="{4CBF567C-74AC-4BC6-BEBA-6EABE8291DE0}" type="presOf" srcId="{FA67FA55-D0F2-4DF7-8609-A2D044E67477}" destId="{F3BA4FF8-047D-4005-BD67-4ECC259E515B}" srcOrd="0" destOrd="0" presId="urn:microsoft.com/office/officeart/2005/8/layout/lProcess2"/>
    <dgm:cxn modelId="{64DC8083-761C-4BF7-82FD-CEF31E69A226}" type="presOf" srcId="{3086899B-4520-4AAC-909A-54C4652A2C09}" destId="{C30C0046-80F5-45C0-A534-02AC267D06FE}" srcOrd="0" destOrd="0" presId="urn:microsoft.com/office/officeart/2005/8/layout/lProcess2"/>
    <dgm:cxn modelId="{B605FE86-A0E2-4616-A087-5D471496F930}" type="presOf" srcId="{43ADA2CD-4A75-4E04-B94D-82633DE9FD16}" destId="{FCD3A654-48E5-45F0-8034-7ACBF38A7A89}" srcOrd="0" destOrd="0" presId="urn:microsoft.com/office/officeart/2005/8/layout/lProcess2"/>
    <dgm:cxn modelId="{2BDB0694-7FD6-46CC-80C2-985E094037E2}" type="presOf" srcId="{7D08801C-0BF0-4711-AB74-ABF1EB30F49A}" destId="{3044A2E5-E8A9-428A-9452-6AE4350C3891}" srcOrd="0" destOrd="0" presId="urn:microsoft.com/office/officeart/2005/8/layout/lProcess2"/>
    <dgm:cxn modelId="{9B4884B8-7968-4729-8643-F8C75AA38F98}" srcId="{A96463C7-FB08-48F8-9E29-265E747D63D9}" destId="{FA67FA55-D0F2-4DF7-8609-A2D044E67477}" srcOrd="3" destOrd="0" parTransId="{9027E797-FEDF-430F-A1CB-E823F6CD443E}" sibTransId="{76AED25C-D9ED-4539-8B45-7DB22FC6C355}"/>
    <dgm:cxn modelId="{5AD21FB9-E853-41A9-BEFC-AEFFFADE9A4B}" type="presOf" srcId="{603816C1-2954-4F9A-B688-40BA86CA5625}" destId="{CB6E06F1-45D6-4CC2-AE60-BA50AE089FC7}" srcOrd="0" destOrd="0" presId="urn:microsoft.com/office/officeart/2005/8/layout/lProcess2"/>
    <dgm:cxn modelId="{4D11A4B9-3B03-450F-9D2B-1065FE692131}" srcId="{1E6214BE-80B0-4E35-A627-820110C3A29D}" destId="{DDD23FBC-BE7A-4617-A7DF-256BC480340B}" srcOrd="0" destOrd="0" parTransId="{1B4F250E-7249-4887-AE9D-799F6B35B0CA}" sibTransId="{D5578827-ED23-406F-A219-7BE7D08E29A3}"/>
    <dgm:cxn modelId="{DA0833BE-AA85-4AFD-A0AB-2DD563204794}" srcId="{1E6214BE-80B0-4E35-A627-820110C3A29D}" destId="{9DF7346E-1CF2-47E5-AB87-4078FC496776}" srcOrd="1" destOrd="0" parTransId="{4DEC98C1-5EAC-442B-BCD9-1CC07A280905}" sibTransId="{34AF5E91-4104-4749-906F-D201E800C84C}"/>
    <dgm:cxn modelId="{2C8B7AC8-3573-41F5-AA3E-8E7106047B02}" type="presOf" srcId="{C5890DC8-4238-49B9-805E-E82985DCEFB9}" destId="{81B8F441-8C44-4852-9CB7-0F279CE5282F}" srcOrd="1" destOrd="0" presId="urn:microsoft.com/office/officeart/2005/8/layout/lProcess2"/>
    <dgm:cxn modelId="{3D0894CA-ADCE-4A72-84AE-D0E6A195448C}" srcId="{1E6214BE-80B0-4E35-A627-820110C3A29D}" destId="{43ADA2CD-4A75-4E04-B94D-82633DE9FD16}" srcOrd="2" destOrd="0" parTransId="{50EB9DB0-331E-44A7-BBF2-C34918B25408}" sibTransId="{9FA4FCE5-CE4D-46EE-AA8D-150D33AD6762}"/>
    <dgm:cxn modelId="{34DF2CD8-4B4C-4CD7-AF27-202AAF83ABA7}" type="presOf" srcId="{DDD23FBC-BE7A-4617-A7DF-256BC480340B}" destId="{38972E88-5C2D-44BD-94BF-C218216F817A}" srcOrd="0" destOrd="0" presId="urn:microsoft.com/office/officeart/2005/8/layout/lProcess2"/>
    <dgm:cxn modelId="{529451D9-7D78-4DDF-BE62-D4EA8A0D906A}" srcId="{A96463C7-FB08-48F8-9E29-265E747D63D9}" destId="{AAFAEC40-161E-4EEA-A691-7203FA8F8AB0}" srcOrd="0" destOrd="0" parTransId="{03574A61-49B6-4722-BC8E-FDB345E51B82}" sibTransId="{97E43452-60B4-439E-A406-14B56E37E973}"/>
    <dgm:cxn modelId="{15BFD7E7-A116-4FE9-A13B-8DD5024F79AA}" srcId="{EDF4FF63-AD9D-4641-A040-21021FD7D5C3}" destId="{40D1CD71-8771-455D-A529-1819EE00CCA5}" srcOrd="1" destOrd="0" parTransId="{7779BAAB-46EA-4DFD-B9FE-885ACEEB241F}" sibTransId="{DAF218DE-D08A-4096-BBCB-39E9819A9BFC}"/>
    <dgm:cxn modelId="{C25872F2-9609-4D57-B637-D48828E556B2}" srcId="{A96463C7-FB08-48F8-9E29-265E747D63D9}" destId="{3086899B-4520-4AAC-909A-54C4652A2C09}" srcOrd="1" destOrd="0" parTransId="{189E241B-F3E7-40B6-BDA5-EAE3F9B1C911}" sibTransId="{10AD7275-CFA3-4100-A965-7548B76914AF}"/>
    <dgm:cxn modelId="{DDAE24F3-AE6D-41A1-A600-D1928EE4525B}" srcId="{2F0CE1E4-A8AF-4B93-B496-C482B3FDE1CA}" destId="{EDF4FF63-AD9D-4641-A040-21021FD7D5C3}" srcOrd="0" destOrd="0" parTransId="{7CB05DB6-A461-40E7-880B-5B1BA7346CF1}" sibTransId="{62575BDB-E051-45CF-A568-3E5FBECBDB0E}"/>
    <dgm:cxn modelId="{67DA6CF4-7E9E-4D8E-BAA0-EEE12E6B1736}" type="presOf" srcId="{A96463C7-FB08-48F8-9E29-265E747D63D9}" destId="{152813ED-9E7E-427A-A3F9-CC8FD68856FE}" srcOrd="0" destOrd="0" presId="urn:microsoft.com/office/officeart/2005/8/layout/lProcess2"/>
    <dgm:cxn modelId="{8C294EF9-7556-4266-8D0B-6505BCD2E42C}" type="presOf" srcId="{2F0CE1E4-A8AF-4B93-B496-C482B3FDE1CA}" destId="{22108C92-14D7-4B48-B5C6-2E70FC5B94D9}" srcOrd="0" destOrd="0" presId="urn:microsoft.com/office/officeart/2005/8/layout/lProcess2"/>
    <dgm:cxn modelId="{B9B2D3FE-E3B1-40EE-9826-037733F9810F}" type="presOf" srcId="{AAFAEC40-161E-4EEA-A691-7203FA8F8AB0}" destId="{25C15813-D105-4792-A6F2-E854DC459B07}" srcOrd="0" destOrd="0" presId="urn:microsoft.com/office/officeart/2005/8/layout/lProcess2"/>
    <dgm:cxn modelId="{7DE95DAF-6BA7-43B8-81B5-B493CDB26C7F}" type="presParOf" srcId="{22108C92-14D7-4B48-B5C6-2E70FC5B94D9}" destId="{80385352-AA93-4FFA-851B-7E095EACE15B}" srcOrd="0" destOrd="0" presId="urn:microsoft.com/office/officeart/2005/8/layout/lProcess2"/>
    <dgm:cxn modelId="{CDC5F894-01F2-4742-9752-521BF765EC29}" type="presParOf" srcId="{80385352-AA93-4FFA-851B-7E095EACE15B}" destId="{65F02390-1C06-4053-9062-CEB30A6F9A22}" srcOrd="0" destOrd="0" presId="urn:microsoft.com/office/officeart/2005/8/layout/lProcess2"/>
    <dgm:cxn modelId="{4001AFBE-775C-4845-B493-1CA5D6669C9E}" type="presParOf" srcId="{80385352-AA93-4FFA-851B-7E095EACE15B}" destId="{BBB9083B-B618-4869-A261-742188005D16}" srcOrd="1" destOrd="0" presId="urn:microsoft.com/office/officeart/2005/8/layout/lProcess2"/>
    <dgm:cxn modelId="{1EDF69A3-A260-4C11-9115-F018D68636C6}" type="presParOf" srcId="{80385352-AA93-4FFA-851B-7E095EACE15B}" destId="{AF4CB632-F0B3-4265-99DB-D4ED415D9A45}" srcOrd="2" destOrd="0" presId="urn:microsoft.com/office/officeart/2005/8/layout/lProcess2"/>
    <dgm:cxn modelId="{13702152-0C33-49EA-938F-D7356A0E229F}" type="presParOf" srcId="{AF4CB632-F0B3-4265-99DB-D4ED415D9A45}" destId="{3035F0D7-89A0-4E52-B040-8986DFC8F3DB}" srcOrd="0" destOrd="0" presId="urn:microsoft.com/office/officeart/2005/8/layout/lProcess2"/>
    <dgm:cxn modelId="{DA642DF8-B52A-4D55-A534-9297835123C8}" type="presParOf" srcId="{3035F0D7-89A0-4E52-B040-8986DFC8F3DB}" destId="{F49E41EC-E34D-4C74-B098-1952CBE1BB38}" srcOrd="0" destOrd="0" presId="urn:microsoft.com/office/officeart/2005/8/layout/lProcess2"/>
    <dgm:cxn modelId="{963A69B0-2555-4736-894A-3CA0576F4BE6}" type="presParOf" srcId="{3035F0D7-89A0-4E52-B040-8986DFC8F3DB}" destId="{54B7ABC4-E97F-4434-BFB5-77D4ADAF19FD}" srcOrd="1" destOrd="0" presId="urn:microsoft.com/office/officeart/2005/8/layout/lProcess2"/>
    <dgm:cxn modelId="{01F47ED0-5393-44A6-95DD-8B4A94D4F823}" type="presParOf" srcId="{3035F0D7-89A0-4E52-B040-8986DFC8F3DB}" destId="{5691C1FC-38C3-431F-B89C-5B0D033BACEF}" srcOrd="2" destOrd="0" presId="urn:microsoft.com/office/officeart/2005/8/layout/lProcess2"/>
    <dgm:cxn modelId="{31589574-67FB-424A-B132-0F8DB3FF3546}" type="presParOf" srcId="{22108C92-14D7-4B48-B5C6-2E70FC5B94D9}" destId="{C8D30176-389D-4D7C-97D2-45260BB17260}" srcOrd="1" destOrd="0" presId="urn:microsoft.com/office/officeart/2005/8/layout/lProcess2"/>
    <dgm:cxn modelId="{18ACA679-6599-4AB0-93BD-C5E6CEAC4BA4}" type="presParOf" srcId="{22108C92-14D7-4B48-B5C6-2E70FC5B94D9}" destId="{595DAA66-B186-4592-9AE2-9E4AEB164FAA}" srcOrd="2" destOrd="0" presId="urn:microsoft.com/office/officeart/2005/8/layout/lProcess2"/>
    <dgm:cxn modelId="{239E7732-1670-49A2-8405-C6B113BC497A}" type="presParOf" srcId="{595DAA66-B186-4592-9AE2-9E4AEB164FAA}" destId="{152813ED-9E7E-427A-A3F9-CC8FD68856FE}" srcOrd="0" destOrd="0" presId="urn:microsoft.com/office/officeart/2005/8/layout/lProcess2"/>
    <dgm:cxn modelId="{19A04D38-514D-4A4E-8B7D-EBABE800BD49}" type="presParOf" srcId="{595DAA66-B186-4592-9AE2-9E4AEB164FAA}" destId="{23D3B80B-CFEC-4632-8315-E2509BA0A2B8}" srcOrd="1" destOrd="0" presId="urn:microsoft.com/office/officeart/2005/8/layout/lProcess2"/>
    <dgm:cxn modelId="{079074AF-FFE8-4135-B774-DD013F114AF2}" type="presParOf" srcId="{595DAA66-B186-4592-9AE2-9E4AEB164FAA}" destId="{4E26ED47-DE69-41A0-A769-A3E7FB664177}" srcOrd="2" destOrd="0" presId="urn:microsoft.com/office/officeart/2005/8/layout/lProcess2"/>
    <dgm:cxn modelId="{F679ECE7-D58A-46F5-8D15-EB786787B6A3}" type="presParOf" srcId="{4E26ED47-DE69-41A0-A769-A3E7FB664177}" destId="{AA457103-7D22-45AD-9890-C4AF1E5FFD49}" srcOrd="0" destOrd="0" presId="urn:microsoft.com/office/officeart/2005/8/layout/lProcess2"/>
    <dgm:cxn modelId="{AE3C42A1-61CD-479C-B24B-9833FC2D1271}" type="presParOf" srcId="{AA457103-7D22-45AD-9890-C4AF1E5FFD49}" destId="{25C15813-D105-4792-A6F2-E854DC459B07}" srcOrd="0" destOrd="0" presId="urn:microsoft.com/office/officeart/2005/8/layout/lProcess2"/>
    <dgm:cxn modelId="{0B77146D-87C3-4AD1-8D94-9CC6DA9A8B76}" type="presParOf" srcId="{AA457103-7D22-45AD-9890-C4AF1E5FFD49}" destId="{CD51064F-FF68-4096-9391-D685EFFCA948}" srcOrd="1" destOrd="0" presId="urn:microsoft.com/office/officeart/2005/8/layout/lProcess2"/>
    <dgm:cxn modelId="{441AD89A-7C11-4A41-8D20-90B2D4E9D8BA}" type="presParOf" srcId="{AA457103-7D22-45AD-9890-C4AF1E5FFD49}" destId="{C30C0046-80F5-45C0-A534-02AC267D06FE}" srcOrd="2" destOrd="0" presId="urn:microsoft.com/office/officeart/2005/8/layout/lProcess2"/>
    <dgm:cxn modelId="{B7F33F52-BB44-4617-B328-EA89C13DD09D}" type="presParOf" srcId="{AA457103-7D22-45AD-9890-C4AF1E5FFD49}" destId="{EB8E68A7-038E-464A-8D5F-2A64CAF63D17}" srcOrd="3" destOrd="0" presId="urn:microsoft.com/office/officeart/2005/8/layout/lProcess2"/>
    <dgm:cxn modelId="{732EBFC2-B5FC-4888-B0C7-5D1428DDDB9C}" type="presParOf" srcId="{AA457103-7D22-45AD-9890-C4AF1E5FFD49}" destId="{3044A2E5-E8A9-428A-9452-6AE4350C3891}" srcOrd="4" destOrd="0" presId="urn:microsoft.com/office/officeart/2005/8/layout/lProcess2"/>
    <dgm:cxn modelId="{FD78A492-AAFA-4ED8-A3A9-93E4787C51F4}" type="presParOf" srcId="{AA457103-7D22-45AD-9890-C4AF1E5FFD49}" destId="{EFEB70A9-D69F-45D8-B1A2-B5D1F7F12E4F}" srcOrd="5" destOrd="0" presId="urn:microsoft.com/office/officeart/2005/8/layout/lProcess2"/>
    <dgm:cxn modelId="{43504B26-CFEA-43F5-ACD6-3E02EA49BCE8}" type="presParOf" srcId="{AA457103-7D22-45AD-9890-C4AF1E5FFD49}" destId="{F3BA4FF8-047D-4005-BD67-4ECC259E515B}" srcOrd="6" destOrd="0" presId="urn:microsoft.com/office/officeart/2005/8/layout/lProcess2"/>
    <dgm:cxn modelId="{DEA29013-06D2-412A-90C6-312ACD124C35}" type="presParOf" srcId="{22108C92-14D7-4B48-B5C6-2E70FC5B94D9}" destId="{51528F18-8127-46B4-9759-04C9873026B5}" srcOrd="3" destOrd="0" presId="urn:microsoft.com/office/officeart/2005/8/layout/lProcess2"/>
    <dgm:cxn modelId="{975B3671-315A-4D63-B8E1-D5360848B4B3}" type="presParOf" srcId="{22108C92-14D7-4B48-B5C6-2E70FC5B94D9}" destId="{56BB7809-A99A-4493-B642-76E1E630A571}" srcOrd="4" destOrd="0" presId="urn:microsoft.com/office/officeart/2005/8/layout/lProcess2"/>
    <dgm:cxn modelId="{7C3E918C-FCB9-427B-B3EE-773562B20BA5}" type="presParOf" srcId="{56BB7809-A99A-4493-B642-76E1E630A571}" destId="{8B031E65-2651-4377-B0A9-B0F0DE85A636}" srcOrd="0" destOrd="0" presId="urn:microsoft.com/office/officeart/2005/8/layout/lProcess2"/>
    <dgm:cxn modelId="{E1CE8EDB-7E89-4890-BF29-D044E87F6D7B}" type="presParOf" srcId="{56BB7809-A99A-4493-B642-76E1E630A571}" destId="{F2B4B225-FA3D-4EBC-A03E-C30AD47B8B7C}" srcOrd="1" destOrd="0" presId="urn:microsoft.com/office/officeart/2005/8/layout/lProcess2"/>
    <dgm:cxn modelId="{2E9EC828-C34D-4287-9D7A-09D68072E3EF}" type="presParOf" srcId="{56BB7809-A99A-4493-B642-76E1E630A571}" destId="{07B1F7C5-F9B1-4C37-A670-7358F44FF708}" srcOrd="2" destOrd="0" presId="urn:microsoft.com/office/officeart/2005/8/layout/lProcess2"/>
    <dgm:cxn modelId="{F0C421DF-F0AD-47AF-8039-0CB852127778}" type="presParOf" srcId="{07B1F7C5-F9B1-4C37-A670-7358F44FF708}" destId="{DDFE8344-466C-4D83-A4C3-5D05028EAA00}" srcOrd="0" destOrd="0" presId="urn:microsoft.com/office/officeart/2005/8/layout/lProcess2"/>
    <dgm:cxn modelId="{CB8C8D56-6B64-46CF-99D0-2D21E2B5596F}" type="presParOf" srcId="{DDFE8344-466C-4D83-A4C3-5D05028EAA00}" destId="{38972E88-5C2D-44BD-94BF-C218216F817A}" srcOrd="0" destOrd="0" presId="urn:microsoft.com/office/officeart/2005/8/layout/lProcess2"/>
    <dgm:cxn modelId="{7C7E87C2-564F-429E-B66A-4DB07571E3A4}" type="presParOf" srcId="{DDFE8344-466C-4D83-A4C3-5D05028EAA00}" destId="{FB8D9139-DA62-402F-9E28-8ECA0659394E}" srcOrd="1" destOrd="0" presId="urn:microsoft.com/office/officeart/2005/8/layout/lProcess2"/>
    <dgm:cxn modelId="{11CF44D8-E119-4C73-8AC0-814FF8EEC0CF}" type="presParOf" srcId="{DDFE8344-466C-4D83-A4C3-5D05028EAA00}" destId="{F76D8A64-D669-4929-A9E0-24E35F2FA674}" srcOrd="2" destOrd="0" presId="urn:microsoft.com/office/officeart/2005/8/layout/lProcess2"/>
    <dgm:cxn modelId="{95E2EF51-6525-4E9D-8DBD-F121BF6F29CF}" type="presParOf" srcId="{DDFE8344-466C-4D83-A4C3-5D05028EAA00}" destId="{FCC170A2-DC54-499C-B9B3-99C4AD8448AE}" srcOrd="3" destOrd="0" presId="urn:microsoft.com/office/officeart/2005/8/layout/lProcess2"/>
    <dgm:cxn modelId="{8266A842-5992-467E-9DC0-DC2312737CFA}" type="presParOf" srcId="{DDFE8344-466C-4D83-A4C3-5D05028EAA00}" destId="{FCD3A654-48E5-45F0-8034-7ACBF38A7A89}" srcOrd="4" destOrd="0" presId="urn:microsoft.com/office/officeart/2005/8/layout/lProcess2"/>
    <dgm:cxn modelId="{74ED6160-6778-40F2-A153-4094B370127D}" type="presParOf" srcId="{22108C92-14D7-4B48-B5C6-2E70FC5B94D9}" destId="{56E8A1D0-6FBA-4B78-BFA8-A822213FD9B6}" srcOrd="5" destOrd="0" presId="urn:microsoft.com/office/officeart/2005/8/layout/lProcess2"/>
    <dgm:cxn modelId="{AAAB6A15-0CC8-4545-A9EB-9090B2B7B652}" type="presParOf" srcId="{22108C92-14D7-4B48-B5C6-2E70FC5B94D9}" destId="{FEADDB56-6501-45BE-8280-4662F0FB8D8F}" srcOrd="6" destOrd="0" presId="urn:microsoft.com/office/officeart/2005/8/layout/lProcess2"/>
    <dgm:cxn modelId="{AB3FB13D-4270-4513-B873-64CC1AFABE36}" type="presParOf" srcId="{FEADDB56-6501-45BE-8280-4662F0FB8D8F}" destId="{5C01A883-C094-4982-AEF1-5B926F69FCEE}" srcOrd="0" destOrd="0" presId="urn:microsoft.com/office/officeart/2005/8/layout/lProcess2"/>
    <dgm:cxn modelId="{1B9CAD38-4524-4A2E-803B-DF79A16CBFAF}" type="presParOf" srcId="{FEADDB56-6501-45BE-8280-4662F0FB8D8F}" destId="{81B8F441-8C44-4852-9CB7-0F279CE5282F}" srcOrd="1" destOrd="0" presId="urn:microsoft.com/office/officeart/2005/8/layout/lProcess2"/>
    <dgm:cxn modelId="{4745BFAE-335D-4613-B1A8-E16EC6E96481}" type="presParOf" srcId="{FEADDB56-6501-45BE-8280-4662F0FB8D8F}" destId="{076FC5A0-2E31-4110-974E-40E51141CE32}" srcOrd="2" destOrd="0" presId="urn:microsoft.com/office/officeart/2005/8/layout/lProcess2"/>
    <dgm:cxn modelId="{7E907A5D-3909-4771-B15C-83D88F902473}" type="presParOf" srcId="{076FC5A0-2E31-4110-974E-40E51141CE32}" destId="{F0CB4E3B-E8E2-4777-8F07-CF69B4580789}" srcOrd="0" destOrd="0" presId="urn:microsoft.com/office/officeart/2005/8/layout/lProcess2"/>
    <dgm:cxn modelId="{55417E05-30B9-45A4-930C-487C2F760104}" type="presParOf" srcId="{F0CB4E3B-E8E2-4777-8F07-CF69B4580789}" destId="{E9C71480-8844-428B-83AE-CE9697966C4D}" srcOrd="0" destOrd="0" presId="urn:microsoft.com/office/officeart/2005/8/layout/lProcess2"/>
    <dgm:cxn modelId="{9754D18B-089F-421E-98C4-56899FBB3959}" type="presParOf" srcId="{F0CB4E3B-E8E2-4777-8F07-CF69B4580789}" destId="{FB44BBD2-7D07-482D-A6B6-79F15030964E}" srcOrd="1" destOrd="0" presId="urn:microsoft.com/office/officeart/2005/8/layout/lProcess2"/>
    <dgm:cxn modelId="{61C9E3C3-6DC7-464C-B448-29014CB14BCB}" type="presParOf" srcId="{F0CB4E3B-E8E2-4777-8F07-CF69B4580789}" destId="{CB6E06F1-45D6-4CC2-AE60-BA50AE089FC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B85AA-0EA1-46DD-8215-14D87A26C9EC}"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C6B50FE7-8DA0-4330-91E3-4A326F2ECC09}">
      <dgm:prSet phldrT="[Text]"/>
      <dgm:spPr/>
      <dgm:t>
        <a:bodyPr/>
        <a:lstStyle/>
        <a:p>
          <a:r>
            <a:rPr lang="en-US" dirty="0"/>
            <a:t>Org Base Budgets</a:t>
          </a:r>
        </a:p>
      </dgm:t>
    </dgm:pt>
    <dgm:pt modelId="{2BAE0A7A-9ADF-46CA-9F52-4472EAA9145E}" type="parTrans" cxnId="{9F2D5D68-F557-43F1-97B9-86AE1CC706DB}">
      <dgm:prSet/>
      <dgm:spPr/>
      <dgm:t>
        <a:bodyPr/>
        <a:lstStyle/>
        <a:p>
          <a:endParaRPr lang="en-US"/>
        </a:p>
      </dgm:t>
    </dgm:pt>
    <dgm:pt modelId="{1A94F8D6-C064-441E-8B41-24A58BDFB704}" type="sibTrans" cxnId="{9F2D5D68-F557-43F1-97B9-86AE1CC706DB}">
      <dgm:prSet/>
      <dgm:spPr/>
      <dgm:t>
        <a:bodyPr/>
        <a:lstStyle/>
        <a:p>
          <a:endParaRPr lang="en-US"/>
        </a:p>
      </dgm:t>
    </dgm:pt>
    <dgm:pt modelId="{C3EE7BA8-00BA-4F9C-8D81-A9EA614A001D}">
      <dgm:prSet phldrT="[Text]"/>
      <dgm:spPr/>
      <dgm:t>
        <a:bodyPr/>
        <a:lstStyle/>
        <a:p>
          <a:r>
            <a:rPr lang="en-US" dirty="0"/>
            <a:t>Undergrad Financial Aid and Scholarships</a:t>
          </a:r>
        </a:p>
      </dgm:t>
    </dgm:pt>
    <dgm:pt modelId="{464458E6-E902-4D70-B545-8B6AC01B3FCF}" type="parTrans" cxnId="{165F9265-57DB-4A54-867B-826594105E40}">
      <dgm:prSet/>
      <dgm:spPr/>
      <dgm:t>
        <a:bodyPr/>
        <a:lstStyle/>
        <a:p>
          <a:endParaRPr lang="en-US"/>
        </a:p>
      </dgm:t>
    </dgm:pt>
    <dgm:pt modelId="{9DBEEC68-EDD8-4F56-97A5-EAAC9FDF751A}" type="sibTrans" cxnId="{165F9265-57DB-4A54-867B-826594105E40}">
      <dgm:prSet/>
      <dgm:spPr/>
      <dgm:t>
        <a:bodyPr/>
        <a:lstStyle/>
        <a:p>
          <a:endParaRPr lang="en-US"/>
        </a:p>
      </dgm:t>
    </dgm:pt>
    <dgm:pt modelId="{376376CC-1825-491B-82BF-6A31D3D145F2}">
      <dgm:prSet phldrT="[Text]"/>
      <dgm:spPr/>
      <dgm:t>
        <a:bodyPr/>
        <a:lstStyle/>
        <a:p>
          <a:r>
            <a:rPr lang="en-US" dirty="0"/>
            <a:t>Graduate Student Stipends and Fellowships</a:t>
          </a:r>
        </a:p>
      </dgm:t>
    </dgm:pt>
    <dgm:pt modelId="{4EFF1A7E-0974-4347-B17C-9540ADC368F4}" type="parTrans" cxnId="{6DC7989F-1389-45C4-90D2-435E28B5F012}">
      <dgm:prSet/>
      <dgm:spPr/>
      <dgm:t>
        <a:bodyPr/>
        <a:lstStyle/>
        <a:p>
          <a:endParaRPr lang="en-US"/>
        </a:p>
      </dgm:t>
    </dgm:pt>
    <dgm:pt modelId="{0A71E6BB-DDBD-447F-A1FE-6A434D5DF6F7}" type="sibTrans" cxnId="{6DC7989F-1389-45C4-90D2-435E28B5F012}">
      <dgm:prSet/>
      <dgm:spPr/>
      <dgm:t>
        <a:bodyPr/>
        <a:lstStyle/>
        <a:p>
          <a:endParaRPr lang="en-US"/>
        </a:p>
      </dgm:t>
    </dgm:pt>
    <dgm:pt modelId="{C67CEFFF-95C7-4369-B6DE-57B2B737CC7B}">
      <dgm:prSet phldrT="[Text]"/>
      <dgm:spPr/>
      <dgm:t>
        <a:bodyPr/>
        <a:lstStyle/>
        <a:p>
          <a:r>
            <a:rPr lang="en-US" dirty="0"/>
            <a:t>Salary and Benefits Cost Increases</a:t>
          </a:r>
        </a:p>
      </dgm:t>
    </dgm:pt>
    <dgm:pt modelId="{651E8815-3BB1-4207-BA53-2AEAF02F0508}" type="parTrans" cxnId="{6A1F49D9-66E6-4E07-B52A-8012DFDCD01B}">
      <dgm:prSet/>
      <dgm:spPr/>
      <dgm:t>
        <a:bodyPr/>
        <a:lstStyle/>
        <a:p>
          <a:endParaRPr lang="en-US"/>
        </a:p>
      </dgm:t>
    </dgm:pt>
    <dgm:pt modelId="{E523326D-E709-4B0B-84A4-7028D7B027C1}" type="sibTrans" cxnId="{6A1F49D9-66E6-4E07-B52A-8012DFDCD01B}">
      <dgm:prSet/>
      <dgm:spPr/>
      <dgm:t>
        <a:bodyPr/>
        <a:lstStyle/>
        <a:p>
          <a:endParaRPr lang="en-US"/>
        </a:p>
      </dgm:t>
    </dgm:pt>
    <dgm:pt modelId="{38027FE7-8E02-49BF-A3A6-64C646D046B2}">
      <dgm:prSet/>
      <dgm:spPr/>
      <dgm:t>
        <a:bodyPr/>
        <a:lstStyle/>
        <a:p>
          <a:r>
            <a:rPr lang="en-US" dirty="0"/>
            <a:t>Tuition Allocations to Colleges and Schools</a:t>
          </a:r>
        </a:p>
      </dgm:t>
    </dgm:pt>
    <dgm:pt modelId="{E190702C-5C62-46A6-8424-6864A8FFAD53}" type="parTrans" cxnId="{A0D10E5F-1501-4A89-9B31-099EB31ED0A1}">
      <dgm:prSet/>
      <dgm:spPr/>
      <dgm:t>
        <a:bodyPr/>
        <a:lstStyle/>
        <a:p>
          <a:endParaRPr lang="en-US"/>
        </a:p>
      </dgm:t>
    </dgm:pt>
    <dgm:pt modelId="{8CAAC745-4A94-4234-97DE-7518036FCC5C}" type="sibTrans" cxnId="{A0D10E5F-1501-4A89-9B31-099EB31ED0A1}">
      <dgm:prSet/>
      <dgm:spPr/>
      <dgm:t>
        <a:bodyPr/>
        <a:lstStyle/>
        <a:p>
          <a:endParaRPr lang="en-US"/>
        </a:p>
      </dgm:t>
    </dgm:pt>
    <dgm:pt modelId="{94DD86D9-E0B8-49C8-8AEA-117D4EBD7C25}">
      <dgm:prSet/>
      <dgm:spPr/>
      <dgm:t>
        <a:bodyPr/>
        <a:lstStyle/>
        <a:p>
          <a:r>
            <a:rPr lang="en-US" dirty="0"/>
            <a:t>F&amp;A Distribution Funding, Faculty  Start-ups</a:t>
          </a:r>
        </a:p>
      </dgm:t>
    </dgm:pt>
    <dgm:pt modelId="{E4FEB9C0-C8E2-4947-BC5E-E7CB5DB42F27}" type="parTrans" cxnId="{A8C2EB4E-3F8C-4297-B53B-F881377C7605}">
      <dgm:prSet/>
      <dgm:spPr/>
      <dgm:t>
        <a:bodyPr/>
        <a:lstStyle/>
        <a:p>
          <a:endParaRPr lang="en-US"/>
        </a:p>
      </dgm:t>
    </dgm:pt>
    <dgm:pt modelId="{B11B4A08-90D0-4B32-BB0A-A025B5A2EF6B}" type="sibTrans" cxnId="{A8C2EB4E-3F8C-4297-B53B-F881377C7605}">
      <dgm:prSet/>
      <dgm:spPr/>
      <dgm:t>
        <a:bodyPr/>
        <a:lstStyle/>
        <a:p>
          <a:endParaRPr lang="en-US"/>
        </a:p>
      </dgm:t>
    </dgm:pt>
    <dgm:pt modelId="{4AE02513-D816-4917-BA87-EC08C152BD82}">
      <dgm:prSet/>
      <dgm:spPr/>
      <dgm:t>
        <a:bodyPr/>
        <a:lstStyle/>
        <a:p>
          <a:r>
            <a:rPr lang="en-US" dirty="0"/>
            <a:t>Debt &amp; Lease  Payments</a:t>
          </a:r>
        </a:p>
      </dgm:t>
    </dgm:pt>
    <dgm:pt modelId="{2D083745-9B78-45E7-B4EE-6F01EC21B3B6}" type="parTrans" cxnId="{DFEEB911-C9EE-4462-BF90-25D85AEDAEC6}">
      <dgm:prSet/>
      <dgm:spPr/>
      <dgm:t>
        <a:bodyPr/>
        <a:lstStyle/>
        <a:p>
          <a:endParaRPr lang="en-US"/>
        </a:p>
      </dgm:t>
    </dgm:pt>
    <dgm:pt modelId="{703209E3-DB3A-4F08-A1DB-E23243F982C0}" type="sibTrans" cxnId="{DFEEB911-C9EE-4462-BF90-25D85AEDAEC6}">
      <dgm:prSet/>
      <dgm:spPr/>
      <dgm:t>
        <a:bodyPr/>
        <a:lstStyle/>
        <a:p>
          <a:endParaRPr lang="en-US"/>
        </a:p>
      </dgm:t>
    </dgm:pt>
    <dgm:pt modelId="{EEDD8DB5-E907-42CB-83D3-A2C0E424A2BD}">
      <dgm:prSet/>
      <dgm:spPr/>
      <dgm:t>
        <a:bodyPr/>
        <a:lstStyle/>
        <a:p>
          <a:r>
            <a:rPr lang="en-US" dirty="0"/>
            <a:t>Campus-wide Projects (Banner, Financial System, UC Path)</a:t>
          </a:r>
        </a:p>
      </dgm:t>
    </dgm:pt>
    <dgm:pt modelId="{74937217-E9E2-4A3A-B6B0-E1EB00A8F3F8}" type="parTrans" cxnId="{76F868CD-3213-4E6A-963F-A192BB491232}">
      <dgm:prSet/>
      <dgm:spPr/>
      <dgm:t>
        <a:bodyPr/>
        <a:lstStyle/>
        <a:p>
          <a:endParaRPr lang="en-US"/>
        </a:p>
      </dgm:t>
    </dgm:pt>
    <dgm:pt modelId="{7BA2E167-F12A-41A4-A777-FCF5362DE169}" type="sibTrans" cxnId="{76F868CD-3213-4E6A-963F-A192BB491232}">
      <dgm:prSet/>
      <dgm:spPr/>
      <dgm:t>
        <a:bodyPr/>
        <a:lstStyle/>
        <a:p>
          <a:endParaRPr lang="en-US"/>
        </a:p>
      </dgm:t>
    </dgm:pt>
    <dgm:pt modelId="{0DF00373-A4D2-42F4-9B41-595803D2C2A0}">
      <dgm:prSet/>
      <dgm:spPr/>
      <dgm:t>
        <a:bodyPr/>
        <a:lstStyle/>
        <a:p>
          <a:r>
            <a:rPr lang="en-US" dirty="0"/>
            <a:t>Special Decisions</a:t>
          </a:r>
        </a:p>
      </dgm:t>
    </dgm:pt>
    <dgm:pt modelId="{55B659F7-DAE6-485A-A377-CBC7E2357C07}" type="parTrans" cxnId="{D7B9A1E7-7F85-4B12-9E62-3EA06DAC9350}">
      <dgm:prSet/>
      <dgm:spPr/>
      <dgm:t>
        <a:bodyPr/>
        <a:lstStyle/>
        <a:p>
          <a:endParaRPr lang="en-US"/>
        </a:p>
      </dgm:t>
    </dgm:pt>
    <dgm:pt modelId="{B83F7CDA-B91C-4A55-A633-2C871FE47141}" type="sibTrans" cxnId="{D7B9A1E7-7F85-4B12-9E62-3EA06DAC9350}">
      <dgm:prSet/>
      <dgm:spPr/>
      <dgm:t>
        <a:bodyPr/>
        <a:lstStyle/>
        <a:p>
          <a:endParaRPr lang="en-US"/>
        </a:p>
      </dgm:t>
    </dgm:pt>
    <dgm:pt modelId="{AE0F14F2-B7EE-4EA3-B77E-FBD09C0AA28F}" type="pres">
      <dgm:prSet presAssocID="{B83B85AA-0EA1-46DD-8215-14D87A26C9EC}" presName="Name0" presStyleCnt="0">
        <dgm:presLayoutVars>
          <dgm:dir/>
          <dgm:resizeHandles val="exact"/>
        </dgm:presLayoutVars>
      </dgm:prSet>
      <dgm:spPr/>
    </dgm:pt>
    <dgm:pt modelId="{EE3269D4-18FE-4725-816B-60DF27682D06}" type="pres">
      <dgm:prSet presAssocID="{C6B50FE7-8DA0-4330-91E3-4A326F2ECC09}" presName="Name5" presStyleLbl="vennNode1" presStyleIdx="0" presStyleCnt="9">
        <dgm:presLayoutVars>
          <dgm:bulletEnabled val="1"/>
        </dgm:presLayoutVars>
      </dgm:prSet>
      <dgm:spPr/>
    </dgm:pt>
    <dgm:pt modelId="{D60FF173-FA3F-47AA-AFE9-5BC1B23A82F3}" type="pres">
      <dgm:prSet presAssocID="{1A94F8D6-C064-441E-8B41-24A58BDFB704}" presName="space" presStyleCnt="0"/>
      <dgm:spPr/>
    </dgm:pt>
    <dgm:pt modelId="{BB20965C-1953-420E-945A-EC4019DE121A}" type="pres">
      <dgm:prSet presAssocID="{C3EE7BA8-00BA-4F9C-8D81-A9EA614A001D}" presName="Name5" presStyleLbl="vennNode1" presStyleIdx="1" presStyleCnt="9">
        <dgm:presLayoutVars>
          <dgm:bulletEnabled val="1"/>
        </dgm:presLayoutVars>
      </dgm:prSet>
      <dgm:spPr/>
    </dgm:pt>
    <dgm:pt modelId="{E8B305AB-B3B4-425E-A1E1-7BCC40E9340C}" type="pres">
      <dgm:prSet presAssocID="{9DBEEC68-EDD8-4F56-97A5-EAAC9FDF751A}" presName="space" presStyleCnt="0"/>
      <dgm:spPr/>
    </dgm:pt>
    <dgm:pt modelId="{E4145274-122C-4D96-B691-BD60BDC55BF5}" type="pres">
      <dgm:prSet presAssocID="{376376CC-1825-491B-82BF-6A31D3D145F2}" presName="Name5" presStyleLbl="vennNode1" presStyleIdx="2" presStyleCnt="9">
        <dgm:presLayoutVars>
          <dgm:bulletEnabled val="1"/>
        </dgm:presLayoutVars>
      </dgm:prSet>
      <dgm:spPr/>
    </dgm:pt>
    <dgm:pt modelId="{14F0BC20-E14B-4800-81FA-81F39D997D7E}" type="pres">
      <dgm:prSet presAssocID="{0A71E6BB-DDBD-447F-A1FE-6A434D5DF6F7}" presName="space" presStyleCnt="0"/>
      <dgm:spPr/>
    </dgm:pt>
    <dgm:pt modelId="{7655E487-C1B7-448C-A86E-C6500DC31AC8}" type="pres">
      <dgm:prSet presAssocID="{C67CEFFF-95C7-4369-B6DE-57B2B737CC7B}" presName="Name5" presStyleLbl="vennNode1" presStyleIdx="3" presStyleCnt="9">
        <dgm:presLayoutVars>
          <dgm:bulletEnabled val="1"/>
        </dgm:presLayoutVars>
      </dgm:prSet>
      <dgm:spPr/>
    </dgm:pt>
    <dgm:pt modelId="{70FD64F9-6554-4A63-B130-C6790D2E97FA}" type="pres">
      <dgm:prSet presAssocID="{E523326D-E709-4B0B-84A4-7028D7B027C1}" presName="space" presStyleCnt="0"/>
      <dgm:spPr/>
    </dgm:pt>
    <dgm:pt modelId="{B96F3509-7E1D-4834-A37A-13143EE76770}" type="pres">
      <dgm:prSet presAssocID="{38027FE7-8E02-49BF-A3A6-64C646D046B2}" presName="Name5" presStyleLbl="vennNode1" presStyleIdx="4" presStyleCnt="9">
        <dgm:presLayoutVars>
          <dgm:bulletEnabled val="1"/>
        </dgm:presLayoutVars>
      </dgm:prSet>
      <dgm:spPr/>
    </dgm:pt>
    <dgm:pt modelId="{72FB0D93-1EB0-4658-AD51-5BA98711601E}" type="pres">
      <dgm:prSet presAssocID="{8CAAC745-4A94-4234-97DE-7518036FCC5C}" presName="space" presStyleCnt="0"/>
      <dgm:spPr/>
    </dgm:pt>
    <dgm:pt modelId="{96013186-1826-4106-B958-0F34C7CCA9EC}" type="pres">
      <dgm:prSet presAssocID="{94DD86D9-E0B8-49C8-8AEA-117D4EBD7C25}" presName="Name5" presStyleLbl="vennNode1" presStyleIdx="5" presStyleCnt="9">
        <dgm:presLayoutVars>
          <dgm:bulletEnabled val="1"/>
        </dgm:presLayoutVars>
      </dgm:prSet>
      <dgm:spPr/>
    </dgm:pt>
    <dgm:pt modelId="{94764E90-5277-4933-AD9C-44CCB1E14DE8}" type="pres">
      <dgm:prSet presAssocID="{B11B4A08-90D0-4B32-BB0A-A025B5A2EF6B}" presName="space" presStyleCnt="0"/>
      <dgm:spPr/>
    </dgm:pt>
    <dgm:pt modelId="{11CC24B4-D242-4998-9868-CD49BA1A0B21}" type="pres">
      <dgm:prSet presAssocID="{4AE02513-D816-4917-BA87-EC08C152BD82}" presName="Name5" presStyleLbl="vennNode1" presStyleIdx="6" presStyleCnt="9">
        <dgm:presLayoutVars>
          <dgm:bulletEnabled val="1"/>
        </dgm:presLayoutVars>
      </dgm:prSet>
      <dgm:spPr/>
    </dgm:pt>
    <dgm:pt modelId="{AD402C08-9D80-47A2-811F-4DD7670FC7A5}" type="pres">
      <dgm:prSet presAssocID="{703209E3-DB3A-4F08-A1DB-E23243F982C0}" presName="space" presStyleCnt="0"/>
      <dgm:spPr/>
    </dgm:pt>
    <dgm:pt modelId="{B965DB20-7B4E-40D9-B285-528E7038533B}" type="pres">
      <dgm:prSet presAssocID="{EEDD8DB5-E907-42CB-83D3-A2C0E424A2BD}" presName="Name5" presStyleLbl="vennNode1" presStyleIdx="7" presStyleCnt="9" custLinFactNeighborX="1613" custLinFactNeighborY="-584">
        <dgm:presLayoutVars>
          <dgm:bulletEnabled val="1"/>
        </dgm:presLayoutVars>
      </dgm:prSet>
      <dgm:spPr/>
    </dgm:pt>
    <dgm:pt modelId="{1B6B8306-4C07-4214-92C0-00F384EC9B3E}" type="pres">
      <dgm:prSet presAssocID="{7BA2E167-F12A-41A4-A777-FCF5362DE169}" presName="space" presStyleCnt="0"/>
      <dgm:spPr/>
    </dgm:pt>
    <dgm:pt modelId="{D433BAEE-90A1-4D58-9F68-D5DB94C0E08E}" type="pres">
      <dgm:prSet presAssocID="{0DF00373-A4D2-42F4-9B41-595803D2C2A0}" presName="Name5" presStyleLbl="vennNode1" presStyleIdx="8" presStyleCnt="9">
        <dgm:presLayoutVars>
          <dgm:bulletEnabled val="1"/>
        </dgm:presLayoutVars>
      </dgm:prSet>
      <dgm:spPr/>
    </dgm:pt>
  </dgm:ptLst>
  <dgm:cxnLst>
    <dgm:cxn modelId="{3174D306-2A39-494B-BC3D-94E3A6582B76}" type="presOf" srcId="{B83B85AA-0EA1-46DD-8215-14D87A26C9EC}" destId="{AE0F14F2-B7EE-4EA3-B77E-FBD09C0AA28F}" srcOrd="0" destOrd="0" presId="urn:microsoft.com/office/officeart/2005/8/layout/venn3"/>
    <dgm:cxn modelId="{DFEEB911-C9EE-4462-BF90-25D85AEDAEC6}" srcId="{B83B85AA-0EA1-46DD-8215-14D87A26C9EC}" destId="{4AE02513-D816-4917-BA87-EC08C152BD82}" srcOrd="6" destOrd="0" parTransId="{2D083745-9B78-45E7-B4EE-6F01EC21B3B6}" sibTransId="{703209E3-DB3A-4F08-A1DB-E23243F982C0}"/>
    <dgm:cxn modelId="{D368031F-B06B-4332-BDB8-9CC943594D4A}" type="presOf" srcId="{38027FE7-8E02-49BF-A3A6-64C646D046B2}" destId="{B96F3509-7E1D-4834-A37A-13143EE76770}" srcOrd="0" destOrd="0" presId="urn:microsoft.com/office/officeart/2005/8/layout/venn3"/>
    <dgm:cxn modelId="{EBBFDA25-8812-4929-ACFD-C143754BA4E8}" type="presOf" srcId="{EEDD8DB5-E907-42CB-83D3-A2C0E424A2BD}" destId="{B965DB20-7B4E-40D9-B285-528E7038533B}" srcOrd="0" destOrd="0" presId="urn:microsoft.com/office/officeart/2005/8/layout/venn3"/>
    <dgm:cxn modelId="{36D2B127-3C8E-4DD5-A96A-E3E8D0D07CD6}" type="presOf" srcId="{0DF00373-A4D2-42F4-9B41-595803D2C2A0}" destId="{D433BAEE-90A1-4D58-9F68-D5DB94C0E08E}" srcOrd="0" destOrd="0" presId="urn:microsoft.com/office/officeart/2005/8/layout/venn3"/>
    <dgm:cxn modelId="{56E2C631-0277-4A40-8CAA-B8304CF13E5F}" type="presOf" srcId="{C67CEFFF-95C7-4369-B6DE-57B2B737CC7B}" destId="{7655E487-C1B7-448C-A86E-C6500DC31AC8}" srcOrd="0" destOrd="0" presId="urn:microsoft.com/office/officeart/2005/8/layout/venn3"/>
    <dgm:cxn modelId="{A0D10E5F-1501-4A89-9B31-099EB31ED0A1}" srcId="{B83B85AA-0EA1-46DD-8215-14D87A26C9EC}" destId="{38027FE7-8E02-49BF-A3A6-64C646D046B2}" srcOrd="4" destOrd="0" parTransId="{E190702C-5C62-46A6-8424-6864A8FFAD53}" sibTransId="{8CAAC745-4A94-4234-97DE-7518036FCC5C}"/>
    <dgm:cxn modelId="{165F9265-57DB-4A54-867B-826594105E40}" srcId="{B83B85AA-0EA1-46DD-8215-14D87A26C9EC}" destId="{C3EE7BA8-00BA-4F9C-8D81-A9EA614A001D}" srcOrd="1" destOrd="0" parTransId="{464458E6-E902-4D70-B545-8B6AC01B3FCF}" sibTransId="{9DBEEC68-EDD8-4F56-97A5-EAAC9FDF751A}"/>
    <dgm:cxn modelId="{9F2D5D68-F557-43F1-97B9-86AE1CC706DB}" srcId="{B83B85AA-0EA1-46DD-8215-14D87A26C9EC}" destId="{C6B50FE7-8DA0-4330-91E3-4A326F2ECC09}" srcOrd="0" destOrd="0" parTransId="{2BAE0A7A-9ADF-46CA-9F52-4472EAA9145E}" sibTransId="{1A94F8D6-C064-441E-8B41-24A58BDFB704}"/>
    <dgm:cxn modelId="{EA08D74C-E8AE-43AD-B171-85018D9394DF}" type="presOf" srcId="{C3EE7BA8-00BA-4F9C-8D81-A9EA614A001D}" destId="{BB20965C-1953-420E-945A-EC4019DE121A}" srcOrd="0" destOrd="0" presId="urn:microsoft.com/office/officeart/2005/8/layout/venn3"/>
    <dgm:cxn modelId="{A8C2EB4E-3F8C-4297-B53B-F881377C7605}" srcId="{B83B85AA-0EA1-46DD-8215-14D87A26C9EC}" destId="{94DD86D9-E0B8-49C8-8AEA-117D4EBD7C25}" srcOrd="5" destOrd="0" parTransId="{E4FEB9C0-C8E2-4947-BC5E-E7CB5DB42F27}" sibTransId="{B11B4A08-90D0-4B32-BB0A-A025B5A2EF6B}"/>
    <dgm:cxn modelId="{9F233870-9661-4E20-81E5-1D563EEBC827}" type="presOf" srcId="{4AE02513-D816-4917-BA87-EC08C152BD82}" destId="{11CC24B4-D242-4998-9868-CD49BA1A0B21}" srcOrd="0" destOrd="0" presId="urn:microsoft.com/office/officeart/2005/8/layout/venn3"/>
    <dgm:cxn modelId="{77D18294-2728-4106-B290-882643F98A41}" type="presOf" srcId="{376376CC-1825-491B-82BF-6A31D3D145F2}" destId="{E4145274-122C-4D96-B691-BD60BDC55BF5}" srcOrd="0" destOrd="0" presId="urn:microsoft.com/office/officeart/2005/8/layout/venn3"/>
    <dgm:cxn modelId="{6DC7989F-1389-45C4-90D2-435E28B5F012}" srcId="{B83B85AA-0EA1-46DD-8215-14D87A26C9EC}" destId="{376376CC-1825-491B-82BF-6A31D3D145F2}" srcOrd="2" destOrd="0" parTransId="{4EFF1A7E-0974-4347-B17C-9540ADC368F4}" sibTransId="{0A71E6BB-DDBD-447F-A1FE-6A434D5DF6F7}"/>
    <dgm:cxn modelId="{009F7CAF-1B31-40CB-9A12-356DFAC3BBAC}" type="presOf" srcId="{94DD86D9-E0B8-49C8-8AEA-117D4EBD7C25}" destId="{96013186-1826-4106-B958-0F34C7CCA9EC}" srcOrd="0" destOrd="0" presId="urn:microsoft.com/office/officeart/2005/8/layout/venn3"/>
    <dgm:cxn modelId="{76F868CD-3213-4E6A-963F-A192BB491232}" srcId="{B83B85AA-0EA1-46DD-8215-14D87A26C9EC}" destId="{EEDD8DB5-E907-42CB-83D3-A2C0E424A2BD}" srcOrd="7" destOrd="0" parTransId="{74937217-E9E2-4A3A-B6B0-E1EB00A8F3F8}" sibTransId="{7BA2E167-F12A-41A4-A777-FCF5362DE169}"/>
    <dgm:cxn modelId="{6A1F49D9-66E6-4E07-B52A-8012DFDCD01B}" srcId="{B83B85AA-0EA1-46DD-8215-14D87A26C9EC}" destId="{C67CEFFF-95C7-4369-B6DE-57B2B737CC7B}" srcOrd="3" destOrd="0" parTransId="{651E8815-3BB1-4207-BA53-2AEAF02F0508}" sibTransId="{E523326D-E709-4B0B-84A4-7028D7B027C1}"/>
    <dgm:cxn modelId="{EC04B1DD-1C90-4777-A0FF-B7659EB6A8A8}" type="presOf" srcId="{C6B50FE7-8DA0-4330-91E3-4A326F2ECC09}" destId="{EE3269D4-18FE-4725-816B-60DF27682D06}" srcOrd="0" destOrd="0" presId="urn:microsoft.com/office/officeart/2005/8/layout/venn3"/>
    <dgm:cxn modelId="{D7B9A1E7-7F85-4B12-9E62-3EA06DAC9350}" srcId="{B83B85AA-0EA1-46DD-8215-14D87A26C9EC}" destId="{0DF00373-A4D2-42F4-9B41-595803D2C2A0}" srcOrd="8" destOrd="0" parTransId="{55B659F7-DAE6-485A-A377-CBC7E2357C07}" sibTransId="{B83F7CDA-B91C-4A55-A633-2C871FE47141}"/>
    <dgm:cxn modelId="{301E4026-86B8-41D2-8C83-BA1E8A64BDDE}" type="presParOf" srcId="{AE0F14F2-B7EE-4EA3-B77E-FBD09C0AA28F}" destId="{EE3269D4-18FE-4725-816B-60DF27682D06}" srcOrd="0" destOrd="0" presId="urn:microsoft.com/office/officeart/2005/8/layout/venn3"/>
    <dgm:cxn modelId="{F4F722F2-30B6-4BA9-85FD-671E3DC78543}" type="presParOf" srcId="{AE0F14F2-B7EE-4EA3-B77E-FBD09C0AA28F}" destId="{D60FF173-FA3F-47AA-AFE9-5BC1B23A82F3}" srcOrd="1" destOrd="0" presId="urn:microsoft.com/office/officeart/2005/8/layout/venn3"/>
    <dgm:cxn modelId="{F6CDC432-464A-41C7-896C-67B1DAD7BF30}" type="presParOf" srcId="{AE0F14F2-B7EE-4EA3-B77E-FBD09C0AA28F}" destId="{BB20965C-1953-420E-945A-EC4019DE121A}" srcOrd="2" destOrd="0" presId="urn:microsoft.com/office/officeart/2005/8/layout/venn3"/>
    <dgm:cxn modelId="{52749EC7-7CB2-42FE-877E-C87FD67457E8}" type="presParOf" srcId="{AE0F14F2-B7EE-4EA3-B77E-FBD09C0AA28F}" destId="{E8B305AB-B3B4-425E-A1E1-7BCC40E9340C}" srcOrd="3" destOrd="0" presId="urn:microsoft.com/office/officeart/2005/8/layout/venn3"/>
    <dgm:cxn modelId="{1051613E-5FB3-49D2-800D-8D047665D1BB}" type="presParOf" srcId="{AE0F14F2-B7EE-4EA3-B77E-FBD09C0AA28F}" destId="{E4145274-122C-4D96-B691-BD60BDC55BF5}" srcOrd="4" destOrd="0" presId="urn:microsoft.com/office/officeart/2005/8/layout/venn3"/>
    <dgm:cxn modelId="{499DC5A1-DDAB-42B6-BB3F-3B3BB119FD99}" type="presParOf" srcId="{AE0F14F2-B7EE-4EA3-B77E-FBD09C0AA28F}" destId="{14F0BC20-E14B-4800-81FA-81F39D997D7E}" srcOrd="5" destOrd="0" presId="urn:microsoft.com/office/officeart/2005/8/layout/venn3"/>
    <dgm:cxn modelId="{8540FE67-DF4A-49DD-A4AE-B6E440F75A45}" type="presParOf" srcId="{AE0F14F2-B7EE-4EA3-B77E-FBD09C0AA28F}" destId="{7655E487-C1B7-448C-A86E-C6500DC31AC8}" srcOrd="6" destOrd="0" presId="urn:microsoft.com/office/officeart/2005/8/layout/venn3"/>
    <dgm:cxn modelId="{9B1B9C72-8309-46BC-9380-F28A5BF0A90E}" type="presParOf" srcId="{AE0F14F2-B7EE-4EA3-B77E-FBD09C0AA28F}" destId="{70FD64F9-6554-4A63-B130-C6790D2E97FA}" srcOrd="7" destOrd="0" presId="urn:microsoft.com/office/officeart/2005/8/layout/venn3"/>
    <dgm:cxn modelId="{6DE4BABF-3152-4A4B-8119-D209351FE034}" type="presParOf" srcId="{AE0F14F2-B7EE-4EA3-B77E-FBD09C0AA28F}" destId="{B96F3509-7E1D-4834-A37A-13143EE76770}" srcOrd="8" destOrd="0" presId="urn:microsoft.com/office/officeart/2005/8/layout/venn3"/>
    <dgm:cxn modelId="{5485A6A7-1D33-4C05-A1B3-8F7E01A6C08A}" type="presParOf" srcId="{AE0F14F2-B7EE-4EA3-B77E-FBD09C0AA28F}" destId="{72FB0D93-1EB0-4658-AD51-5BA98711601E}" srcOrd="9" destOrd="0" presId="urn:microsoft.com/office/officeart/2005/8/layout/venn3"/>
    <dgm:cxn modelId="{A9BD5632-3848-43D8-A50D-EF79CAD4E07E}" type="presParOf" srcId="{AE0F14F2-B7EE-4EA3-B77E-FBD09C0AA28F}" destId="{96013186-1826-4106-B958-0F34C7CCA9EC}" srcOrd="10" destOrd="0" presId="urn:microsoft.com/office/officeart/2005/8/layout/venn3"/>
    <dgm:cxn modelId="{594076C6-A423-47B9-9A1E-920A29E896AC}" type="presParOf" srcId="{AE0F14F2-B7EE-4EA3-B77E-FBD09C0AA28F}" destId="{94764E90-5277-4933-AD9C-44CCB1E14DE8}" srcOrd="11" destOrd="0" presId="urn:microsoft.com/office/officeart/2005/8/layout/venn3"/>
    <dgm:cxn modelId="{7DDE2C43-7464-45F9-B255-418D52960285}" type="presParOf" srcId="{AE0F14F2-B7EE-4EA3-B77E-FBD09C0AA28F}" destId="{11CC24B4-D242-4998-9868-CD49BA1A0B21}" srcOrd="12" destOrd="0" presId="urn:microsoft.com/office/officeart/2005/8/layout/venn3"/>
    <dgm:cxn modelId="{A5E706E0-A820-487E-9AC0-DC0AC94DAD05}" type="presParOf" srcId="{AE0F14F2-B7EE-4EA3-B77E-FBD09C0AA28F}" destId="{AD402C08-9D80-47A2-811F-4DD7670FC7A5}" srcOrd="13" destOrd="0" presId="urn:microsoft.com/office/officeart/2005/8/layout/venn3"/>
    <dgm:cxn modelId="{D5FF893E-FFD0-4121-9B97-424E149FAE06}" type="presParOf" srcId="{AE0F14F2-B7EE-4EA3-B77E-FBD09C0AA28F}" destId="{B965DB20-7B4E-40D9-B285-528E7038533B}" srcOrd="14" destOrd="0" presId="urn:microsoft.com/office/officeart/2005/8/layout/venn3"/>
    <dgm:cxn modelId="{DF5436BC-3C9F-4D4E-AA7C-F23FD0DA3C70}" type="presParOf" srcId="{AE0F14F2-B7EE-4EA3-B77E-FBD09C0AA28F}" destId="{1B6B8306-4C07-4214-92C0-00F384EC9B3E}" srcOrd="15" destOrd="0" presId="urn:microsoft.com/office/officeart/2005/8/layout/venn3"/>
    <dgm:cxn modelId="{94CEE051-FE3A-4EB8-8862-7122F87DAE67}" type="presParOf" srcId="{AE0F14F2-B7EE-4EA3-B77E-FBD09C0AA28F}" destId="{D433BAEE-90A1-4D58-9F68-D5DB94C0E08E}" srcOrd="16"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40B37-08CF-478A-82A6-3E9720B67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D3471B-71F6-45F2-9CB7-F9648ED2F320}">
      <dgm:prSet phldrT="[Text]" custT="1"/>
      <dgm:spPr/>
      <dgm:t>
        <a:bodyPr/>
        <a:lstStyle/>
        <a:p>
          <a:r>
            <a:rPr lang="en-US" sz="2500" dirty="0">
              <a:latin typeface="Fira Sans Book" panose="020B0604020202020204" charset="0"/>
              <a:ea typeface="Fira Sans Book" panose="020B0604020202020204" charset="0"/>
            </a:rPr>
            <a:t>Tuition Increases</a:t>
          </a:r>
        </a:p>
        <a:p>
          <a:r>
            <a:rPr lang="en-US" sz="1400" dirty="0">
              <a:latin typeface="Fira Sans Book" panose="020B0604020202020204" charset="0"/>
              <a:ea typeface="Fira Sans Book" panose="020B0604020202020204" charset="0"/>
            </a:rPr>
            <a:t>(excludes Self-Supporting) </a:t>
          </a:r>
        </a:p>
      </dgm:t>
    </dgm:pt>
    <dgm:pt modelId="{13F446F7-73CE-4C67-B029-ABB23A0AE091}" type="parTrans" cxnId="{BD793C24-F1A0-47E0-A27A-3EA370888CE2}">
      <dgm:prSet/>
      <dgm:spPr/>
      <dgm:t>
        <a:bodyPr/>
        <a:lstStyle/>
        <a:p>
          <a:endParaRPr lang="en-US"/>
        </a:p>
      </dgm:t>
    </dgm:pt>
    <dgm:pt modelId="{585864FD-FF58-44FD-8D3F-7712E13C9DCD}" type="sibTrans" cxnId="{BD793C24-F1A0-47E0-A27A-3EA370888CE2}">
      <dgm:prSet/>
      <dgm:spPr/>
      <dgm:t>
        <a:bodyPr/>
        <a:lstStyle/>
        <a:p>
          <a:endParaRPr lang="en-US"/>
        </a:p>
      </dgm:t>
    </dgm:pt>
    <dgm:pt modelId="{C0FEF8AD-3BB0-4E35-A7AD-B141D77FEA45}">
      <dgm:prSet phldrT="[Text]" custT="1"/>
      <dgm:spPr/>
      <dgm:t>
        <a:bodyPr/>
        <a:lstStyle/>
        <a:p>
          <a:r>
            <a:rPr lang="en-US" sz="1600" dirty="0">
              <a:latin typeface="Fira Sans" panose="020B0604020202020204" charset="0"/>
              <a:ea typeface="Fira Sans" panose="020B0604020202020204" charset="0"/>
            </a:rPr>
            <a:t>Tuition and Non-Resident Tuition </a:t>
          </a:r>
          <a:r>
            <a:rPr lang="en-US" sz="1600" baseline="0" dirty="0">
              <a:latin typeface="Fira Sans" panose="020B0604020202020204" charset="0"/>
              <a:ea typeface="Fira Sans" panose="020B0604020202020204" charset="0"/>
            </a:rPr>
            <a:t>provide ~</a:t>
          </a:r>
          <a:r>
            <a:rPr lang="en-US" sz="1600" dirty="0">
              <a:latin typeface="Fira Sans" panose="020B0604020202020204" charset="0"/>
              <a:ea typeface="Fira Sans" panose="020B0604020202020204" charset="0"/>
            </a:rPr>
            <a:t>50% of our core revenues</a:t>
          </a:r>
        </a:p>
      </dgm:t>
    </dgm:pt>
    <dgm:pt modelId="{93867253-C387-49BC-BD61-CE154EFCC0AD}" type="parTrans" cxnId="{B473F658-92A5-4748-8BC7-C6514EB13DEC}">
      <dgm:prSet/>
      <dgm:spPr/>
      <dgm:t>
        <a:bodyPr/>
        <a:lstStyle/>
        <a:p>
          <a:endParaRPr lang="en-US"/>
        </a:p>
      </dgm:t>
    </dgm:pt>
    <dgm:pt modelId="{DF1969B9-A07C-4CC2-B941-E435EA62C878}" type="sibTrans" cxnId="{B473F658-92A5-4748-8BC7-C6514EB13DEC}">
      <dgm:prSet/>
      <dgm:spPr/>
      <dgm:t>
        <a:bodyPr/>
        <a:lstStyle/>
        <a:p>
          <a:endParaRPr lang="en-US"/>
        </a:p>
      </dgm:t>
    </dgm:pt>
    <dgm:pt modelId="{BAB3EF29-AC16-4BBD-85AA-1F0E938ED01B}">
      <dgm:prSet phldrT="[Text]"/>
      <dgm:spPr/>
      <dgm:t>
        <a:bodyPr/>
        <a:lstStyle/>
        <a:p>
          <a:r>
            <a:rPr lang="en-US" dirty="0">
              <a:latin typeface="Fira Sans Book" panose="020B0604020202020204" charset="0"/>
              <a:ea typeface="Fira Sans Book" panose="020B0604020202020204" charset="0"/>
            </a:rPr>
            <a:t>State Funding Increases</a:t>
          </a:r>
        </a:p>
      </dgm:t>
    </dgm:pt>
    <dgm:pt modelId="{FA09F0BF-7C8C-4BF8-AED7-07F2567502F5}" type="parTrans" cxnId="{030479F4-429F-4E76-96C1-E0BBBFEFE2F6}">
      <dgm:prSet/>
      <dgm:spPr/>
      <dgm:t>
        <a:bodyPr/>
        <a:lstStyle/>
        <a:p>
          <a:endParaRPr lang="en-US"/>
        </a:p>
      </dgm:t>
    </dgm:pt>
    <dgm:pt modelId="{48E0AFF6-3904-46FC-AE3B-4D069FF20E8E}" type="sibTrans" cxnId="{030479F4-429F-4E76-96C1-E0BBBFEFE2F6}">
      <dgm:prSet/>
      <dgm:spPr/>
      <dgm:t>
        <a:bodyPr/>
        <a:lstStyle/>
        <a:p>
          <a:endParaRPr lang="en-US"/>
        </a:p>
      </dgm:t>
    </dgm:pt>
    <dgm:pt modelId="{3B5B9CEA-C80F-460C-9457-D2B07005FE10}">
      <dgm:prSet phldrT="[Text]" custT="1"/>
      <dgm:spPr/>
      <dgm:t>
        <a:bodyPr/>
        <a:lstStyle/>
        <a:p>
          <a:r>
            <a:rPr lang="en-US" sz="1600" dirty="0">
              <a:latin typeface="Fira Sans" panose="020B0604020202020204" charset="0"/>
              <a:ea typeface="Fira Sans" panose="020B0604020202020204" charset="0"/>
            </a:rPr>
            <a:t>State funding provides</a:t>
          </a:r>
          <a:r>
            <a:rPr lang="en-US" sz="1600" baseline="0" dirty="0">
              <a:latin typeface="Fira Sans" panose="020B0604020202020204" charset="0"/>
              <a:ea typeface="Fira Sans" panose="020B0604020202020204" charset="0"/>
            </a:rPr>
            <a:t> ~</a:t>
          </a:r>
          <a:r>
            <a:rPr lang="en-US" sz="1600" dirty="0">
              <a:latin typeface="Fira Sans" panose="020B0604020202020204" charset="0"/>
              <a:ea typeface="Fira Sans" panose="020B0604020202020204" charset="0"/>
            </a:rPr>
            <a:t>46% of our core revenues</a:t>
          </a:r>
        </a:p>
      </dgm:t>
    </dgm:pt>
    <dgm:pt modelId="{99ECF59F-BEE7-4304-B95E-C648768AEA8E}" type="parTrans" cxnId="{B61136DB-B2A0-4B9C-8190-972B07792BF0}">
      <dgm:prSet/>
      <dgm:spPr/>
      <dgm:t>
        <a:bodyPr/>
        <a:lstStyle/>
        <a:p>
          <a:endParaRPr lang="en-US"/>
        </a:p>
      </dgm:t>
    </dgm:pt>
    <dgm:pt modelId="{5BE36958-8C63-4DDF-9439-8EC9584CD761}" type="sibTrans" cxnId="{B61136DB-B2A0-4B9C-8190-972B07792BF0}">
      <dgm:prSet/>
      <dgm:spPr/>
      <dgm:t>
        <a:bodyPr/>
        <a:lstStyle/>
        <a:p>
          <a:endParaRPr lang="en-US"/>
        </a:p>
      </dgm:t>
    </dgm:pt>
    <dgm:pt modelId="{DAA20DC2-E728-43E1-9557-3A0E314F0843}">
      <dgm:prSet phldrT="[Text]"/>
      <dgm:spPr/>
      <dgm:t>
        <a:bodyPr/>
        <a:lstStyle/>
        <a:p>
          <a:r>
            <a:rPr lang="en-US" dirty="0">
              <a:latin typeface="Fira Sans Book" panose="020B0604020202020204" charset="0"/>
              <a:ea typeface="Fira Sans Book" panose="020B0604020202020204" charset="0"/>
            </a:rPr>
            <a:t>Student</a:t>
          </a:r>
          <a:r>
            <a:rPr lang="en-US" baseline="0" dirty="0">
              <a:latin typeface="Fira Sans Book" panose="020B0604020202020204" charset="0"/>
              <a:ea typeface="Fira Sans Book" panose="020B0604020202020204" charset="0"/>
            </a:rPr>
            <a:t> Enrollment Growth</a:t>
          </a:r>
          <a:endParaRPr lang="en-US" dirty="0">
            <a:latin typeface="Fira Sans Book" panose="020B0604020202020204" charset="0"/>
            <a:ea typeface="Fira Sans Book" panose="020B0604020202020204" charset="0"/>
          </a:endParaRPr>
        </a:p>
      </dgm:t>
    </dgm:pt>
    <dgm:pt modelId="{06DD3E8F-486C-4962-98FB-ADA356D5F859}" type="parTrans" cxnId="{C34D99D6-D2C3-4473-8378-F38CEBD1A4F7}">
      <dgm:prSet/>
      <dgm:spPr/>
      <dgm:t>
        <a:bodyPr/>
        <a:lstStyle/>
        <a:p>
          <a:endParaRPr lang="en-US"/>
        </a:p>
      </dgm:t>
    </dgm:pt>
    <dgm:pt modelId="{B363C44E-411F-460C-872D-EF43F5E51942}" type="sibTrans" cxnId="{C34D99D6-D2C3-4473-8378-F38CEBD1A4F7}">
      <dgm:prSet/>
      <dgm:spPr/>
      <dgm:t>
        <a:bodyPr/>
        <a:lstStyle/>
        <a:p>
          <a:endParaRPr lang="en-US"/>
        </a:p>
      </dgm:t>
    </dgm:pt>
    <dgm:pt modelId="{CFDD6F60-AC66-4DCB-B57B-ACD9BD93E110}">
      <dgm:prSet phldrT="[Text]" custT="1"/>
      <dgm:spPr/>
      <dgm:t>
        <a:bodyPr/>
        <a:lstStyle/>
        <a:p>
          <a:r>
            <a:rPr lang="en-US" sz="1600" dirty="0">
              <a:latin typeface="Fira Sans" panose="020B0604020202020204" charset="0"/>
              <a:ea typeface="Fira Sans" panose="020B0604020202020204" charset="0"/>
            </a:rPr>
            <a:t>Additional </a:t>
          </a:r>
          <a:r>
            <a:rPr lang="en-US" sz="1600" baseline="0" dirty="0">
              <a:latin typeface="Fira Sans" panose="020B0604020202020204" charset="0"/>
              <a:ea typeface="Fira Sans" panose="020B0604020202020204" charset="0"/>
            </a:rPr>
            <a:t>tuition &amp; state funds (offset by costs)</a:t>
          </a:r>
          <a:endParaRPr lang="en-US" sz="1600" dirty="0">
            <a:latin typeface="Fira Sans" panose="020B0604020202020204" charset="0"/>
            <a:ea typeface="Fira Sans" panose="020B0604020202020204" charset="0"/>
          </a:endParaRPr>
        </a:p>
      </dgm:t>
    </dgm:pt>
    <dgm:pt modelId="{25399D77-BE15-482F-BF39-81A66AF88A41}" type="parTrans" cxnId="{B2DB4A3B-C2FA-4A70-9AC9-39B1E7388402}">
      <dgm:prSet/>
      <dgm:spPr/>
      <dgm:t>
        <a:bodyPr/>
        <a:lstStyle/>
        <a:p>
          <a:endParaRPr lang="en-US"/>
        </a:p>
      </dgm:t>
    </dgm:pt>
    <dgm:pt modelId="{8F4586AA-238D-46EB-BD95-B2F77446EA48}" type="sibTrans" cxnId="{B2DB4A3B-C2FA-4A70-9AC9-39B1E7388402}">
      <dgm:prSet/>
      <dgm:spPr/>
      <dgm:t>
        <a:bodyPr/>
        <a:lstStyle/>
        <a:p>
          <a:endParaRPr lang="en-US"/>
        </a:p>
      </dgm:t>
    </dgm:pt>
    <dgm:pt modelId="{C3BCA54F-89B8-4788-9C16-2AA2880B1C20}">
      <dgm:prSet custT="1"/>
      <dgm:spPr/>
      <dgm:t>
        <a:bodyPr/>
        <a:lstStyle/>
        <a:p>
          <a:r>
            <a:rPr lang="en-US" sz="1600" baseline="0" dirty="0">
              <a:latin typeface="Fira Sans" panose="020B0604020202020204" charset="0"/>
              <a:ea typeface="Fira Sans" panose="020B0604020202020204" charset="0"/>
            </a:rPr>
            <a:t>Tuition and Non-Resident Tuition changes require Regental approval</a:t>
          </a:r>
        </a:p>
      </dgm:t>
    </dgm:pt>
    <dgm:pt modelId="{BC5CDE1F-2830-47DB-BCA3-C31330B43ACD}" type="parTrans" cxnId="{D95B86C0-B945-4916-8AC2-AEB546E2FE1F}">
      <dgm:prSet/>
      <dgm:spPr/>
      <dgm:t>
        <a:bodyPr/>
        <a:lstStyle/>
        <a:p>
          <a:endParaRPr lang="en-US"/>
        </a:p>
      </dgm:t>
    </dgm:pt>
    <dgm:pt modelId="{A497CBAF-6D6D-4054-9BF3-8B5319488C06}" type="sibTrans" cxnId="{D95B86C0-B945-4916-8AC2-AEB546E2FE1F}">
      <dgm:prSet/>
      <dgm:spPr/>
      <dgm:t>
        <a:bodyPr/>
        <a:lstStyle/>
        <a:p>
          <a:endParaRPr lang="en-US"/>
        </a:p>
      </dgm:t>
    </dgm:pt>
    <dgm:pt modelId="{CEFBAEAD-EB45-4A85-BAAB-D694FBF61DFD}">
      <dgm:prSet custT="1"/>
      <dgm:spPr/>
      <dgm:t>
        <a:bodyPr/>
        <a:lstStyle/>
        <a:p>
          <a:pPr rtl="0"/>
          <a:r>
            <a:rPr lang="en-US" sz="1600" dirty="0">
              <a:latin typeface="Fira Sans" panose="020B0604020202020204" charset="0"/>
              <a:ea typeface="Fira Sans" panose="020B0604020202020204" charset="0"/>
            </a:rPr>
            <a:t>Based on FTE enrollment (average unit loads</a:t>
          </a:r>
          <a:r>
            <a:rPr lang="en-US" sz="1600" baseline="0" dirty="0">
              <a:latin typeface="Fira Sans" panose="020B0604020202020204" charset="0"/>
              <a:ea typeface="Fira Sans" panose="020B0604020202020204" charset="0"/>
            </a:rPr>
            <a:t>) and defined </a:t>
          </a:r>
          <a:r>
            <a:rPr lang="en-US" sz="1600" baseline="0" dirty="0">
              <a:solidFill>
                <a:schemeClr val="tx1"/>
              </a:solidFill>
              <a:latin typeface="Fira Sans" panose="020B0604020202020204" charset="0"/>
              <a:ea typeface="Fira Sans" panose="020B0604020202020204" charset="0"/>
            </a:rPr>
            <a:t>set-asides</a:t>
          </a:r>
          <a:endParaRPr lang="en-US" sz="1600" dirty="0">
            <a:solidFill>
              <a:schemeClr val="tx1"/>
            </a:solidFill>
            <a:latin typeface="Fira Sans" panose="020B0604020202020204" charset="0"/>
            <a:ea typeface="Fira Sans" panose="020B0604020202020204" charset="0"/>
          </a:endParaRPr>
        </a:p>
      </dgm:t>
    </dgm:pt>
    <dgm:pt modelId="{3C69F798-19D0-4160-B3AB-AD498CB95FA6}" type="parTrans" cxnId="{F4D64F2D-A732-43A2-9DE9-59D652633F92}">
      <dgm:prSet/>
      <dgm:spPr/>
      <dgm:t>
        <a:bodyPr/>
        <a:lstStyle/>
        <a:p>
          <a:endParaRPr lang="en-US"/>
        </a:p>
      </dgm:t>
    </dgm:pt>
    <dgm:pt modelId="{B4C8CC45-D5C4-4157-A793-CEB92A69DF0B}" type="sibTrans" cxnId="{F4D64F2D-A732-43A2-9DE9-59D652633F92}">
      <dgm:prSet/>
      <dgm:spPr/>
      <dgm:t>
        <a:bodyPr/>
        <a:lstStyle/>
        <a:p>
          <a:endParaRPr lang="en-US"/>
        </a:p>
      </dgm:t>
    </dgm:pt>
    <dgm:pt modelId="{03278F40-B211-422C-8649-59E1EB911B79}">
      <dgm:prSet custT="1"/>
      <dgm:spPr/>
      <dgm:t>
        <a:bodyPr/>
        <a:lstStyle/>
        <a:p>
          <a:r>
            <a:rPr lang="en-US" sz="1600" baseline="0" dirty="0">
              <a:latin typeface="Fira Sans" panose="020B0604020202020204" charset="0"/>
              <a:ea typeface="Fira Sans" panose="020B0604020202020204" charset="0"/>
            </a:rPr>
            <a:t>Enrollment of self-supporting Masters &amp; non-residents provide </a:t>
          </a:r>
          <a:r>
            <a:rPr lang="en-US" sz="1600" baseline="0" dirty="0">
              <a:solidFill>
                <a:schemeClr val="tx1"/>
              </a:solidFill>
              <a:latin typeface="Fira Sans" panose="020B0604020202020204" charset="0"/>
              <a:ea typeface="Fira Sans" panose="020B0604020202020204" charset="0"/>
            </a:rPr>
            <a:t>additional revenue</a:t>
          </a:r>
        </a:p>
      </dgm:t>
    </dgm:pt>
    <dgm:pt modelId="{97142468-32D6-4485-A211-F319530AAD7E}" type="parTrans" cxnId="{C469B6FE-E8F5-482C-97DB-446D35A2E295}">
      <dgm:prSet/>
      <dgm:spPr/>
      <dgm:t>
        <a:bodyPr/>
        <a:lstStyle/>
        <a:p>
          <a:endParaRPr lang="en-US"/>
        </a:p>
      </dgm:t>
    </dgm:pt>
    <dgm:pt modelId="{41167E13-BD06-44A4-A0C9-072DC77EC22D}" type="sibTrans" cxnId="{C469B6FE-E8F5-482C-97DB-446D35A2E295}">
      <dgm:prSet/>
      <dgm:spPr/>
      <dgm:t>
        <a:bodyPr/>
        <a:lstStyle/>
        <a:p>
          <a:endParaRPr lang="en-US"/>
        </a:p>
      </dgm:t>
    </dgm:pt>
    <dgm:pt modelId="{2B8B374B-720F-4844-90C9-1A14358F6932}">
      <dgm:prSet custT="1"/>
      <dgm:spPr/>
      <dgm:t>
        <a:bodyPr/>
        <a:lstStyle/>
        <a:p>
          <a:pPr rtl="0"/>
          <a:r>
            <a:rPr lang="en-US" sz="1600" baseline="0" dirty="0">
              <a:latin typeface="Fira Sans" panose="020B0604020202020204" charset="0"/>
              <a:ea typeface="Fira Sans" panose="020B0604020202020204" charset="0"/>
            </a:rPr>
            <a:t>Negotiated by UCOP and CA Legislature, Governor</a:t>
          </a:r>
          <a:endParaRPr lang="en-US" sz="1600" dirty="0">
            <a:latin typeface="Fira Sans" panose="020B0604020202020204" charset="0"/>
            <a:ea typeface="Fira Sans" panose="020B0604020202020204" charset="0"/>
          </a:endParaRPr>
        </a:p>
      </dgm:t>
    </dgm:pt>
    <dgm:pt modelId="{305ABC27-D9F4-4159-A7C2-C175D82491CB}" type="parTrans" cxnId="{7A2F36FD-78D1-45BF-9E8F-03324FA72511}">
      <dgm:prSet/>
      <dgm:spPr/>
      <dgm:t>
        <a:bodyPr/>
        <a:lstStyle/>
        <a:p>
          <a:endParaRPr lang="en-US"/>
        </a:p>
      </dgm:t>
    </dgm:pt>
    <dgm:pt modelId="{8874E3B2-5049-4201-899C-80F9985FC07E}" type="sibTrans" cxnId="{7A2F36FD-78D1-45BF-9E8F-03324FA72511}">
      <dgm:prSet/>
      <dgm:spPr/>
      <dgm:t>
        <a:bodyPr/>
        <a:lstStyle/>
        <a:p>
          <a:endParaRPr lang="en-US"/>
        </a:p>
      </dgm:t>
    </dgm:pt>
    <dgm:pt modelId="{8D633E52-D133-4273-BDB5-E910295C3EF1}">
      <dgm:prSet custT="1"/>
      <dgm:spPr/>
      <dgm:t>
        <a:bodyPr/>
        <a:lstStyle/>
        <a:p>
          <a:r>
            <a:rPr lang="en-US" sz="1600" baseline="0" dirty="0">
              <a:solidFill>
                <a:schemeClr val="tx1"/>
              </a:solidFill>
              <a:latin typeface="Fira Sans" panose="020B0604020202020204" charset="0"/>
              <a:ea typeface="Fira Sans" panose="020B0604020202020204" charset="0"/>
            </a:rPr>
            <a:t>Based on Budgeted FTE, with occasional true-ups to actuals</a:t>
          </a:r>
          <a:endParaRPr lang="en-US" sz="1600" baseline="0" dirty="0">
            <a:latin typeface="Fira Sans" panose="020B0604020202020204" charset="0"/>
            <a:ea typeface="Fira Sans" panose="020B0604020202020204" charset="0"/>
          </a:endParaRPr>
        </a:p>
      </dgm:t>
    </dgm:pt>
    <dgm:pt modelId="{47752C06-C8C9-4598-A7F8-8E0A6064EA5C}" type="parTrans" cxnId="{1E88747A-9A16-4EB1-9FD1-C4BCDB22AC8E}">
      <dgm:prSet/>
      <dgm:spPr/>
      <dgm:t>
        <a:bodyPr/>
        <a:lstStyle/>
        <a:p>
          <a:endParaRPr lang="en-US"/>
        </a:p>
      </dgm:t>
    </dgm:pt>
    <dgm:pt modelId="{B3F0DD69-34D3-428E-B10C-378C8E4EB3D0}" type="sibTrans" cxnId="{1E88747A-9A16-4EB1-9FD1-C4BCDB22AC8E}">
      <dgm:prSet/>
      <dgm:spPr/>
      <dgm:t>
        <a:bodyPr/>
        <a:lstStyle/>
        <a:p>
          <a:endParaRPr lang="en-US"/>
        </a:p>
      </dgm:t>
    </dgm:pt>
    <dgm:pt modelId="{736E755E-A2C4-4228-97C6-D1EDA255E61E}">
      <dgm:prSet custT="1"/>
      <dgm:spPr/>
      <dgm:t>
        <a:bodyPr/>
        <a:lstStyle/>
        <a:p>
          <a:pPr>
            <a:tabLst>
              <a:tab pos="2859088" algn="l"/>
            </a:tabLst>
          </a:pPr>
          <a:r>
            <a:rPr lang="en-US" sz="1600" baseline="0" dirty="0">
              <a:solidFill>
                <a:schemeClr val="tx1"/>
              </a:solidFill>
              <a:latin typeface="Fira Sans" panose="020B0604020202020204" charset="0"/>
              <a:ea typeface="Fira Sans" panose="020B0604020202020204" charset="0"/>
            </a:rPr>
            <a:t>Limited by current human and capital infrastructure</a:t>
          </a:r>
        </a:p>
      </dgm:t>
    </dgm:pt>
    <dgm:pt modelId="{5E4BB43C-940C-4804-839B-FA562CBBEC0E}" type="parTrans" cxnId="{5FFFDE50-0696-41C4-AB35-5CBE5AEF9248}">
      <dgm:prSet/>
      <dgm:spPr/>
      <dgm:t>
        <a:bodyPr/>
        <a:lstStyle/>
        <a:p>
          <a:endParaRPr lang="en-US"/>
        </a:p>
      </dgm:t>
    </dgm:pt>
    <dgm:pt modelId="{797F48CE-4FBD-47AD-A781-62865C6C3226}" type="sibTrans" cxnId="{5FFFDE50-0696-41C4-AB35-5CBE5AEF9248}">
      <dgm:prSet/>
      <dgm:spPr/>
      <dgm:t>
        <a:bodyPr/>
        <a:lstStyle/>
        <a:p>
          <a:endParaRPr lang="en-US"/>
        </a:p>
      </dgm:t>
    </dgm:pt>
    <dgm:pt modelId="{E5D95288-220F-4B76-8ED9-9FB99FEEFB65}" type="pres">
      <dgm:prSet presAssocID="{99740B37-08CF-478A-82A6-3E9720B678D0}" presName="Name0" presStyleCnt="0">
        <dgm:presLayoutVars>
          <dgm:dir/>
          <dgm:animLvl val="lvl"/>
          <dgm:resizeHandles val="exact"/>
        </dgm:presLayoutVars>
      </dgm:prSet>
      <dgm:spPr/>
    </dgm:pt>
    <dgm:pt modelId="{95651B45-B8AC-46F0-B158-F8FCAB6FB5AF}" type="pres">
      <dgm:prSet presAssocID="{05D3471B-71F6-45F2-9CB7-F9648ED2F320}" presName="linNode" presStyleCnt="0"/>
      <dgm:spPr/>
    </dgm:pt>
    <dgm:pt modelId="{4EF36F16-F624-4B73-9E55-8FF555C5051E}" type="pres">
      <dgm:prSet presAssocID="{05D3471B-71F6-45F2-9CB7-F9648ED2F320}" presName="parentText" presStyleLbl="node1" presStyleIdx="0" presStyleCnt="3" custScaleX="72348" custScaleY="108214">
        <dgm:presLayoutVars>
          <dgm:chMax val="1"/>
          <dgm:bulletEnabled val="1"/>
        </dgm:presLayoutVars>
      </dgm:prSet>
      <dgm:spPr/>
    </dgm:pt>
    <dgm:pt modelId="{FDCE523D-0139-4C20-B0C5-05B85C0FC248}" type="pres">
      <dgm:prSet presAssocID="{05D3471B-71F6-45F2-9CB7-F9648ED2F320}" presName="descendantText" presStyleLbl="alignAccFollowNode1" presStyleIdx="0" presStyleCnt="3" custScaleX="116156" custScaleY="121516" custLinFactNeighborX="10" custLinFactNeighborY="-1131">
        <dgm:presLayoutVars>
          <dgm:bulletEnabled val="1"/>
        </dgm:presLayoutVars>
      </dgm:prSet>
      <dgm:spPr/>
    </dgm:pt>
    <dgm:pt modelId="{E6215A2E-EE4C-4446-BCC0-11967A703769}" type="pres">
      <dgm:prSet presAssocID="{585864FD-FF58-44FD-8D3F-7712E13C9DCD}" presName="sp" presStyleCnt="0"/>
      <dgm:spPr/>
    </dgm:pt>
    <dgm:pt modelId="{0FF2688D-7B52-4A2A-98C6-0864FD8FBFA4}" type="pres">
      <dgm:prSet presAssocID="{BAB3EF29-AC16-4BBD-85AA-1F0E938ED01B}" presName="linNode" presStyleCnt="0"/>
      <dgm:spPr/>
    </dgm:pt>
    <dgm:pt modelId="{629DC0EA-694E-4921-AC25-1078BE8E4897}" type="pres">
      <dgm:prSet presAssocID="{BAB3EF29-AC16-4BBD-85AA-1F0E938ED01B}" presName="parentText" presStyleLbl="node1" presStyleIdx="1" presStyleCnt="3" custScaleX="71604" custScaleY="99117">
        <dgm:presLayoutVars>
          <dgm:chMax val="1"/>
          <dgm:bulletEnabled val="1"/>
        </dgm:presLayoutVars>
      </dgm:prSet>
      <dgm:spPr/>
    </dgm:pt>
    <dgm:pt modelId="{415632B9-EAC9-4A1C-AA4F-B1DC8932B058}" type="pres">
      <dgm:prSet presAssocID="{BAB3EF29-AC16-4BBD-85AA-1F0E938ED01B}" presName="descendantText" presStyleLbl="alignAccFollowNode1" presStyleIdx="1" presStyleCnt="3" custScaleX="115837" custScaleY="116551" custLinFactNeighborX="232" custLinFactNeighborY="-2602">
        <dgm:presLayoutVars>
          <dgm:bulletEnabled val="1"/>
        </dgm:presLayoutVars>
      </dgm:prSet>
      <dgm:spPr/>
    </dgm:pt>
    <dgm:pt modelId="{7CDD55DE-3018-4190-A54C-B7BC3049CA68}" type="pres">
      <dgm:prSet presAssocID="{48E0AFF6-3904-46FC-AE3B-4D069FF20E8E}" presName="sp" presStyleCnt="0"/>
      <dgm:spPr/>
    </dgm:pt>
    <dgm:pt modelId="{2B1032AE-A926-4450-BE44-67AC670499C7}" type="pres">
      <dgm:prSet presAssocID="{DAA20DC2-E728-43E1-9557-3A0E314F0843}" presName="linNode" presStyleCnt="0"/>
      <dgm:spPr/>
    </dgm:pt>
    <dgm:pt modelId="{DDDCEB87-8827-46A5-BA02-5755353DE28F}" type="pres">
      <dgm:prSet presAssocID="{DAA20DC2-E728-43E1-9557-3A0E314F0843}" presName="parentText" presStyleLbl="node1" presStyleIdx="2" presStyleCnt="3" custScaleX="78301" custLinFactNeighborY="152">
        <dgm:presLayoutVars>
          <dgm:chMax val="1"/>
          <dgm:bulletEnabled val="1"/>
        </dgm:presLayoutVars>
      </dgm:prSet>
      <dgm:spPr/>
    </dgm:pt>
    <dgm:pt modelId="{A0E6E30E-9968-41E9-9298-D3E1ACAFFA25}" type="pres">
      <dgm:prSet presAssocID="{DAA20DC2-E728-43E1-9557-3A0E314F0843}" presName="descendantText" presStyleLbl="alignAccFollowNode1" presStyleIdx="2" presStyleCnt="3" custScaleX="123656" custScaleY="118299" custLinFactNeighborX="26" custLinFactNeighborY="2253">
        <dgm:presLayoutVars>
          <dgm:bulletEnabled val="1"/>
        </dgm:presLayoutVars>
      </dgm:prSet>
      <dgm:spPr/>
    </dgm:pt>
  </dgm:ptLst>
  <dgm:cxnLst>
    <dgm:cxn modelId="{6544F709-774F-42E4-814E-182FB5128E12}" type="presOf" srcId="{8D633E52-D133-4273-BDB5-E910295C3EF1}" destId="{A0E6E30E-9968-41E9-9298-D3E1ACAFFA25}" srcOrd="0" destOrd="2" presId="urn:microsoft.com/office/officeart/2005/8/layout/vList5"/>
    <dgm:cxn modelId="{1580EC22-B375-479F-8EEF-2E829CFD26DE}" type="presOf" srcId="{CFDD6F60-AC66-4DCB-B57B-ACD9BD93E110}" destId="{A0E6E30E-9968-41E9-9298-D3E1ACAFFA25}" srcOrd="0" destOrd="0" presId="urn:microsoft.com/office/officeart/2005/8/layout/vList5"/>
    <dgm:cxn modelId="{BD793C24-F1A0-47E0-A27A-3EA370888CE2}" srcId="{99740B37-08CF-478A-82A6-3E9720B678D0}" destId="{05D3471B-71F6-45F2-9CB7-F9648ED2F320}" srcOrd="0" destOrd="0" parTransId="{13F446F7-73CE-4C67-B029-ABB23A0AE091}" sibTransId="{585864FD-FF58-44FD-8D3F-7712E13C9DCD}"/>
    <dgm:cxn modelId="{32430F29-24BC-48BC-9F94-CCE49198BA49}" type="presOf" srcId="{3B5B9CEA-C80F-460C-9457-D2B07005FE10}" destId="{415632B9-EAC9-4A1C-AA4F-B1DC8932B058}" srcOrd="0" destOrd="0" presId="urn:microsoft.com/office/officeart/2005/8/layout/vList5"/>
    <dgm:cxn modelId="{F4D64F2D-A732-43A2-9DE9-59D652633F92}" srcId="{BAB3EF29-AC16-4BBD-85AA-1F0E938ED01B}" destId="{CEFBAEAD-EB45-4A85-BAAB-D694FBF61DFD}" srcOrd="1" destOrd="0" parTransId="{3C69F798-19D0-4160-B3AB-AD498CB95FA6}" sibTransId="{B4C8CC45-D5C4-4157-A793-CEB92A69DF0B}"/>
    <dgm:cxn modelId="{B2DB4A3B-C2FA-4A70-9AC9-39B1E7388402}" srcId="{DAA20DC2-E728-43E1-9557-3A0E314F0843}" destId="{CFDD6F60-AC66-4DCB-B57B-ACD9BD93E110}" srcOrd="0" destOrd="0" parTransId="{25399D77-BE15-482F-BF39-81A66AF88A41}" sibTransId="{8F4586AA-238D-46EB-BD95-B2F77446EA48}"/>
    <dgm:cxn modelId="{9187B33F-FD84-4DB8-A84D-9D69BA05CE34}" type="presOf" srcId="{CEFBAEAD-EB45-4A85-BAAB-D694FBF61DFD}" destId="{415632B9-EAC9-4A1C-AA4F-B1DC8932B058}" srcOrd="0" destOrd="1" presId="urn:microsoft.com/office/officeart/2005/8/layout/vList5"/>
    <dgm:cxn modelId="{98F8EB42-9DD5-4DAF-8591-4600EE03278E}" type="presOf" srcId="{03278F40-B211-422C-8649-59E1EB911B79}" destId="{A0E6E30E-9968-41E9-9298-D3E1ACAFFA25}" srcOrd="0" destOrd="1" presId="urn:microsoft.com/office/officeart/2005/8/layout/vList5"/>
    <dgm:cxn modelId="{5FFFDE50-0696-41C4-AB35-5CBE5AEF9248}" srcId="{DAA20DC2-E728-43E1-9557-3A0E314F0843}" destId="{736E755E-A2C4-4228-97C6-D1EDA255E61E}" srcOrd="3" destOrd="0" parTransId="{5E4BB43C-940C-4804-839B-FA562CBBEC0E}" sibTransId="{797F48CE-4FBD-47AD-A781-62865C6C3226}"/>
    <dgm:cxn modelId="{B473F658-92A5-4748-8BC7-C6514EB13DEC}" srcId="{05D3471B-71F6-45F2-9CB7-F9648ED2F320}" destId="{C0FEF8AD-3BB0-4E35-A7AD-B141D77FEA45}" srcOrd="0" destOrd="0" parTransId="{93867253-C387-49BC-BD61-CE154EFCC0AD}" sibTransId="{DF1969B9-A07C-4CC2-B941-E435EA62C878}"/>
    <dgm:cxn modelId="{1E88747A-9A16-4EB1-9FD1-C4BCDB22AC8E}" srcId="{DAA20DC2-E728-43E1-9557-3A0E314F0843}" destId="{8D633E52-D133-4273-BDB5-E910295C3EF1}" srcOrd="2" destOrd="0" parTransId="{47752C06-C8C9-4598-A7F8-8E0A6064EA5C}" sibTransId="{B3F0DD69-34D3-428E-B10C-378C8E4EB3D0}"/>
    <dgm:cxn modelId="{69FB4795-403A-4BB6-8FEE-12E6E48A85A4}" type="presOf" srcId="{DAA20DC2-E728-43E1-9557-3A0E314F0843}" destId="{DDDCEB87-8827-46A5-BA02-5755353DE28F}" srcOrd="0" destOrd="0" presId="urn:microsoft.com/office/officeart/2005/8/layout/vList5"/>
    <dgm:cxn modelId="{E18A4A95-D062-4AC4-8568-ABD25A00395D}" type="presOf" srcId="{736E755E-A2C4-4228-97C6-D1EDA255E61E}" destId="{A0E6E30E-9968-41E9-9298-D3E1ACAFFA25}" srcOrd="0" destOrd="3" presId="urn:microsoft.com/office/officeart/2005/8/layout/vList5"/>
    <dgm:cxn modelId="{DED0E3B1-A9A3-4FD7-9F4C-63237A9662FD}" type="presOf" srcId="{C3BCA54F-89B8-4788-9C16-2AA2880B1C20}" destId="{FDCE523D-0139-4C20-B0C5-05B85C0FC248}" srcOrd="0" destOrd="1" presId="urn:microsoft.com/office/officeart/2005/8/layout/vList5"/>
    <dgm:cxn modelId="{12F5A8B4-3485-4F84-A709-B1D6BCBF4CA2}" type="presOf" srcId="{BAB3EF29-AC16-4BBD-85AA-1F0E938ED01B}" destId="{629DC0EA-694E-4921-AC25-1078BE8E4897}" srcOrd="0" destOrd="0" presId="urn:microsoft.com/office/officeart/2005/8/layout/vList5"/>
    <dgm:cxn modelId="{E21BE2B4-27B4-460D-AFB5-07FE6103813B}" type="presOf" srcId="{99740B37-08CF-478A-82A6-3E9720B678D0}" destId="{E5D95288-220F-4B76-8ED9-9FB99FEEFB65}" srcOrd="0" destOrd="0" presId="urn:microsoft.com/office/officeart/2005/8/layout/vList5"/>
    <dgm:cxn modelId="{87C84EBB-527B-4A79-91B7-5CFBB0B0A4EE}" type="presOf" srcId="{C0FEF8AD-3BB0-4E35-A7AD-B141D77FEA45}" destId="{FDCE523D-0139-4C20-B0C5-05B85C0FC248}" srcOrd="0" destOrd="0" presId="urn:microsoft.com/office/officeart/2005/8/layout/vList5"/>
    <dgm:cxn modelId="{D95B86C0-B945-4916-8AC2-AEB546E2FE1F}" srcId="{05D3471B-71F6-45F2-9CB7-F9648ED2F320}" destId="{C3BCA54F-89B8-4788-9C16-2AA2880B1C20}" srcOrd="1" destOrd="0" parTransId="{BC5CDE1F-2830-47DB-BCA3-C31330B43ACD}" sibTransId="{A497CBAF-6D6D-4054-9BF3-8B5319488C06}"/>
    <dgm:cxn modelId="{607727C6-F951-46A1-A215-B44F5CA9DCE3}" type="presOf" srcId="{05D3471B-71F6-45F2-9CB7-F9648ED2F320}" destId="{4EF36F16-F624-4B73-9E55-8FF555C5051E}" srcOrd="0" destOrd="0" presId="urn:microsoft.com/office/officeart/2005/8/layout/vList5"/>
    <dgm:cxn modelId="{C34D99D6-D2C3-4473-8378-F38CEBD1A4F7}" srcId="{99740B37-08CF-478A-82A6-3E9720B678D0}" destId="{DAA20DC2-E728-43E1-9557-3A0E314F0843}" srcOrd="2" destOrd="0" parTransId="{06DD3E8F-486C-4962-98FB-ADA356D5F859}" sibTransId="{B363C44E-411F-460C-872D-EF43F5E51942}"/>
    <dgm:cxn modelId="{B61136DB-B2A0-4B9C-8190-972B07792BF0}" srcId="{BAB3EF29-AC16-4BBD-85AA-1F0E938ED01B}" destId="{3B5B9CEA-C80F-460C-9457-D2B07005FE10}" srcOrd="0" destOrd="0" parTransId="{99ECF59F-BEE7-4304-B95E-C648768AEA8E}" sibTransId="{5BE36958-8C63-4DDF-9439-8EC9584CD761}"/>
    <dgm:cxn modelId="{030479F4-429F-4E76-96C1-E0BBBFEFE2F6}" srcId="{99740B37-08CF-478A-82A6-3E9720B678D0}" destId="{BAB3EF29-AC16-4BBD-85AA-1F0E938ED01B}" srcOrd="1" destOrd="0" parTransId="{FA09F0BF-7C8C-4BF8-AED7-07F2567502F5}" sibTransId="{48E0AFF6-3904-46FC-AE3B-4D069FF20E8E}"/>
    <dgm:cxn modelId="{7F5BC0F5-9314-45E6-BC67-33504281D8C3}" type="presOf" srcId="{2B8B374B-720F-4844-90C9-1A14358F6932}" destId="{415632B9-EAC9-4A1C-AA4F-B1DC8932B058}" srcOrd="0" destOrd="2" presId="urn:microsoft.com/office/officeart/2005/8/layout/vList5"/>
    <dgm:cxn modelId="{7A2F36FD-78D1-45BF-9E8F-03324FA72511}" srcId="{BAB3EF29-AC16-4BBD-85AA-1F0E938ED01B}" destId="{2B8B374B-720F-4844-90C9-1A14358F6932}" srcOrd="2" destOrd="0" parTransId="{305ABC27-D9F4-4159-A7C2-C175D82491CB}" sibTransId="{8874E3B2-5049-4201-899C-80F9985FC07E}"/>
    <dgm:cxn modelId="{C469B6FE-E8F5-482C-97DB-446D35A2E295}" srcId="{DAA20DC2-E728-43E1-9557-3A0E314F0843}" destId="{03278F40-B211-422C-8649-59E1EB911B79}" srcOrd="1" destOrd="0" parTransId="{97142468-32D6-4485-A211-F319530AAD7E}" sibTransId="{41167E13-BD06-44A4-A0C9-072DC77EC22D}"/>
    <dgm:cxn modelId="{FC1C64AB-FDE8-4E7B-BE62-42178AE3C9EB}" type="presParOf" srcId="{E5D95288-220F-4B76-8ED9-9FB99FEEFB65}" destId="{95651B45-B8AC-46F0-B158-F8FCAB6FB5AF}" srcOrd="0" destOrd="0" presId="urn:microsoft.com/office/officeart/2005/8/layout/vList5"/>
    <dgm:cxn modelId="{3AF5DBD0-149F-466D-AC3D-143701F2B87D}" type="presParOf" srcId="{95651B45-B8AC-46F0-B158-F8FCAB6FB5AF}" destId="{4EF36F16-F624-4B73-9E55-8FF555C5051E}" srcOrd="0" destOrd="0" presId="urn:microsoft.com/office/officeart/2005/8/layout/vList5"/>
    <dgm:cxn modelId="{4B7A820E-2628-4995-B1BE-1C9D6A6D84B5}" type="presParOf" srcId="{95651B45-B8AC-46F0-B158-F8FCAB6FB5AF}" destId="{FDCE523D-0139-4C20-B0C5-05B85C0FC248}" srcOrd="1" destOrd="0" presId="urn:microsoft.com/office/officeart/2005/8/layout/vList5"/>
    <dgm:cxn modelId="{EA7B5ACC-8AF2-41C4-AA21-155623E3F559}" type="presParOf" srcId="{E5D95288-220F-4B76-8ED9-9FB99FEEFB65}" destId="{E6215A2E-EE4C-4446-BCC0-11967A703769}" srcOrd="1" destOrd="0" presId="urn:microsoft.com/office/officeart/2005/8/layout/vList5"/>
    <dgm:cxn modelId="{95EA91AB-B655-4D53-80E6-3C45D5498CE8}" type="presParOf" srcId="{E5D95288-220F-4B76-8ED9-9FB99FEEFB65}" destId="{0FF2688D-7B52-4A2A-98C6-0864FD8FBFA4}" srcOrd="2" destOrd="0" presId="urn:microsoft.com/office/officeart/2005/8/layout/vList5"/>
    <dgm:cxn modelId="{7FFA4C57-CA95-4B07-AFB8-894CBAD33EED}" type="presParOf" srcId="{0FF2688D-7B52-4A2A-98C6-0864FD8FBFA4}" destId="{629DC0EA-694E-4921-AC25-1078BE8E4897}" srcOrd="0" destOrd="0" presId="urn:microsoft.com/office/officeart/2005/8/layout/vList5"/>
    <dgm:cxn modelId="{D74606C5-A8B9-4CDF-AF5B-1B099438CBC7}" type="presParOf" srcId="{0FF2688D-7B52-4A2A-98C6-0864FD8FBFA4}" destId="{415632B9-EAC9-4A1C-AA4F-B1DC8932B058}" srcOrd="1" destOrd="0" presId="urn:microsoft.com/office/officeart/2005/8/layout/vList5"/>
    <dgm:cxn modelId="{197EF73D-2C20-42D1-A6BC-952E190A52E0}" type="presParOf" srcId="{E5D95288-220F-4B76-8ED9-9FB99FEEFB65}" destId="{7CDD55DE-3018-4190-A54C-B7BC3049CA68}" srcOrd="3" destOrd="0" presId="urn:microsoft.com/office/officeart/2005/8/layout/vList5"/>
    <dgm:cxn modelId="{EC729BF3-745D-4CB4-B9A2-F34E6805BADC}" type="presParOf" srcId="{E5D95288-220F-4B76-8ED9-9FB99FEEFB65}" destId="{2B1032AE-A926-4450-BE44-67AC670499C7}" srcOrd="4" destOrd="0" presId="urn:microsoft.com/office/officeart/2005/8/layout/vList5"/>
    <dgm:cxn modelId="{D5228114-3791-45B4-9D32-9F10A4AD2C41}" type="presParOf" srcId="{2B1032AE-A926-4450-BE44-67AC670499C7}" destId="{DDDCEB87-8827-46A5-BA02-5755353DE28F}" srcOrd="0" destOrd="0" presId="urn:microsoft.com/office/officeart/2005/8/layout/vList5"/>
    <dgm:cxn modelId="{5EB8DB6C-1F05-4782-BAF2-4A1F49635B8E}" type="presParOf" srcId="{2B1032AE-A926-4450-BE44-67AC670499C7}" destId="{A0E6E30E-9968-41E9-9298-D3E1ACAFFA2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740B37-08CF-478A-82A6-3E9720B67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D3471B-71F6-45F2-9CB7-F9648ED2F320}">
      <dgm:prSet phldrT="[Text]" custT="1"/>
      <dgm:spPr/>
      <dgm:t>
        <a:bodyPr/>
        <a:lstStyle/>
        <a:p>
          <a:r>
            <a:rPr lang="en-US" sz="2500" dirty="0">
              <a:latin typeface="Fira Sans Book" panose="020B0604020202020204" charset="0"/>
              <a:ea typeface="Fira Sans Book" panose="020B0604020202020204" charset="0"/>
            </a:rPr>
            <a:t>UCOP Rebenching Model</a:t>
          </a:r>
        </a:p>
      </dgm:t>
    </dgm:pt>
    <dgm:pt modelId="{13F446F7-73CE-4C67-B029-ABB23A0AE091}" type="parTrans" cxnId="{BD793C24-F1A0-47E0-A27A-3EA370888CE2}">
      <dgm:prSet/>
      <dgm:spPr/>
      <dgm:t>
        <a:bodyPr/>
        <a:lstStyle/>
        <a:p>
          <a:endParaRPr lang="en-US"/>
        </a:p>
      </dgm:t>
    </dgm:pt>
    <dgm:pt modelId="{585864FD-FF58-44FD-8D3F-7712E13C9DCD}" type="sibTrans" cxnId="{BD793C24-F1A0-47E0-A27A-3EA370888CE2}">
      <dgm:prSet/>
      <dgm:spPr/>
      <dgm:t>
        <a:bodyPr/>
        <a:lstStyle/>
        <a:p>
          <a:endParaRPr lang="en-US"/>
        </a:p>
      </dgm:t>
    </dgm:pt>
    <dgm:pt modelId="{C0FEF8AD-3BB0-4E35-A7AD-B141D77FEA45}">
      <dgm:prSet phldrT="[Text]" custT="1"/>
      <dgm:spPr/>
      <dgm:t>
        <a:bodyPr/>
        <a:lstStyle/>
        <a:p>
          <a:r>
            <a:rPr lang="en-US" sz="1800" strike="noStrike" baseline="0" dirty="0">
              <a:solidFill>
                <a:schemeClr val="tx1"/>
              </a:solidFill>
              <a:latin typeface="Fira Sans" panose="020B0604020202020204" charset="0"/>
              <a:ea typeface="Fira Sans" panose="020B0604020202020204" charset="0"/>
            </a:rPr>
            <a:t>The UCOP process to allocate state funds to each of the campuses based on student enrollment (FTE of CA Residents)</a:t>
          </a:r>
        </a:p>
      </dgm:t>
    </dgm:pt>
    <dgm:pt modelId="{93867253-C387-49BC-BD61-CE154EFCC0AD}" type="parTrans" cxnId="{B473F658-92A5-4748-8BC7-C6514EB13DEC}">
      <dgm:prSet/>
      <dgm:spPr/>
      <dgm:t>
        <a:bodyPr/>
        <a:lstStyle/>
        <a:p>
          <a:endParaRPr lang="en-US"/>
        </a:p>
      </dgm:t>
    </dgm:pt>
    <dgm:pt modelId="{DF1969B9-A07C-4CC2-B941-E435EA62C878}" type="sibTrans" cxnId="{B473F658-92A5-4748-8BC7-C6514EB13DEC}">
      <dgm:prSet/>
      <dgm:spPr/>
      <dgm:t>
        <a:bodyPr/>
        <a:lstStyle/>
        <a:p>
          <a:endParaRPr lang="en-US"/>
        </a:p>
      </dgm:t>
    </dgm:pt>
    <dgm:pt modelId="{7D3C0EAD-CA5A-46A3-A683-6BC4FF69BC92}">
      <dgm:prSet custT="1"/>
      <dgm:spPr/>
      <dgm:t>
        <a:bodyPr/>
        <a:lstStyle/>
        <a:p>
          <a:r>
            <a:rPr lang="en-US" sz="1800" strike="noStrike" baseline="0" dirty="0">
              <a:solidFill>
                <a:schemeClr val="tx1"/>
              </a:solidFill>
              <a:latin typeface="Fira Sans" panose="020B0604020202020204" charset="0"/>
              <a:ea typeface="Fira Sans" panose="020B0604020202020204" charset="0"/>
            </a:rPr>
            <a:t>UCOP also allocates state funds to “set-asides”</a:t>
          </a:r>
        </a:p>
      </dgm:t>
    </dgm:pt>
    <dgm:pt modelId="{3FBD28F1-E3C6-467E-A6E9-79FFECB7FE10}" type="parTrans" cxnId="{1804A22C-CF4B-4635-A5F4-E4F5E1C04815}">
      <dgm:prSet/>
      <dgm:spPr/>
      <dgm:t>
        <a:bodyPr/>
        <a:lstStyle/>
        <a:p>
          <a:endParaRPr lang="en-US"/>
        </a:p>
      </dgm:t>
    </dgm:pt>
    <dgm:pt modelId="{318E798C-828F-4E32-8085-320669D6B08A}" type="sibTrans" cxnId="{1804A22C-CF4B-4635-A5F4-E4F5E1C04815}">
      <dgm:prSet/>
      <dgm:spPr/>
      <dgm:t>
        <a:bodyPr/>
        <a:lstStyle/>
        <a:p>
          <a:endParaRPr lang="en-US"/>
        </a:p>
      </dgm:t>
    </dgm:pt>
    <dgm:pt modelId="{A051ADB9-425C-47E6-9656-0EABCB5E6DBE}">
      <dgm:prSet custT="1"/>
      <dgm:spPr/>
      <dgm:t>
        <a:bodyPr/>
        <a:lstStyle/>
        <a:p>
          <a:r>
            <a:rPr lang="en-US" sz="1800" strike="noStrike" baseline="0" dirty="0">
              <a:solidFill>
                <a:schemeClr val="tx1"/>
              </a:solidFill>
              <a:latin typeface="Fira Sans" panose="020B0604020202020204" charset="0"/>
              <a:ea typeface="Fira Sans" panose="020B0604020202020204" charset="0"/>
            </a:rPr>
            <a:t>UCOP determines model and is implementing minor changes such as 1.5x weighting for UG students from LCFF high schools. FY24 is likely the last year UCR will receive funding to achieve the 95% level of the UC average for state funding per unweighted student.</a:t>
          </a:r>
        </a:p>
      </dgm:t>
    </dgm:pt>
    <dgm:pt modelId="{431706D2-795D-448C-A018-700281561A3B}" type="parTrans" cxnId="{C66E342A-078A-40FC-94AE-00F75299566B}">
      <dgm:prSet/>
      <dgm:spPr/>
      <dgm:t>
        <a:bodyPr/>
        <a:lstStyle/>
        <a:p>
          <a:endParaRPr lang="en-US"/>
        </a:p>
      </dgm:t>
    </dgm:pt>
    <dgm:pt modelId="{55660FF7-E217-46BE-BEC7-91FADC10E9BB}" type="sibTrans" cxnId="{C66E342A-078A-40FC-94AE-00F75299566B}">
      <dgm:prSet/>
      <dgm:spPr/>
      <dgm:t>
        <a:bodyPr/>
        <a:lstStyle/>
        <a:p>
          <a:endParaRPr lang="en-US"/>
        </a:p>
      </dgm:t>
    </dgm:pt>
    <dgm:pt modelId="{E5D95288-220F-4B76-8ED9-9FB99FEEFB65}" type="pres">
      <dgm:prSet presAssocID="{99740B37-08CF-478A-82A6-3E9720B678D0}" presName="Name0" presStyleCnt="0">
        <dgm:presLayoutVars>
          <dgm:dir/>
          <dgm:animLvl val="lvl"/>
          <dgm:resizeHandles val="exact"/>
        </dgm:presLayoutVars>
      </dgm:prSet>
      <dgm:spPr/>
    </dgm:pt>
    <dgm:pt modelId="{95651B45-B8AC-46F0-B158-F8FCAB6FB5AF}" type="pres">
      <dgm:prSet presAssocID="{05D3471B-71F6-45F2-9CB7-F9648ED2F320}" presName="linNode" presStyleCnt="0"/>
      <dgm:spPr/>
    </dgm:pt>
    <dgm:pt modelId="{4EF36F16-F624-4B73-9E55-8FF555C5051E}" type="pres">
      <dgm:prSet presAssocID="{05D3471B-71F6-45F2-9CB7-F9648ED2F320}" presName="parentText" presStyleLbl="node1" presStyleIdx="0" presStyleCnt="1" custLinFactNeighborY="-151">
        <dgm:presLayoutVars>
          <dgm:chMax val="1"/>
          <dgm:bulletEnabled val="1"/>
        </dgm:presLayoutVars>
      </dgm:prSet>
      <dgm:spPr/>
    </dgm:pt>
    <dgm:pt modelId="{FDCE523D-0139-4C20-B0C5-05B85C0FC248}" type="pres">
      <dgm:prSet presAssocID="{05D3471B-71F6-45F2-9CB7-F9648ED2F320}" presName="descendantText" presStyleLbl="alignAccFollowNode1" presStyleIdx="0" presStyleCnt="1" custScaleY="116851">
        <dgm:presLayoutVars>
          <dgm:bulletEnabled val="1"/>
        </dgm:presLayoutVars>
      </dgm:prSet>
      <dgm:spPr/>
    </dgm:pt>
  </dgm:ptLst>
  <dgm:cxnLst>
    <dgm:cxn modelId="{BD793C24-F1A0-47E0-A27A-3EA370888CE2}" srcId="{99740B37-08CF-478A-82A6-3E9720B678D0}" destId="{05D3471B-71F6-45F2-9CB7-F9648ED2F320}" srcOrd="0" destOrd="0" parTransId="{13F446F7-73CE-4C67-B029-ABB23A0AE091}" sibTransId="{585864FD-FF58-44FD-8D3F-7712E13C9DCD}"/>
    <dgm:cxn modelId="{C66E342A-078A-40FC-94AE-00F75299566B}" srcId="{05D3471B-71F6-45F2-9CB7-F9648ED2F320}" destId="{A051ADB9-425C-47E6-9656-0EABCB5E6DBE}" srcOrd="2" destOrd="0" parTransId="{431706D2-795D-448C-A018-700281561A3B}" sibTransId="{55660FF7-E217-46BE-BEC7-91FADC10E9BB}"/>
    <dgm:cxn modelId="{1804A22C-CF4B-4635-A5F4-E4F5E1C04815}" srcId="{05D3471B-71F6-45F2-9CB7-F9648ED2F320}" destId="{7D3C0EAD-CA5A-46A3-A683-6BC4FF69BC92}" srcOrd="1" destOrd="0" parTransId="{3FBD28F1-E3C6-467E-A6E9-79FFECB7FE10}" sibTransId="{318E798C-828F-4E32-8085-320669D6B08A}"/>
    <dgm:cxn modelId="{44FBEB43-3424-45E5-B2D3-C4778636EFC0}" type="presOf" srcId="{A051ADB9-425C-47E6-9656-0EABCB5E6DBE}" destId="{FDCE523D-0139-4C20-B0C5-05B85C0FC248}" srcOrd="0" destOrd="2" presId="urn:microsoft.com/office/officeart/2005/8/layout/vList5"/>
    <dgm:cxn modelId="{B473F658-92A5-4748-8BC7-C6514EB13DEC}" srcId="{05D3471B-71F6-45F2-9CB7-F9648ED2F320}" destId="{C0FEF8AD-3BB0-4E35-A7AD-B141D77FEA45}" srcOrd="0" destOrd="0" parTransId="{93867253-C387-49BC-BD61-CE154EFCC0AD}" sibTransId="{DF1969B9-A07C-4CC2-B941-E435EA62C878}"/>
    <dgm:cxn modelId="{E21BE2B4-27B4-460D-AFB5-07FE6103813B}" type="presOf" srcId="{99740B37-08CF-478A-82A6-3E9720B678D0}" destId="{E5D95288-220F-4B76-8ED9-9FB99FEEFB65}" srcOrd="0" destOrd="0" presId="urn:microsoft.com/office/officeart/2005/8/layout/vList5"/>
    <dgm:cxn modelId="{87C84EBB-527B-4A79-91B7-5CFBB0B0A4EE}" type="presOf" srcId="{C0FEF8AD-3BB0-4E35-A7AD-B141D77FEA45}" destId="{FDCE523D-0139-4C20-B0C5-05B85C0FC248}" srcOrd="0" destOrd="0" presId="urn:microsoft.com/office/officeart/2005/8/layout/vList5"/>
    <dgm:cxn modelId="{607727C6-F951-46A1-A215-B44F5CA9DCE3}" type="presOf" srcId="{05D3471B-71F6-45F2-9CB7-F9648ED2F320}" destId="{4EF36F16-F624-4B73-9E55-8FF555C5051E}" srcOrd="0" destOrd="0" presId="urn:microsoft.com/office/officeart/2005/8/layout/vList5"/>
    <dgm:cxn modelId="{89B3CCE5-7B1C-48F4-A49C-D2E281D06C1F}" type="presOf" srcId="{7D3C0EAD-CA5A-46A3-A683-6BC4FF69BC92}" destId="{FDCE523D-0139-4C20-B0C5-05B85C0FC248}" srcOrd="0" destOrd="1" presId="urn:microsoft.com/office/officeart/2005/8/layout/vList5"/>
    <dgm:cxn modelId="{FC1C64AB-FDE8-4E7B-BE62-42178AE3C9EB}" type="presParOf" srcId="{E5D95288-220F-4B76-8ED9-9FB99FEEFB65}" destId="{95651B45-B8AC-46F0-B158-F8FCAB6FB5AF}" srcOrd="0" destOrd="0" presId="urn:microsoft.com/office/officeart/2005/8/layout/vList5"/>
    <dgm:cxn modelId="{3AF5DBD0-149F-466D-AC3D-143701F2B87D}" type="presParOf" srcId="{95651B45-B8AC-46F0-B158-F8FCAB6FB5AF}" destId="{4EF36F16-F624-4B73-9E55-8FF555C5051E}" srcOrd="0" destOrd="0" presId="urn:microsoft.com/office/officeart/2005/8/layout/vList5"/>
    <dgm:cxn modelId="{4B7A820E-2628-4995-B1BE-1C9D6A6D84B5}" type="presParOf" srcId="{95651B45-B8AC-46F0-B158-F8FCAB6FB5AF}" destId="{FDCE523D-0139-4C20-B0C5-05B85C0FC24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740B37-08CF-478A-82A6-3E9720B67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AB3EF29-AC16-4BBD-85AA-1F0E938ED01B}">
      <dgm:prSet phldrT="[Text]" custT="1"/>
      <dgm:spPr/>
      <dgm:t>
        <a:bodyPr/>
        <a:lstStyle/>
        <a:p>
          <a:r>
            <a:rPr lang="en-US" sz="2500" dirty="0">
              <a:latin typeface="Fira Sans Book" panose="020B0604020202020204" charset="0"/>
              <a:ea typeface="Fira Sans Book" panose="020B0604020202020204" charset="0"/>
            </a:rPr>
            <a:t>UCOP Assessment</a:t>
          </a:r>
        </a:p>
      </dgm:t>
    </dgm:pt>
    <dgm:pt modelId="{FA09F0BF-7C8C-4BF8-AED7-07F2567502F5}" type="parTrans" cxnId="{030479F4-429F-4E76-96C1-E0BBBFEFE2F6}">
      <dgm:prSet/>
      <dgm:spPr/>
      <dgm:t>
        <a:bodyPr/>
        <a:lstStyle/>
        <a:p>
          <a:endParaRPr lang="en-US"/>
        </a:p>
      </dgm:t>
    </dgm:pt>
    <dgm:pt modelId="{48E0AFF6-3904-46FC-AE3B-4D069FF20E8E}" type="sibTrans" cxnId="{030479F4-429F-4E76-96C1-E0BBBFEFE2F6}">
      <dgm:prSet/>
      <dgm:spPr/>
      <dgm:t>
        <a:bodyPr/>
        <a:lstStyle/>
        <a:p>
          <a:endParaRPr lang="en-US"/>
        </a:p>
      </dgm:t>
    </dgm:pt>
    <dgm:pt modelId="{3B5B9CEA-C80F-460C-9457-D2B07005FE10}">
      <dgm:prSet phldrT="[Text]" custT="1"/>
      <dgm:spPr/>
      <dgm:t>
        <a:bodyPr/>
        <a:lstStyle/>
        <a:p>
          <a:r>
            <a:rPr lang="en-US" sz="1600" baseline="0" dirty="0">
              <a:solidFill>
                <a:schemeClr val="tx1"/>
              </a:solidFill>
              <a:latin typeface="Fira Sans" panose="020B0604020202020204" charset="0"/>
              <a:ea typeface="Fira Sans" panose="020B0604020202020204" charset="0"/>
            </a:rPr>
            <a:t>Total assessment to UCR in FY22-23 = $21M</a:t>
          </a:r>
          <a:endParaRPr lang="en-US" sz="1600" dirty="0">
            <a:latin typeface="Fira Sans" panose="020B0604020202020204" charset="0"/>
            <a:ea typeface="Fira Sans" panose="020B0604020202020204" charset="0"/>
          </a:endParaRPr>
        </a:p>
      </dgm:t>
    </dgm:pt>
    <dgm:pt modelId="{99ECF59F-BEE7-4304-B95E-C648768AEA8E}" type="parTrans" cxnId="{B61136DB-B2A0-4B9C-8190-972B07792BF0}">
      <dgm:prSet/>
      <dgm:spPr/>
      <dgm:t>
        <a:bodyPr/>
        <a:lstStyle/>
        <a:p>
          <a:endParaRPr lang="en-US"/>
        </a:p>
      </dgm:t>
    </dgm:pt>
    <dgm:pt modelId="{5BE36958-8C63-4DDF-9439-8EC9584CD761}" type="sibTrans" cxnId="{B61136DB-B2A0-4B9C-8190-972B07792BF0}">
      <dgm:prSet/>
      <dgm:spPr/>
      <dgm:t>
        <a:bodyPr/>
        <a:lstStyle/>
        <a:p>
          <a:endParaRPr lang="en-US"/>
        </a:p>
      </dgm:t>
    </dgm:pt>
    <dgm:pt modelId="{DAA20DC2-E728-43E1-9557-3A0E314F0843}">
      <dgm:prSet phldrT="[Text]" custT="1"/>
      <dgm:spPr/>
      <dgm:t>
        <a:bodyPr/>
        <a:lstStyle/>
        <a:p>
          <a:r>
            <a:rPr lang="en-US" sz="2500" dirty="0">
              <a:latin typeface="Fira Sans Book" panose="020B0604020202020204" charset="0"/>
              <a:ea typeface="Fira Sans Book" panose="020B0604020202020204" charset="0"/>
            </a:rPr>
            <a:t>Fixed Cost Increases</a:t>
          </a:r>
        </a:p>
      </dgm:t>
    </dgm:pt>
    <dgm:pt modelId="{06DD3E8F-486C-4962-98FB-ADA356D5F859}" type="parTrans" cxnId="{C34D99D6-D2C3-4473-8378-F38CEBD1A4F7}">
      <dgm:prSet/>
      <dgm:spPr/>
      <dgm:t>
        <a:bodyPr/>
        <a:lstStyle/>
        <a:p>
          <a:endParaRPr lang="en-US"/>
        </a:p>
      </dgm:t>
    </dgm:pt>
    <dgm:pt modelId="{B363C44E-411F-460C-872D-EF43F5E51942}" type="sibTrans" cxnId="{C34D99D6-D2C3-4473-8378-F38CEBD1A4F7}">
      <dgm:prSet/>
      <dgm:spPr/>
      <dgm:t>
        <a:bodyPr/>
        <a:lstStyle/>
        <a:p>
          <a:endParaRPr lang="en-US"/>
        </a:p>
      </dgm:t>
    </dgm:pt>
    <dgm:pt modelId="{CFDD6F60-AC66-4DCB-B57B-ACD9BD93E110}">
      <dgm:prSet phldrT="[Text]" custT="1"/>
      <dgm:spPr/>
      <dgm:t>
        <a:bodyPr/>
        <a:lstStyle/>
        <a:p>
          <a:r>
            <a:rPr lang="en-US" sz="1600" dirty="0">
              <a:latin typeface="Fira Sans" panose="020B0604020202020204" charset="0"/>
              <a:ea typeface="Fira Sans" panose="020B0604020202020204" charset="0"/>
            </a:rPr>
            <a:t>Sa</a:t>
          </a:r>
          <a:r>
            <a:rPr lang="en-US" sz="1600" dirty="0">
              <a:solidFill>
                <a:schemeClr val="tx1"/>
              </a:solidFill>
              <a:latin typeface="Fira Sans" panose="020B0604020202020204" charset="0"/>
              <a:ea typeface="Fira Sans" panose="020B0604020202020204" charset="0"/>
            </a:rPr>
            <a:t>lary and Benefits for faculty and staff are the main drivers as well as other mandates from contract increases</a:t>
          </a:r>
        </a:p>
      </dgm:t>
    </dgm:pt>
    <dgm:pt modelId="{25399D77-BE15-482F-BF39-81A66AF88A41}" type="parTrans" cxnId="{B2DB4A3B-C2FA-4A70-9AC9-39B1E7388402}">
      <dgm:prSet/>
      <dgm:spPr/>
      <dgm:t>
        <a:bodyPr/>
        <a:lstStyle/>
        <a:p>
          <a:endParaRPr lang="en-US"/>
        </a:p>
      </dgm:t>
    </dgm:pt>
    <dgm:pt modelId="{8F4586AA-238D-46EB-BD95-B2F77446EA48}" type="sibTrans" cxnId="{B2DB4A3B-C2FA-4A70-9AC9-39B1E7388402}">
      <dgm:prSet/>
      <dgm:spPr/>
      <dgm:t>
        <a:bodyPr/>
        <a:lstStyle/>
        <a:p>
          <a:endParaRPr lang="en-US"/>
        </a:p>
      </dgm:t>
    </dgm:pt>
    <dgm:pt modelId="{6A697D47-8F00-47F1-996B-7C5FF272DBA8}">
      <dgm:prSet phldrT="[Text]" custT="1"/>
      <dgm:spPr/>
      <dgm:t>
        <a:bodyPr/>
        <a:lstStyle/>
        <a:p>
          <a:r>
            <a:rPr lang="en-US" sz="1600" baseline="0" dirty="0">
              <a:latin typeface="Fira Sans" panose="020B0604020202020204" charset="0"/>
              <a:ea typeface="Fira Sans" panose="020B0604020202020204" charset="0"/>
            </a:rPr>
            <a:t>UCOP determines model </a:t>
          </a:r>
          <a:endParaRPr lang="en-US" sz="1600" dirty="0">
            <a:latin typeface="Fira Sans" panose="020B0604020202020204" charset="0"/>
            <a:ea typeface="Fira Sans" panose="020B0604020202020204" charset="0"/>
          </a:endParaRPr>
        </a:p>
      </dgm:t>
    </dgm:pt>
    <dgm:pt modelId="{5C61061E-3E00-4038-9FD1-6E8A919026B9}" type="parTrans" cxnId="{592B2B32-4F4D-46C1-9483-23AF10A3894F}">
      <dgm:prSet/>
      <dgm:spPr/>
      <dgm:t>
        <a:bodyPr/>
        <a:lstStyle/>
        <a:p>
          <a:endParaRPr lang="en-US"/>
        </a:p>
      </dgm:t>
    </dgm:pt>
    <dgm:pt modelId="{712081BD-89DA-4C93-AB75-B6DEE0169F55}" type="sibTrans" cxnId="{592B2B32-4F4D-46C1-9483-23AF10A3894F}">
      <dgm:prSet/>
      <dgm:spPr/>
      <dgm:t>
        <a:bodyPr/>
        <a:lstStyle/>
        <a:p>
          <a:endParaRPr lang="en-US"/>
        </a:p>
      </dgm:t>
    </dgm:pt>
    <dgm:pt modelId="{CED6B344-8AEF-D246-9071-2FCB149E3272}">
      <dgm:prSet phldrT="[Text]" custT="1"/>
      <dgm:spPr/>
      <dgm:t>
        <a:bodyPr/>
        <a:lstStyle/>
        <a:p>
          <a:r>
            <a:rPr lang="en-US" sz="1600" dirty="0">
              <a:latin typeface="Fira Sans" panose="020B0604020202020204" charset="0"/>
              <a:ea typeface="Fira Sans" panose="020B0604020202020204" charset="0"/>
            </a:rPr>
            <a:t>UCOP “charges” each campus</a:t>
          </a:r>
          <a:r>
            <a:rPr lang="en-US" sz="1600" baseline="0" dirty="0">
              <a:latin typeface="Fira Sans" panose="020B0604020202020204" charset="0"/>
              <a:ea typeface="Fira Sans" panose="020B0604020202020204" charset="0"/>
            </a:rPr>
            <a:t> an assessment fee to fund their central operations and has also transferred expenses previously covered by their budget as separate charges to campuses (UCDC, Library costs, etc.)</a:t>
          </a:r>
          <a:endParaRPr lang="en-US" sz="1600" dirty="0">
            <a:latin typeface="Fira Sans" panose="020B0604020202020204" charset="0"/>
            <a:ea typeface="Fira Sans" panose="020B0604020202020204" charset="0"/>
          </a:endParaRPr>
        </a:p>
      </dgm:t>
    </dgm:pt>
    <dgm:pt modelId="{7CD51FBD-8D0F-004C-9154-7128AE0DE079}" type="parTrans" cxnId="{FF6B8AE6-B43C-D044-9218-50934AD7F534}">
      <dgm:prSet/>
      <dgm:spPr/>
      <dgm:t>
        <a:bodyPr/>
        <a:lstStyle/>
        <a:p>
          <a:endParaRPr lang="en-US"/>
        </a:p>
      </dgm:t>
    </dgm:pt>
    <dgm:pt modelId="{CD7F623C-7625-4D42-8380-0CEBAE7F6A18}" type="sibTrans" cxnId="{FF6B8AE6-B43C-D044-9218-50934AD7F534}">
      <dgm:prSet/>
      <dgm:spPr/>
      <dgm:t>
        <a:bodyPr/>
        <a:lstStyle/>
        <a:p>
          <a:endParaRPr lang="en-US"/>
        </a:p>
      </dgm:t>
    </dgm:pt>
    <dgm:pt modelId="{9CCED236-8F8C-4DA3-A7FF-31AE42A15742}">
      <dgm:prSet phldrT="[Text]" custT="1"/>
      <dgm:spPr/>
      <dgm:t>
        <a:bodyPr/>
        <a:lstStyle/>
        <a:p>
          <a:r>
            <a:rPr lang="en-US" sz="1600" dirty="0">
              <a:latin typeface="Fira Sans" panose="020B0604020202020204" charset="0"/>
              <a:ea typeface="Fira Sans" panose="020B0604020202020204" charset="0"/>
            </a:rPr>
            <a:t>This is how UCOP gets their annual operating budget</a:t>
          </a:r>
        </a:p>
      </dgm:t>
    </dgm:pt>
    <dgm:pt modelId="{3BAC4B7C-09DF-4246-9F39-9A7F4689BFD7}" type="parTrans" cxnId="{0741BE26-05B5-44DD-9F4F-19751D5DFCE5}">
      <dgm:prSet/>
      <dgm:spPr/>
      <dgm:t>
        <a:bodyPr/>
        <a:lstStyle/>
        <a:p>
          <a:endParaRPr lang="en-US"/>
        </a:p>
      </dgm:t>
    </dgm:pt>
    <dgm:pt modelId="{05F6E3A3-6742-4B48-BC3D-62D3EE5AC3EF}" type="sibTrans" cxnId="{0741BE26-05B5-44DD-9F4F-19751D5DFCE5}">
      <dgm:prSet/>
      <dgm:spPr/>
      <dgm:t>
        <a:bodyPr/>
        <a:lstStyle/>
        <a:p>
          <a:endParaRPr lang="en-US"/>
        </a:p>
      </dgm:t>
    </dgm:pt>
    <dgm:pt modelId="{E5D95288-220F-4B76-8ED9-9FB99FEEFB65}" type="pres">
      <dgm:prSet presAssocID="{99740B37-08CF-478A-82A6-3E9720B678D0}" presName="Name0" presStyleCnt="0">
        <dgm:presLayoutVars>
          <dgm:dir/>
          <dgm:animLvl val="lvl"/>
          <dgm:resizeHandles val="exact"/>
        </dgm:presLayoutVars>
      </dgm:prSet>
      <dgm:spPr/>
    </dgm:pt>
    <dgm:pt modelId="{0FF2688D-7B52-4A2A-98C6-0864FD8FBFA4}" type="pres">
      <dgm:prSet presAssocID="{BAB3EF29-AC16-4BBD-85AA-1F0E938ED01B}" presName="linNode" presStyleCnt="0"/>
      <dgm:spPr/>
    </dgm:pt>
    <dgm:pt modelId="{629DC0EA-694E-4921-AC25-1078BE8E4897}" type="pres">
      <dgm:prSet presAssocID="{BAB3EF29-AC16-4BBD-85AA-1F0E938ED01B}" presName="parentText" presStyleLbl="node1" presStyleIdx="0" presStyleCnt="2">
        <dgm:presLayoutVars>
          <dgm:chMax val="1"/>
          <dgm:bulletEnabled val="1"/>
        </dgm:presLayoutVars>
      </dgm:prSet>
      <dgm:spPr/>
    </dgm:pt>
    <dgm:pt modelId="{415632B9-EAC9-4A1C-AA4F-B1DC8932B058}" type="pres">
      <dgm:prSet presAssocID="{BAB3EF29-AC16-4BBD-85AA-1F0E938ED01B}" presName="descendantText" presStyleLbl="alignAccFollowNode1" presStyleIdx="0" presStyleCnt="2" custScaleY="122365">
        <dgm:presLayoutVars>
          <dgm:bulletEnabled val="1"/>
        </dgm:presLayoutVars>
      </dgm:prSet>
      <dgm:spPr/>
    </dgm:pt>
    <dgm:pt modelId="{7CDD55DE-3018-4190-A54C-B7BC3049CA68}" type="pres">
      <dgm:prSet presAssocID="{48E0AFF6-3904-46FC-AE3B-4D069FF20E8E}" presName="sp" presStyleCnt="0"/>
      <dgm:spPr/>
    </dgm:pt>
    <dgm:pt modelId="{2B1032AE-A926-4450-BE44-67AC670499C7}" type="pres">
      <dgm:prSet presAssocID="{DAA20DC2-E728-43E1-9557-3A0E314F0843}" presName="linNode" presStyleCnt="0"/>
      <dgm:spPr/>
    </dgm:pt>
    <dgm:pt modelId="{DDDCEB87-8827-46A5-BA02-5755353DE28F}" type="pres">
      <dgm:prSet presAssocID="{DAA20DC2-E728-43E1-9557-3A0E314F0843}" presName="parentText" presStyleLbl="node1" presStyleIdx="1" presStyleCnt="2" custLinFactNeighborY="152">
        <dgm:presLayoutVars>
          <dgm:chMax val="1"/>
          <dgm:bulletEnabled val="1"/>
        </dgm:presLayoutVars>
      </dgm:prSet>
      <dgm:spPr/>
    </dgm:pt>
    <dgm:pt modelId="{A0E6E30E-9968-41E9-9298-D3E1ACAFFA25}" type="pres">
      <dgm:prSet presAssocID="{DAA20DC2-E728-43E1-9557-3A0E314F0843}" presName="descendantText" presStyleLbl="alignAccFollowNode1" presStyleIdx="1" presStyleCnt="2" custScaleY="118299">
        <dgm:presLayoutVars>
          <dgm:bulletEnabled val="1"/>
        </dgm:presLayoutVars>
      </dgm:prSet>
      <dgm:spPr/>
    </dgm:pt>
  </dgm:ptLst>
  <dgm:cxnLst>
    <dgm:cxn modelId="{1580EC22-B375-479F-8EEF-2E829CFD26DE}" type="presOf" srcId="{CFDD6F60-AC66-4DCB-B57B-ACD9BD93E110}" destId="{A0E6E30E-9968-41E9-9298-D3E1ACAFFA25}" srcOrd="0" destOrd="0" presId="urn:microsoft.com/office/officeart/2005/8/layout/vList5"/>
    <dgm:cxn modelId="{0741BE26-05B5-44DD-9F4F-19751D5DFCE5}" srcId="{BAB3EF29-AC16-4BBD-85AA-1F0E938ED01B}" destId="{9CCED236-8F8C-4DA3-A7FF-31AE42A15742}" srcOrd="0" destOrd="0" parTransId="{3BAC4B7C-09DF-4246-9F39-9A7F4689BFD7}" sibTransId="{05F6E3A3-6742-4B48-BC3D-62D3EE5AC3EF}"/>
    <dgm:cxn modelId="{32430F29-24BC-48BC-9F94-CCE49198BA49}" type="presOf" srcId="{3B5B9CEA-C80F-460C-9457-D2B07005FE10}" destId="{415632B9-EAC9-4A1C-AA4F-B1DC8932B058}" srcOrd="0" destOrd="1" presId="urn:microsoft.com/office/officeart/2005/8/layout/vList5"/>
    <dgm:cxn modelId="{592B2B32-4F4D-46C1-9483-23AF10A3894F}" srcId="{BAB3EF29-AC16-4BBD-85AA-1F0E938ED01B}" destId="{6A697D47-8F00-47F1-996B-7C5FF272DBA8}" srcOrd="3" destOrd="0" parTransId="{5C61061E-3E00-4038-9FD1-6E8A919026B9}" sibTransId="{712081BD-89DA-4C93-AB75-B6DEE0169F55}"/>
    <dgm:cxn modelId="{B2DB4A3B-C2FA-4A70-9AC9-39B1E7388402}" srcId="{DAA20DC2-E728-43E1-9557-3A0E314F0843}" destId="{CFDD6F60-AC66-4DCB-B57B-ACD9BD93E110}" srcOrd="0" destOrd="0" parTransId="{25399D77-BE15-482F-BF39-81A66AF88A41}" sibTransId="{8F4586AA-238D-46EB-BD95-B2F77446EA48}"/>
    <dgm:cxn modelId="{66204A54-BC18-435D-BA33-ED8BCB419CEB}" type="presOf" srcId="{6A697D47-8F00-47F1-996B-7C5FF272DBA8}" destId="{415632B9-EAC9-4A1C-AA4F-B1DC8932B058}" srcOrd="0" destOrd="3" presId="urn:microsoft.com/office/officeart/2005/8/layout/vList5"/>
    <dgm:cxn modelId="{239BDE7F-DB3B-E648-8CF6-550E29A9372E}" type="presOf" srcId="{CED6B344-8AEF-D246-9071-2FCB149E3272}" destId="{415632B9-EAC9-4A1C-AA4F-B1DC8932B058}" srcOrd="0" destOrd="2" presId="urn:microsoft.com/office/officeart/2005/8/layout/vList5"/>
    <dgm:cxn modelId="{C1BA8A83-6392-4B22-932E-67E1B9A68D37}" type="presOf" srcId="{9CCED236-8F8C-4DA3-A7FF-31AE42A15742}" destId="{415632B9-EAC9-4A1C-AA4F-B1DC8932B058}" srcOrd="0" destOrd="0" presId="urn:microsoft.com/office/officeart/2005/8/layout/vList5"/>
    <dgm:cxn modelId="{69FB4795-403A-4BB6-8FEE-12E6E48A85A4}" type="presOf" srcId="{DAA20DC2-E728-43E1-9557-3A0E314F0843}" destId="{DDDCEB87-8827-46A5-BA02-5755353DE28F}" srcOrd="0" destOrd="0" presId="urn:microsoft.com/office/officeart/2005/8/layout/vList5"/>
    <dgm:cxn modelId="{12F5A8B4-3485-4F84-A709-B1D6BCBF4CA2}" type="presOf" srcId="{BAB3EF29-AC16-4BBD-85AA-1F0E938ED01B}" destId="{629DC0EA-694E-4921-AC25-1078BE8E4897}" srcOrd="0" destOrd="0" presId="urn:microsoft.com/office/officeart/2005/8/layout/vList5"/>
    <dgm:cxn modelId="{E21BE2B4-27B4-460D-AFB5-07FE6103813B}" type="presOf" srcId="{99740B37-08CF-478A-82A6-3E9720B678D0}" destId="{E5D95288-220F-4B76-8ED9-9FB99FEEFB65}" srcOrd="0" destOrd="0" presId="urn:microsoft.com/office/officeart/2005/8/layout/vList5"/>
    <dgm:cxn modelId="{C34D99D6-D2C3-4473-8378-F38CEBD1A4F7}" srcId="{99740B37-08CF-478A-82A6-3E9720B678D0}" destId="{DAA20DC2-E728-43E1-9557-3A0E314F0843}" srcOrd="1" destOrd="0" parTransId="{06DD3E8F-486C-4962-98FB-ADA356D5F859}" sibTransId="{B363C44E-411F-460C-872D-EF43F5E51942}"/>
    <dgm:cxn modelId="{B61136DB-B2A0-4B9C-8190-972B07792BF0}" srcId="{BAB3EF29-AC16-4BBD-85AA-1F0E938ED01B}" destId="{3B5B9CEA-C80F-460C-9457-D2B07005FE10}" srcOrd="1" destOrd="0" parTransId="{99ECF59F-BEE7-4304-B95E-C648768AEA8E}" sibTransId="{5BE36958-8C63-4DDF-9439-8EC9584CD761}"/>
    <dgm:cxn modelId="{FF6B8AE6-B43C-D044-9218-50934AD7F534}" srcId="{BAB3EF29-AC16-4BBD-85AA-1F0E938ED01B}" destId="{CED6B344-8AEF-D246-9071-2FCB149E3272}" srcOrd="2" destOrd="0" parTransId="{7CD51FBD-8D0F-004C-9154-7128AE0DE079}" sibTransId="{CD7F623C-7625-4D42-8380-0CEBAE7F6A18}"/>
    <dgm:cxn modelId="{030479F4-429F-4E76-96C1-E0BBBFEFE2F6}" srcId="{99740B37-08CF-478A-82A6-3E9720B678D0}" destId="{BAB3EF29-AC16-4BBD-85AA-1F0E938ED01B}" srcOrd="0" destOrd="0" parTransId="{FA09F0BF-7C8C-4BF8-AED7-07F2567502F5}" sibTransId="{48E0AFF6-3904-46FC-AE3B-4D069FF20E8E}"/>
    <dgm:cxn modelId="{95EA91AB-B655-4D53-80E6-3C45D5498CE8}" type="presParOf" srcId="{E5D95288-220F-4B76-8ED9-9FB99FEEFB65}" destId="{0FF2688D-7B52-4A2A-98C6-0864FD8FBFA4}" srcOrd="0" destOrd="0" presId="urn:microsoft.com/office/officeart/2005/8/layout/vList5"/>
    <dgm:cxn modelId="{7FFA4C57-CA95-4B07-AFB8-894CBAD33EED}" type="presParOf" srcId="{0FF2688D-7B52-4A2A-98C6-0864FD8FBFA4}" destId="{629DC0EA-694E-4921-AC25-1078BE8E4897}" srcOrd="0" destOrd="0" presId="urn:microsoft.com/office/officeart/2005/8/layout/vList5"/>
    <dgm:cxn modelId="{D74606C5-A8B9-4CDF-AF5B-1B099438CBC7}" type="presParOf" srcId="{0FF2688D-7B52-4A2A-98C6-0864FD8FBFA4}" destId="{415632B9-EAC9-4A1C-AA4F-B1DC8932B058}" srcOrd="1" destOrd="0" presId="urn:microsoft.com/office/officeart/2005/8/layout/vList5"/>
    <dgm:cxn modelId="{197EF73D-2C20-42D1-A6BC-952E190A52E0}" type="presParOf" srcId="{E5D95288-220F-4B76-8ED9-9FB99FEEFB65}" destId="{7CDD55DE-3018-4190-A54C-B7BC3049CA68}" srcOrd="1" destOrd="0" presId="urn:microsoft.com/office/officeart/2005/8/layout/vList5"/>
    <dgm:cxn modelId="{EC729BF3-745D-4CB4-B9A2-F34E6805BADC}" type="presParOf" srcId="{E5D95288-220F-4B76-8ED9-9FB99FEEFB65}" destId="{2B1032AE-A926-4450-BE44-67AC670499C7}" srcOrd="2" destOrd="0" presId="urn:microsoft.com/office/officeart/2005/8/layout/vList5"/>
    <dgm:cxn modelId="{D5228114-3791-45B4-9D32-9F10A4AD2C41}" type="presParOf" srcId="{2B1032AE-A926-4450-BE44-67AC670499C7}" destId="{DDDCEB87-8827-46A5-BA02-5755353DE28F}" srcOrd="0" destOrd="0" presId="urn:microsoft.com/office/officeart/2005/8/layout/vList5"/>
    <dgm:cxn modelId="{5EB8DB6C-1F05-4782-BAF2-4A1F49635B8E}" type="presParOf" srcId="{2B1032AE-A926-4450-BE44-67AC670499C7}" destId="{A0E6E30E-9968-41E9-9298-D3E1ACAFFA2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02390-1C06-4053-9062-CEB30A6F9A22}">
      <dsp:nvSpPr>
        <dsp:cNvPr id="0" name=""/>
        <dsp:cNvSpPr/>
      </dsp:nvSpPr>
      <dsp:spPr>
        <a:xfrm>
          <a:off x="0" y="0"/>
          <a:ext cx="2024946" cy="332745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Student Tuition </a:t>
          </a:r>
          <a:r>
            <a:rPr lang="en-US" sz="1400" kern="1200" dirty="0"/>
            <a:t>(excludes Self- Supporting)</a:t>
          </a:r>
        </a:p>
      </dsp:txBody>
      <dsp:txXfrm>
        <a:off x="0" y="0"/>
        <a:ext cx="2024946" cy="998236"/>
      </dsp:txXfrm>
    </dsp:sp>
    <dsp:sp modelId="{F49E41EC-E34D-4C74-B098-1952CBE1BB38}">
      <dsp:nvSpPr>
        <dsp:cNvPr id="0" name=""/>
        <dsp:cNvSpPr/>
      </dsp:nvSpPr>
      <dsp:spPr>
        <a:xfrm>
          <a:off x="443656" y="998257"/>
          <a:ext cx="1139156" cy="10487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Driven by enrollment</a:t>
          </a:r>
        </a:p>
      </dsp:txBody>
      <dsp:txXfrm>
        <a:off x="474373" y="1028974"/>
        <a:ext cx="1077722" cy="987310"/>
      </dsp:txXfrm>
    </dsp:sp>
    <dsp:sp modelId="{5691C1FC-38C3-431F-B89C-5B0D033BACEF}">
      <dsp:nvSpPr>
        <dsp:cNvPr id="0" name=""/>
        <dsp:cNvSpPr/>
      </dsp:nvSpPr>
      <dsp:spPr>
        <a:xfrm>
          <a:off x="443656" y="2112316"/>
          <a:ext cx="1139156" cy="10487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Regent Tuition Increases approvals</a:t>
          </a:r>
        </a:p>
      </dsp:txBody>
      <dsp:txXfrm>
        <a:off x="474373" y="2143033"/>
        <a:ext cx="1077722" cy="987310"/>
      </dsp:txXfrm>
    </dsp:sp>
    <dsp:sp modelId="{152813ED-9E7E-427A-A3F9-CC8FD68856FE}">
      <dsp:nvSpPr>
        <dsp:cNvPr id="0" name=""/>
        <dsp:cNvSpPr/>
      </dsp:nvSpPr>
      <dsp:spPr>
        <a:xfrm>
          <a:off x="2161701" y="0"/>
          <a:ext cx="1813249" cy="332745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State Funding </a:t>
          </a:r>
          <a:r>
            <a:rPr lang="en-US" sz="1400" kern="1200" dirty="0"/>
            <a:t>(through UCOP)</a:t>
          </a:r>
        </a:p>
      </dsp:txBody>
      <dsp:txXfrm>
        <a:off x="2161701" y="0"/>
        <a:ext cx="1813249" cy="998236"/>
      </dsp:txXfrm>
    </dsp:sp>
    <dsp:sp modelId="{25C15813-D105-4792-A6F2-E854DC459B07}">
      <dsp:nvSpPr>
        <dsp:cNvPr id="0" name=""/>
        <dsp:cNvSpPr/>
      </dsp:nvSpPr>
      <dsp:spPr>
        <a:xfrm>
          <a:off x="2343026" y="998317"/>
          <a:ext cx="1450599" cy="4847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Driven by State </a:t>
          </a:r>
        </a:p>
      </dsp:txBody>
      <dsp:txXfrm>
        <a:off x="2357224" y="1012515"/>
        <a:ext cx="1422203" cy="456343"/>
      </dsp:txXfrm>
    </dsp:sp>
    <dsp:sp modelId="{C30C0046-80F5-45C0-A534-02AC267D06FE}">
      <dsp:nvSpPr>
        <dsp:cNvPr id="0" name=""/>
        <dsp:cNvSpPr/>
      </dsp:nvSpPr>
      <dsp:spPr>
        <a:xfrm>
          <a:off x="2343026" y="1557632"/>
          <a:ext cx="1450599" cy="4847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Includes </a:t>
          </a:r>
          <a:r>
            <a:rPr lang="en-US" sz="1600" kern="1200" dirty="0"/>
            <a:t>set-asides</a:t>
          </a:r>
        </a:p>
      </dsp:txBody>
      <dsp:txXfrm>
        <a:off x="2357224" y="1571830"/>
        <a:ext cx="1422203" cy="456343"/>
      </dsp:txXfrm>
    </dsp:sp>
    <dsp:sp modelId="{3044A2E5-E8A9-428A-9452-6AE4350C3891}">
      <dsp:nvSpPr>
        <dsp:cNvPr id="0" name=""/>
        <dsp:cNvSpPr/>
      </dsp:nvSpPr>
      <dsp:spPr>
        <a:xfrm>
          <a:off x="2343026" y="2116947"/>
          <a:ext cx="1450599" cy="4847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Based on Budgeted Student FTE</a:t>
          </a:r>
        </a:p>
      </dsp:txBody>
      <dsp:txXfrm>
        <a:off x="2357224" y="2131145"/>
        <a:ext cx="1422203" cy="456343"/>
      </dsp:txXfrm>
    </dsp:sp>
    <dsp:sp modelId="{F3BA4FF8-047D-4005-BD67-4ECC259E515B}">
      <dsp:nvSpPr>
        <dsp:cNvPr id="0" name=""/>
        <dsp:cNvSpPr/>
      </dsp:nvSpPr>
      <dsp:spPr>
        <a:xfrm>
          <a:off x="2343026" y="2676261"/>
          <a:ext cx="1450599" cy="4847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Distributed through</a:t>
          </a:r>
          <a:r>
            <a:rPr lang="en-US" sz="1300" kern="1200" dirty="0">
              <a:solidFill>
                <a:srgbClr val="FF0000"/>
              </a:solidFill>
            </a:rPr>
            <a:t> </a:t>
          </a:r>
          <a:r>
            <a:rPr lang="en-US" sz="1300" kern="1200" dirty="0">
              <a:solidFill>
                <a:schemeClr val="bg1"/>
              </a:solidFill>
            </a:rPr>
            <a:t>UCOP </a:t>
          </a:r>
          <a:r>
            <a:rPr lang="en-US" sz="1300" kern="1200" dirty="0"/>
            <a:t>Rebenching</a:t>
          </a:r>
        </a:p>
      </dsp:txBody>
      <dsp:txXfrm>
        <a:off x="2357224" y="2690459"/>
        <a:ext cx="1422203" cy="456343"/>
      </dsp:txXfrm>
    </dsp:sp>
    <dsp:sp modelId="{8B031E65-2651-4377-B0A9-B0F0DE85A636}">
      <dsp:nvSpPr>
        <dsp:cNvPr id="0" name=""/>
        <dsp:cNvSpPr/>
      </dsp:nvSpPr>
      <dsp:spPr>
        <a:xfrm>
          <a:off x="4110945" y="0"/>
          <a:ext cx="1813249" cy="332745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Non-Resident Tuition</a:t>
          </a:r>
        </a:p>
      </dsp:txBody>
      <dsp:txXfrm>
        <a:off x="4110945" y="0"/>
        <a:ext cx="1813249" cy="998236"/>
      </dsp:txXfrm>
    </dsp:sp>
    <dsp:sp modelId="{38972E88-5C2D-44BD-94BF-C218216F817A}">
      <dsp:nvSpPr>
        <dsp:cNvPr id="0" name=""/>
        <dsp:cNvSpPr/>
      </dsp:nvSpPr>
      <dsp:spPr>
        <a:xfrm>
          <a:off x="4285988" y="993635"/>
          <a:ext cx="1450599" cy="6537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Driven by enrollment of </a:t>
          </a:r>
          <a:r>
            <a:rPr lang="en-US" sz="1050" kern="1200" dirty="0"/>
            <a:t>out-of-state</a:t>
          </a:r>
          <a:r>
            <a:rPr lang="en-US" sz="1100" kern="1200" dirty="0"/>
            <a:t> and international students</a:t>
          </a:r>
        </a:p>
      </dsp:txBody>
      <dsp:txXfrm>
        <a:off x="4305135" y="1012782"/>
        <a:ext cx="1412305" cy="615417"/>
      </dsp:txXfrm>
    </dsp:sp>
    <dsp:sp modelId="{F76D8A64-D669-4929-A9E0-24E35F2FA674}">
      <dsp:nvSpPr>
        <dsp:cNvPr id="0" name=""/>
        <dsp:cNvSpPr/>
      </dsp:nvSpPr>
      <dsp:spPr>
        <a:xfrm>
          <a:off x="4292270" y="1752803"/>
          <a:ext cx="1450599" cy="6537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US" sz="1050" kern="1200" dirty="0"/>
            <a:t>Waived for about 50% of students per UCOP policy (CA HS graduates, etc.)</a:t>
          </a:r>
        </a:p>
      </dsp:txBody>
      <dsp:txXfrm>
        <a:off x="4311417" y="1771950"/>
        <a:ext cx="1412305" cy="615417"/>
      </dsp:txXfrm>
    </dsp:sp>
    <dsp:sp modelId="{FCD3A654-48E5-45F0-8034-7ACBF38A7A89}">
      <dsp:nvSpPr>
        <dsp:cNvPr id="0" name=""/>
        <dsp:cNvSpPr/>
      </dsp:nvSpPr>
      <dsp:spPr>
        <a:xfrm>
          <a:off x="4292270" y="2507086"/>
          <a:ext cx="1450599" cy="6537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Reduced by student discounts  </a:t>
          </a:r>
        </a:p>
      </dsp:txBody>
      <dsp:txXfrm>
        <a:off x="4311417" y="2526233"/>
        <a:ext cx="1412305" cy="615417"/>
      </dsp:txXfrm>
    </dsp:sp>
    <dsp:sp modelId="{5C01A883-C094-4982-AEF1-5B926F69FCEE}">
      <dsp:nvSpPr>
        <dsp:cNvPr id="0" name=""/>
        <dsp:cNvSpPr/>
      </dsp:nvSpPr>
      <dsp:spPr>
        <a:xfrm>
          <a:off x="6059699" y="0"/>
          <a:ext cx="1533193" cy="332745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F&amp;A</a:t>
          </a:r>
        </a:p>
      </dsp:txBody>
      <dsp:txXfrm>
        <a:off x="6059699" y="0"/>
        <a:ext cx="1533193" cy="998236"/>
      </dsp:txXfrm>
    </dsp:sp>
    <dsp:sp modelId="{E9C71480-8844-428B-83AE-CE9697966C4D}">
      <dsp:nvSpPr>
        <dsp:cNvPr id="0" name=""/>
        <dsp:cNvSpPr/>
      </dsp:nvSpPr>
      <dsp:spPr>
        <a:xfrm>
          <a:off x="6181529" y="1026022"/>
          <a:ext cx="1290511" cy="8872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Driven by Contract and Grant activity</a:t>
          </a:r>
        </a:p>
      </dsp:txBody>
      <dsp:txXfrm>
        <a:off x="6207516" y="1052009"/>
        <a:ext cx="1238537" cy="835290"/>
      </dsp:txXfrm>
    </dsp:sp>
    <dsp:sp modelId="{CB6E06F1-45D6-4CC2-AE60-BA50AE089FC7}">
      <dsp:nvSpPr>
        <dsp:cNvPr id="0" name=""/>
        <dsp:cNvSpPr/>
      </dsp:nvSpPr>
      <dsp:spPr>
        <a:xfrm>
          <a:off x="6181529" y="2246032"/>
          <a:ext cx="1290511" cy="8872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Realized rate is about 50% of the approved rate</a:t>
          </a:r>
        </a:p>
      </dsp:txBody>
      <dsp:txXfrm>
        <a:off x="6207516" y="2272019"/>
        <a:ext cx="1238537" cy="835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69D4-18FE-4725-816B-60DF27682D06}">
      <dsp:nvSpPr>
        <dsp:cNvPr id="0" name=""/>
        <dsp:cNvSpPr/>
      </dsp:nvSpPr>
      <dsp:spPr>
        <a:xfrm>
          <a:off x="3787"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Org Base Budgets</a:t>
          </a:r>
        </a:p>
      </dsp:txBody>
      <dsp:txXfrm>
        <a:off x="165240" y="346331"/>
        <a:ext cx="779566" cy="779566"/>
      </dsp:txXfrm>
    </dsp:sp>
    <dsp:sp modelId="{BB20965C-1953-420E-945A-EC4019DE121A}">
      <dsp:nvSpPr>
        <dsp:cNvPr id="0" name=""/>
        <dsp:cNvSpPr/>
      </dsp:nvSpPr>
      <dsp:spPr>
        <a:xfrm>
          <a:off x="885765"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Undergrad Financial Aid and Scholarships</a:t>
          </a:r>
        </a:p>
      </dsp:txBody>
      <dsp:txXfrm>
        <a:off x="1047218" y="346331"/>
        <a:ext cx="779566" cy="779566"/>
      </dsp:txXfrm>
    </dsp:sp>
    <dsp:sp modelId="{E4145274-122C-4D96-B691-BD60BDC55BF5}">
      <dsp:nvSpPr>
        <dsp:cNvPr id="0" name=""/>
        <dsp:cNvSpPr/>
      </dsp:nvSpPr>
      <dsp:spPr>
        <a:xfrm>
          <a:off x="1767743"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Graduate Student Stipends and Fellowships</a:t>
          </a:r>
        </a:p>
      </dsp:txBody>
      <dsp:txXfrm>
        <a:off x="1929196" y="346331"/>
        <a:ext cx="779566" cy="779566"/>
      </dsp:txXfrm>
    </dsp:sp>
    <dsp:sp modelId="{7655E487-C1B7-448C-A86E-C6500DC31AC8}">
      <dsp:nvSpPr>
        <dsp:cNvPr id="0" name=""/>
        <dsp:cNvSpPr/>
      </dsp:nvSpPr>
      <dsp:spPr>
        <a:xfrm>
          <a:off x="2649721"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Salary and Benefits Cost Increases</a:t>
          </a:r>
        </a:p>
      </dsp:txBody>
      <dsp:txXfrm>
        <a:off x="2811174" y="346331"/>
        <a:ext cx="779566" cy="779566"/>
      </dsp:txXfrm>
    </dsp:sp>
    <dsp:sp modelId="{B96F3509-7E1D-4834-A37A-13143EE76770}">
      <dsp:nvSpPr>
        <dsp:cNvPr id="0" name=""/>
        <dsp:cNvSpPr/>
      </dsp:nvSpPr>
      <dsp:spPr>
        <a:xfrm>
          <a:off x="3531699"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Tuition Allocations to Colleges and Schools</a:t>
          </a:r>
        </a:p>
      </dsp:txBody>
      <dsp:txXfrm>
        <a:off x="3693152" y="346331"/>
        <a:ext cx="779566" cy="779566"/>
      </dsp:txXfrm>
    </dsp:sp>
    <dsp:sp modelId="{96013186-1826-4106-B958-0F34C7CCA9EC}">
      <dsp:nvSpPr>
        <dsp:cNvPr id="0" name=""/>
        <dsp:cNvSpPr/>
      </dsp:nvSpPr>
      <dsp:spPr>
        <a:xfrm>
          <a:off x="4413677"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F&amp;A Distribution Funding, Faculty  Start-ups</a:t>
          </a:r>
        </a:p>
      </dsp:txBody>
      <dsp:txXfrm>
        <a:off x="4575130" y="346331"/>
        <a:ext cx="779566" cy="779566"/>
      </dsp:txXfrm>
    </dsp:sp>
    <dsp:sp modelId="{11CC24B4-D242-4998-9868-CD49BA1A0B21}">
      <dsp:nvSpPr>
        <dsp:cNvPr id="0" name=""/>
        <dsp:cNvSpPr/>
      </dsp:nvSpPr>
      <dsp:spPr>
        <a:xfrm>
          <a:off x="5295655"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Debt &amp; Lease  Payments</a:t>
          </a:r>
        </a:p>
      </dsp:txBody>
      <dsp:txXfrm>
        <a:off x="5457108" y="346331"/>
        <a:ext cx="779566" cy="779566"/>
      </dsp:txXfrm>
    </dsp:sp>
    <dsp:sp modelId="{B965DB20-7B4E-40D9-B285-528E7038533B}">
      <dsp:nvSpPr>
        <dsp:cNvPr id="0" name=""/>
        <dsp:cNvSpPr/>
      </dsp:nvSpPr>
      <dsp:spPr>
        <a:xfrm>
          <a:off x="6181189" y="178439"/>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Campus-wide Projects (Banner, Financial System, UC Path)</a:t>
          </a:r>
        </a:p>
      </dsp:txBody>
      <dsp:txXfrm>
        <a:off x="6342642" y="339892"/>
        <a:ext cx="779566" cy="779566"/>
      </dsp:txXfrm>
    </dsp:sp>
    <dsp:sp modelId="{D433BAEE-90A1-4D58-9F68-D5DB94C0E08E}">
      <dsp:nvSpPr>
        <dsp:cNvPr id="0" name=""/>
        <dsp:cNvSpPr/>
      </dsp:nvSpPr>
      <dsp:spPr>
        <a:xfrm>
          <a:off x="7059610" y="184878"/>
          <a:ext cx="1102472" cy="11024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673" tIns="11430" rIns="60673" bIns="11430" numCol="1" spcCol="1270" anchor="ctr" anchorCtr="0">
          <a:noAutofit/>
        </a:bodyPr>
        <a:lstStyle/>
        <a:p>
          <a:pPr marL="0" lvl="0" indent="0" algn="ctr" defTabSz="400050">
            <a:lnSpc>
              <a:spcPct val="90000"/>
            </a:lnSpc>
            <a:spcBef>
              <a:spcPct val="0"/>
            </a:spcBef>
            <a:spcAft>
              <a:spcPct val="35000"/>
            </a:spcAft>
            <a:buNone/>
          </a:pPr>
          <a:r>
            <a:rPr lang="en-US" sz="900" kern="1200" dirty="0"/>
            <a:t>Special Decisions</a:t>
          </a:r>
        </a:p>
      </dsp:txBody>
      <dsp:txXfrm>
        <a:off x="7221063" y="346331"/>
        <a:ext cx="779566" cy="779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E523D-0139-4C20-B0C5-05B85C0FC248}">
      <dsp:nvSpPr>
        <dsp:cNvPr id="0" name=""/>
        <dsp:cNvSpPr/>
      </dsp:nvSpPr>
      <dsp:spPr>
        <a:xfrm rot="5400000">
          <a:off x="5529229" y="-2893876"/>
          <a:ext cx="1403537" cy="73267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Fira Sans" panose="020B0604020202020204" charset="0"/>
              <a:ea typeface="Fira Sans" panose="020B0604020202020204" charset="0"/>
            </a:rPr>
            <a:t>Tuition and Non-Resident Tuition </a:t>
          </a:r>
          <a:r>
            <a:rPr lang="en-US" sz="1600" kern="1200" baseline="0" dirty="0">
              <a:latin typeface="Fira Sans" panose="020B0604020202020204" charset="0"/>
              <a:ea typeface="Fira Sans" panose="020B0604020202020204" charset="0"/>
            </a:rPr>
            <a:t>provide ~</a:t>
          </a:r>
          <a:r>
            <a:rPr lang="en-US" sz="1600" kern="1200" dirty="0">
              <a:latin typeface="Fira Sans" panose="020B0604020202020204" charset="0"/>
              <a:ea typeface="Fira Sans" panose="020B0604020202020204" charset="0"/>
            </a:rPr>
            <a:t>50% of our core revenues</a:t>
          </a:r>
        </a:p>
        <a:p>
          <a:pPr marL="171450" lvl="1" indent="-171450" algn="l" defTabSz="711200">
            <a:lnSpc>
              <a:spcPct val="90000"/>
            </a:lnSpc>
            <a:spcBef>
              <a:spcPct val="0"/>
            </a:spcBef>
            <a:spcAft>
              <a:spcPct val="15000"/>
            </a:spcAft>
            <a:buChar char="•"/>
          </a:pPr>
          <a:r>
            <a:rPr lang="en-US" sz="1600" kern="1200" baseline="0" dirty="0">
              <a:latin typeface="Fira Sans" panose="020B0604020202020204" charset="0"/>
              <a:ea typeface="Fira Sans" panose="020B0604020202020204" charset="0"/>
            </a:rPr>
            <a:t>Tuition and Non-Resident Tuition changes require Regental approval</a:t>
          </a:r>
        </a:p>
      </dsp:txBody>
      <dsp:txXfrm rot="-5400000">
        <a:off x="2567640" y="136228"/>
        <a:ext cx="7258201" cy="1266507"/>
      </dsp:txXfrm>
    </dsp:sp>
    <dsp:sp modelId="{4EF36F16-F624-4B73-9E55-8FF555C5051E}">
      <dsp:nvSpPr>
        <dsp:cNvPr id="0" name=""/>
        <dsp:cNvSpPr/>
      </dsp:nvSpPr>
      <dsp:spPr>
        <a:xfrm>
          <a:off x="346" y="1359"/>
          <a:ext cx="2566946" cy="15623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Fira Sans Book" panose="020B0604020202020204" charset="0"/>
              <a:ea typeface="Fira Sans Book" panose="020B0604020202020204" charset="0"/>
            </a:rPr>
            <a:t>Tuition Increases</a:t>
          </a:r>
        </a:p>
        <a:p>
          <a:pPr marL="0" lvl="0" indent="0" algn="ctr" defTabSz="1111250">
            <a:lnSpc>
              <a:spcPct val="90000"/>
            </a:lnSpc>
            <a:spcBef>
              <a:spcPct val="0"/>
            </a:spcBef>
            <a:spcAft>
              <a:spcPct val="35000"/>
            </a:spcAft>
            <a:buNone/>
          </a:pPr>
          <a:r>
            <a:rPr lang="en-US" sz="1400" kern="1200" dirty="0">
              <a:latin typeface="Fira Sans Book" panose="020B0604020202020204" charset="0"/>
              <a:ea typeface="Fira Sans Book" panose="020B0604020202020204" charset="0"/>
            </a:rPr>
            <a:t>(excludes Self-Supporting) </a:t>
          </a:r>
        </a:p>
      </dsp:txBody>
      <dsp:txXfrm>
        <a:off x="76615" y="77628"/>
        <a:ext cx="2414408" cy="1409831"/>
      </dsp:txXfrm>
    </dsp:sp>
    <dsp:sp modelId="{415632B9-EAC9-4A1C-AA4F-B1DC8932B058}">
      <dsp:nvSpPr>
        <dsp:cNvPr id="0" name=""/>
        <dsp:cNvSpPr/>
      </dsp:nvSpPr>
      <dsp:spPr>
        <a:xfrm rot="5400000">
          <a:off x="5553636" y="-1346244"/>
          <a:ext cx="1346190" cy="73352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Fira Sans" panose="020B0604020202020204" charset="0"/>
              <a:ea typeface="Fira Sans" panose="020B0604020202020204" charset="0"/>
            </a:rPr>
            <a:t>State funding provides</a:t>
          </a:r>
          <a:r>
            <a:rPr lang="en-US" sz="1600" kern="1200" baseline="0" dirty="0">
              <a:latin typeface="Fira Sans" panose="020B0604020202020204" charset="0"/>
              <a:ea typeface="Fira Sans" panose="020B0604020202020204" charset="0"/>
            </a:rPr>
            <a:t> ~</a:t>
          </a:r>
          <a:r>
            <a:rPr lang="en-US" sz="1600" kern="1200" dirty="0">
              <a:latin typeface="Fira Sans" panose="020B0604020202020204" charset="0"/>
              <a:ea typeface="Fira Sans" panose="020B0604020202020204" charset="0"/>
            </a:rPr>
            <a:t>46% of our core revenues</a:t>
          </a:r>
        </a:p>
        <a:p>
          <a:pPr marL="171450" lvl="1" indent="-171450" algn="l" defTabSz="711200" rtl="0">
            <a:lnSpc>
              <a:spcPct val="90000"/>
            </a:lnSpc>
            <a:spcBef>
              <a:spcPct val="0"/>
            </a:spcBef>
            <a:spcAft>
              <a:spcPct val="15000"/>
            </a:spcAft>
            <a:buChar char="•"/>
          </a:pPr>
          <a:r>
            <a:rPr lang="en-US" sz="1600" kern="1200" dirty="0">
              <a:latin typeface="Fira Sans" panose="020B0604020202020204" charset="0"/>
              <a:ea typeface="Fira Sans" panose="020B0604020202020204" charset="0"/>
            </a:rPr>
            <a:t>Based on FTE enrollment (average unit loads</a:t>
          </a:r>
          <a:r>
            <a:rPr lang="en-US" sz="1600" kern="1200" baseline="0" dirty="0">
              <a:latin typeface="Fira Sans" panose="020B0604020202020204" charset="0"/>
              <a:ea typeface="Fira Sans" panose="020B0604020202020204" charset="0"/>
            </a:rPr>
            <a:t>) and defined </a:t>
          </a:r>
          <a:r>
            <a:rPr lang="en-US" sz="1600" kern="1200" baseline="0" dirty="0">
              <a:solidFill>
                <a:schemeClr val="tx1"/>
              </a:solidFill>
              <a:latin typeface="Fira Sans" panose="020B0604020202020204" charset="0"/>
              <a:ea typeface="Fira Sans" panose="020B0604020202020204" charset="0"/>
            </a:rPr>
            <a:t>set-asides</a:t>
          </a:r>
          <a:endParaRPr lang="en-US" sz="1600" kern="1200" dirty="0">
            <a:solidFill>
              <a:schemeClr val="tx1"/>
            </a:solidFill>
            <a:latin typeface="Fira Sans" panose="020B0604020202020204" charset="0"/>
            <a:ea typeface="Fira Sans" panose="020B0604020202020204" charset="0"/>
          </a:endParaRPr>
        </a:p>
        <a:p>
          <a:pPr marL="171450" lvl="1" indent="-171450" algn="l" defTabSz="711200" rtl="0">
            <a:lnSpc>
              <a:spcPct val="90000"/>
            </a:lnSpc>
            <a:spcBef>
              <a:spcPct val="0"/>
            </a:spcBef>
            <a:spcAft>
              <a:spcPct val="15000"/>
            </a:spcAft>
            <a:buChar char="•"/>
          </a:pPr>
          <a:r>
            <a:rPr lang="en-US" sz="1600" kern="1200" baseline="0" dirty="0">
              <a:latin typeface="Fira Sans" panose="020B0604020202020204" charset="0"/>
              <a:ea typeface="Fira Sans" panose="020B0604020202020204" charset="0"/>
            </a:rPr>
            <a:t>Negotiated by UCOP and CA Legislature, Governor</a:t>
          </a:r>
          <a:endParaRPr lang="en-US" sz="1600" kern="1200" dirty="0">
            <a:latin typeface="Fira Sans" panose="020B0604020202020204" charset="0"/>
            <a:ea typeface="Fira Sans" panose="020B0604020202020204" charset="0"/>
          </a:endParaRPr>
        </a:p>
      </dsp:txBody>
      <dsp:txXfrm rot="-5400000">
        <a:off x="2559107" y="1714001"/>
        <a:ext cx="7269532" cy="1214758"/>
      </dsp:txXfrm>
    </dsp:sp>
    <dsp:sp modelId="{629DC0EA-694E-4921-AC25-1078BE8E4897}">
      <dsp:nvSpPr>
        <dsp:cNvPr id="0" name=""/>
        <dsp:cNvSpPr/>
      </dsp:nvSpPr>
      <dsp:spPr>
        <a:xfrm>
          <a:off x="346" y="1635918"/>
          <a:ext cx="2550511" cy="1431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Fira Sans Book" panose="020B0604020202020204" charset="0"/>
              <a:ea typeface="Fira Sans Book" panose="020B0604020202020204" charset="0"/>
            </a:rPr>
            <a:t>State Funding Increases</a:t>
          </a:r>
        </a:p>
      </dsp:txBody>
      <dsp:txXfrm>
        <a:off x="70203" y="1705775"/>
        <a:ext cx="2410797" cy="1291315"/>
      </dsp:txXfrm>
    </dsp:sp>
    <dsp:sp modelId="{A0E6E30E-9968-41E9-9298-D3E1ACAFFA25}">
      <dsp:nvSpPr>
        <dsp:cNvPr id="0" name=""/>
        <dsp:cNvSpPr/>
      </dsp:nvSpPr>
      <dsp:spPr>
        <a:xfrm rot="5400000">
          <a:off x="5563617" y="239499"/>
          <a:ext cx="1366379" cy="72950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Fira Sans" panose="020B0604020202020204" charset="0"/>
              <a:ea typeface="Fira Sans" panose="020B0604020202020204" charset="0"/>
            </a:rPr>
            <a:t>Additional </a:t>
          </a:r>
          <a:r>
            <a:rPr lang="en-US" sz="1600" kern="1200" baseline="0" dirty="0">
              <a:latin typeface="Fira Sans" panose="020B0604020202020204" charset="0"/>
              <a:ea typeface="Fira Sans" panose="020B0604020202020204" charset="0"/>
            </a:rPr>
            <a:t>tuition &amp; state funds (offset by costs)</a:t>
          </a:r>
          <a:endParaRPr lang="en-US" sz="1600" kern="1200" dirty="0">
            <a:latin typeface="Fira Sans" panose="020B0604020202020204" charset="0"/>
            <a:ea typeface="Fira Sans" panose="020B0604020202020204" charset="0"/>
          </a:endParaRPr>
        </a:p>
        <a:p>
          <a:pPr marL="171450" lvl="1" indent="-171450" algn="l" defTabSz="711200">
            <a:lnSpc>
              <a:spcPct val="90000"/>
            </a:lnSpc>
            <a:spcBef>
              <a:spcPct val="0"/>
            </a:spcBef>
            <a:spcAft>
              <a:spcPct val="15000"/>
            </a:spcAft>
            <a:buChar char="•"/>
          </a:pPr>
          <a:r>
            <a:rPr lang="en-US" sz="1600" kern="1200" baseline="0" dirty="0">
              <a:latin typeface="Fira Sans" panose="020B0604020202020204" charset="0"/>
              <a:ea typeface="Fira Sans" panose="020B0604020202020204" charset="0"/>
            </a:rPr>
            <a:t>Enrollment of self-supporting Masters &amp; non-residents provide </a:t>
          </a:r>
          <a:r>
            <a:rPr lang="en-US" sz="1600" kern="1200" baseline="0" dirty="0">
              <a:solidFill>
                <a:schemeClr val="tx1"/>
              </a:solidFill>
              <a:latin typeface="Fira Sans" panose="020B0604020202020204" charset="0"/>
              <a:ea typeface="Fira Sans" panose="020B0604020202020204" charset="0"/>
            </a:rPr>
            <a:t>additional revenue</a:t>
          </a:r>
        </a:p>
        <a:p>
          <a:pPr marL="171450" lvl="1" indent="-171450" algn="l" defTabSz="711200">
            <a:lnSpc>
              <a:spcPct val="90000"/>
            </a:lnSpc>
            <a:spcBef>
              <a:spcPct val="0"/>
            </a:spcBef>
            <a:spcAft>
              <a:spcPct val="15000"/>
            </a:spcAft>
            <a:buChar char="•"/>
          </a:pPr>
          <a:r>
            <a:rPr lang="en-US" sz="1600" kern="1200" baseline="0" dirty="0">
              <a:solidFill>
                <a:schemeClr val="tx1"/>
              </a:solidFill>
              <a:latin typeface="Fira Sans" panose="020B0604020202020204" charset="0"/>
              <a:ea typeface="Fira Sans" panose="020B0604020202020204" charset="0"/>
            </a:rPr>
            <a:t>Based on Budgeted FTE, with occasional true-ups to actuals</a:t>
          </a:r>
          <a:endParaRPr lang="en-US" sz="1600" kern="1200" baseline="0" dirty="0">
            <a:latin typeface="Fira Sans" panose="020B0604020202020204" charset="0"/>
            <a:ea typeface="Fira Sans" panose="020B0604020202020204" charset="0"/>
          </a:endParaRPr>
        </a:p>
        <a:p>
          <a:pPr marL="171450" lvl="1" indent="-171450" algn="l" defTabSz="711200">
            <a:lnSpc>
              <a:spcPct val="90000"/>
            </a:lnSpc>
            <a:spcBef>
              <a:spcPct val="0"/>
            </a:spcBef>
            <a:spcAft>
              <a:spcPct val="15000"/>
            </a:spcAft>
            <a:buChar char="•"/>
            <a:tabLst>
              <a:tab pos="2859088" algn="l"/>
            </a:tabLst>
          </a:pPr>
          <a:r>
            <a:rPr lang="en-US" sz="1600" kern="1200" baseline="0" dirty="0">
              <a:solidFill>
                <a:schemeClr val="tx1"/>
              </a:solidFill>
              <a:latin typeface="Fira Sans" panose="020B0604020202020204" charset="0"/>
              <a:ea typeface="Fira Sans" panose="020B0604020202020204" charset="0"/>
            </a:rPr>
            <a:t>Limited by current human and capital infrastructure</a:t>
          </a:r>
        </a:p>
      </dsp:txBody>
      <dsp:txXfrm rot="-5400000">
        <a:off x="2599259" y="3270559"/>
        <a:ext cx="7228396" cy="1232977"/>
      </dsp:txXfrm>
    </dsp:sp>
    <dsp:sp modelId="{DDDCEB87-8827-46A5-BA02-5755353DE28F}">
      <dsp:nvSpPr>
        <dsp:cNvPr id="0" name=""/>
        <dsp:cNvSpPr/>
      </dsp:nvSpPr>
      <dsp:spPr>
        <a:xfrm>
          <a:off x="346" y="3140496"/>
          <a:ext cx="2598398" cy="1443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Fira Sans Book" panose="020B0604020202020204" charset="0"/>
              <a:ea typeface="Fira Sans Book" panose="020B0604020202020204" charset="0"/>
            </a:rPr>
            <a:t>Student</a:t>
          </a:r>
          <a:r>
            <a:rPr lang="en-US" sz="2800" kern="1200" baseline="0" dirty="0">
              <a:latin typeface="Fira Sans Book" panose="020B0604020202020204" charset="0"/>
              <a:ea typeface="Fira Sans Book" panose="020B0604020202020204" charset="0"/>
            </a:rPr>
            <a:t> Enrollment Growth</a:t>
          </a:r>
          <a:endParaRPr lang="en-US" sz="2800" kern="1200" dirty="0">
            <a:latin typeface="Fira Sans Book" panose="020B0604020202020204" charset="0"/>
            <a:ea typeface="Fira Sans Book" panose="020B0604020202020204" charset="0"/>
          </a:endParaRPr>
        </a:p>
      </dsp:txBody>
      <dsp:txXfrm>
        <a:off x="70825" y="3210975"/>
        <a:ext cx="2457440" cy="1302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E523D-0139-4C20-B0C5-05B85C0FC248}">
      <dsp:nvSpPr>
        <dsp:cNvPr id="0" name=""/>
        <dsp:cNvSpPr/>
      </dsp:nvSpPr>
      <dsp:spPr>
        <a:xfrm rot="5400000">
          <a:off x="3432943" y="-348641"/>
          <a:ext cx="4221493" cy="52175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strike="noStrike" kern="1200" baseline="0" dirty="0">
              <a:solidFill>
                <a:schemeClr val="tx1"/>
              </a:solidFill>
              <a:latin typeface="Fira Sans" panose="020B0604020202020204" charset="0"/>
              <a:ea typeface="Fira Sans" panose="020B0604020202020204" charset="0"/>
            </a:rPr>
            <a:t>The UCOP process to allocate state funds to each of the campuses based on student enrollment (FTE of CA Residents)</a:t>
          </a:r>
        </a:p>
        <a:p>
          <a:pPr marL="171450" lvl="1" indent="-171450" algn="l" defTabSz="800100">
            <a:lnSpc>
              <a:spcPct val="90000"/>
            </a:lnSpc>
            <a:spcBef>
              <a:spcPct val="0"/>
            </a:spcBef>
            <a:spcAft>
              <a:spcPct val="15000"/>
            </a:spcAft>
            <a:buChar char="•"/>
          </a:pPr>
          <a:r>
            <a:rPr lang="en-US" sz="1800" strike="noStrike" kern="1200" baseline="0" dirty="0">
              <a:solidFill>
                <a:schemeClr val="tx1"/>
              </a:solidFill>
              <a:latin typeface="Fira Sans" panose="020B0604020202020204" charset="0"/>
              <a:ea typeface="Fira Sans" panose="020B0604020202020204" charset="0"/>
            </a:rPr>
            <a:t>UCOP also allocates state funds to “set-asides”</a:t>
          </a:r>
        </a:p>
        <a:p>
          <a:pPr marL="171450" lvl="1" indent="-171450" algn="l" defTabSz="800100">
            <a:lnSpc>
              <a:spcPct val="90000"/>
            </a:lnSpc>
            <a:spcBef>
              <a:spcPct val="0"/>
            </a:spcBef>
            <a:spcAft>
              <a:spcPct val="15000"/>
            </a:spcAft>
            <a:buChar char="•"/>
          </a:pPr>
          <a:r>
            <a:rPr lang="en-US" sz="1800" strike="noStrike" kern="1200" baseline="0" dirty="0">
              <a:solidFill>
                <a:schemeClr val="tx1"/>
              </a:solidFill>
              <a:latin typeface="Fira Sans" panose="020B0604020202020204" charset="0"/>
              <a:ea typeface="Fira Sans" panose="020B0604020202020204" charset="0"/>
            </a:rPr>
            <a:t>UCOP determines model and is implementing minor changes such as 1.5x weighting for UG students from LCFF high schools. FY24 is likely the last year UCR will receive funding to achieve the 95% level of the UC average for state funding per unweighted student.</a:t>
          </a:r>
        </a:p>
      </dsp:txBody>
      <dsp:txXfrm rot="-5400000">
        <a:off x="2934895" y="355483"/>
        <a:ext cx="5011514" cy="3809341"/>
      </dsp:txXfrm>
    </dsp:sp>
    <dsp:sp modelId="{4EF36F16-F624-4B73-9E55-8FF555C5051E}">
      <dsp:nvSpPr>
        <dsp:cNvPr id="0" name=""/>
        <dsp:cNvSpPr/>
      </dsp:nvSpPr>
      <dsp:spPr>
        <a:xfrm>
          <a:off x="0" y="0"/>
          <a:ext cx="2934894" cy="4515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Fira Sans Book" panose="020B0604020202020204" charset="0"/>
              <a:ea typeface="Fira Sans Book" panose="020B0604020202020204" charset="0"/>
            </a:rPr>
            <a:t>UCOP Rebenching Model</a:t>
          </a:r>
        </a:p>
      </dsp:txBody>
      <dsp:txXfrm>
        <a:off x="143270" y="143270"/>
        <a:ext cx="2648354" cy="4229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632B9-EAC9-4A1C-AA4F-B1DC8932B058}">
      <dsp:nvSpPr>
        <dsp:cNvPr id="0" name=""/>
        <dsp:cNvSpPr/>
      </dsp:nvSpPr>
      <dsp:spPr>
        <a:xfrm rot="5400000">
          <a:off x="5075317" y="-1795835"/>
          <a:ext cx="2150825" cy="57889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Fira Sans" panose="020B0604020202020204" charset="0"/>
              <a:ea typeface="Fira Sans" panose="020B0604020202020204" charset="0"/>
            </a:rPr>
            <a:t>This is how UCOP gets their annual operating budget</a:t>
          </a:r>
        </a:p>
        <a:p>
          <a:pPr marL="171450" lvl="1" indent="-171450" algn="l" defTabSz="711200">
            <a:lnSpc>
              <a:spcPct val="90000"/>
            </a:lnSpc>
            <a:spcBef>
              <a:spcPct val="0"/>
            </a:spcBef>
            <a:spcAft>
              <a:spcPct val="15000"/>
            </a:spcAft>
            <a:buChar char="•"/>
          </a:pPr>
          <a:r>
            <a:rPr lang="en-US" sz="1600" kern="1200" baseline="0" dirty="0">
              <a:solidFill>
                <a:schemeClr val="tx1"/>
              </a:solidFill>
              <a:latin typeface="Fira Sans" panose="020B0604020202020204" charset="0"/>
              <a:ea typeface="Fira Sans" panose="020B0604020202020204" charset="0"/>
            </a:rPr>
            <a:t>Total assessment to UCR in FY22-23 = $21M</a:t>
          </a:r>
          <a:endParaRPr lang="en-US" sz="1600" kern="1200" dirty="0">
            <a:latin typeface="Fira Sans" panose="020B0604020202020204" charset="0"/>
            <a:ea typeface="Fira Sans" panose="020B0604020202020204" charset="0"/>
          </a:endParaRPr>
        </a:p>
        <a:p>
          <a:pPr marL="171450" lvl="1" indent="-171450" algn="l" defTabSz="711200">
            <a:lnSpc>
              <a:spcPct val="90000"/>
            </a:lnSpc>
            <a:spcBef>
              <a:spcPct val="0"/>
            </a:spcBef>
            <a:spcAft>
              <a:spcPct val="15000"/>
            </a:spcAft>
            <a:buChar char="•"/>
          </a:pPr>
          <a:r>
            <a:rPr lang="en-US" sz="1600" kern="1200" dirty="0">
              <a:latin typeface="Fira Sans" panose="020B0604020202020204" charset="0"/>
              <a:ea typeface="Fira Sans" panose="020B0604020202020204" charset="0"/>
            </a:rPr>
            <a:t>UCOP “charges” each campus</a:t>
          </a:r>
          <a:r>
            <a:rPr lang="en-US" sz="1600" kern="1200" baseline="0" dirty="0">
              <a:latin typeface="Fira Sans" panose="020B0604020202020204" charset="0"/>
              <a:ea typeface="Fira Sans" panose="020B0604020202020204" charset="0"/>
            </a:rPr>
            <a:t> an assessment fee to fund their central operations and has also transferred expenses previously covered by their budget as separate charges to campuses (UCDC, Library costs, etc.)</a:t>
          </a:r>
          <a:endParaRPr lang="en-US" sz="1600" kern="1200" dirty="0">
            <a:latin typeface="Fira Sans" panose="020B0604020202020204" charset="0"/>
            <a:ea typeface="Fira Sans" panose="020B0604020202020204" charset="0"/>
          </a:endParaRPr>
        </a:p>
        <a:p>
          <a:pPr marL="171450" lvl="1" indent="-171450" algn="l" defTabSz="711200">
            <a:lnSpc>
              <a:spcPct val="90000"/>
            </a:lnSpc>
            <a:spcBef>
              <a:spcPct val="0"/>
            </a:spcBef>
            <a:spcAft>
              <a:spcPct val="15000"/>
            </a:spcAft>
            <a:buChar char="•"/>
          </a:pPr>
          <a:r>
            <a:rPr lang="en-US" sz="1600" kern="1200" baseline="0" dirty="0">
              <a:latin typeface="Fira Sans" panose="020B0604020202020204" charset="0"/>
              <a:ea typeface="Fira Sans" panose="020B0604020202020204" charset="0"/>
            </a:rPr>
            <a:t>UCOP determines model </a:t>
          </a:r>
          <a:endParaRPr lang="en-US" sz="1600" kern="1200" dirty="0">
            <a:latin typeface="Fira Sans" panose="020B0604020202020204" charset="0"/>
            <a:ea typeface="Fira Sans" panose="020B0604020202020204" charset="0"/>
          </a:endParaRPr>
        </a:p>
      </dsp:txBody>
      <dsp:txXfrm rot="-5400000">
        <a:off x="3256269" y="128208"/>
        <a:ext cx="5683927" cy="1940835"/>
      </dsp:txXfrm>
    </dsp:sp>
    <dsp:sp modelId="{629DC0EA-694E-4921-AC25-1078BE8E4897}">
      <dsp:nvSpPr>
        <dsp:cNvPr id="0" name=""/>
        <dsp:cNvSpPr/>
      </dsp:nvSpPr>
      <dsp:spPr>
        <a:xfrm>
          <a:off x="0" y="54"/>
          <a:ext cx="3256269" cy="219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Fira Sans Book" panose="020B0604020202020204" charset="0"/>
              <a:ea typeface="Fira Sans Book" panose="020B0604020202020204" charset="0"/>
            </a:rPr>
            <a:t>UCOP Assessment</a:t>
          </a:r>
        </a:p>
      </dsp:txBody>
      <dsp:txXfrm>
        <a:off x="107256" y="107310"/>
        <a:ext cx="3041757" cy="1982628"/>
      </dsp:txXfrm>
    </dsp:sp>
    <dsp:sp modelId="{A0E6E30E-9968-41E9-9298-D3E1ACAFFA25}">
      <dsp:nvSpPr>
        <dsp:cNvPr id="0" name=""/>
        <dsp:cNvSpPr/>
      </dsp:nvSpPr>
      <dsp:spPr>
        <a:xfrm rot="5400000">
          <a:off x="5111052" y="511162"/>
          <a:ext cx="2079356" cy="57889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Fira Sans" panose="020B0604020202020204" charset="0"/>
              <a:ea typeface="Fira Sans" panose="020B0604020202020204" charset="0"/>
            </a:rPr>
            <a:t>Sa</a:t>
          </a:r>
          <a:r>
            <a:rPr lang="en-US" sz="1600" kern="1200" dirty="0">
              <a:solidFill>
                <a:schemeClr val="tx1"/>
              </a:solidFill>
              <a:latin typeface="Fira Sans" panose="020B0604020202020204" charset="0"/>
              <a:ea typeface="Fira Sans" panose="020B0604020202020204" charset="0"/>
            </a:rPr>
            <a:t>lary and Benefits for faculty and staff are the main drivers as well as other mandates from contract increases</a:t>
          </a:r>
        </a:p>
      </dsp:txBody>
      <dsp:txXfrm rot="-5400000">
        <a:off x="3256269" y="2467451"/>
        <a:ext cx="5687416" cy="1876344"/>
      </dsp:txXfrm>
    </dsp:sp>
    <dsp:sp modelId="{DDDCEB87-8827-46A5-BA02-5755353DE28F}">
      <dsp:nvSpPr>
        <dsp:cNvPr id="0" name=""/>
        <dsp:cNvSpPr/>
      </dsp:nvSpPr>
      <dsp:spPr>
        <a:xfrm>
          <a:off x="0" y="2307108"/>
          <a:ext cx="3256269" cy="219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Fira Sans Book" panose="020B0604020202020204" charset="0"/>
              <a:ea typeface="Fira Sans Book" panose="020B0604020202020204" charset="0"/>
            </a:rPr>
            <a:t>Fixed Cost Increases</a:t>
          </a:r>
        </a:p>
      </dsp:txBody>
      <dsp:txXfrm>
        <a:off x="107256" y="2414364"/>
        <a:ext cx="3041757" cy="19826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0.73246</cdr:x>
      <cdr:y>0.62206</cdr:y>
    </cdr:from>
    <cdr:to>
      <cdr:x>0.8164</cdr:x>
      <cdr:y>0.70032</cdr:y>
    </cdr:to>
    <cdr:sp macro="" textlink="">
      <cdr:nvSpPr>
        <cdr:cNvPr id="2" name="TextBox 1">
          <a:extLst xmlns:a="http://schemas.openxmlformats.org/drawingml/2006/main">
            <a:ext uri="{FF2B5EF4-FFF2-40B4-BE49-F238E27FC236}">
              <a16:creationId xmlns:a16="http://schemas.microsoft.com/office/drawing/2014/main" id="{1A76BE68-23F3-4A1F-B013-8A8EFBF4170B}"/>
            </a:ext>
          </a:extLst>
        </cdr:cNvPr>
        <cdr:cNvSpPr txBox="1"/>
      </cdr:nvSpPr>
      <cdr:spPr>
        <a:xfrm xmlns:a="http://schemas.openxmlformats.org/drawingml/2006/main">
          <a:off x="7115868" y="3424919"/>
          <a:ext cx="815547"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dirty="0" err="1">
              <a:solidFill>
                <a:srgbClr val="7030A0"/>
              </a:solidFill>
            </a:rPr>
            <a:t>Covid</a:t>
          </a:r>
          <a:r>
            <a:rPr lang="en-US" sz="1100" dirty="0">
              <a:solidFill>
                <a:srgbClr val="7030A0"/>
              </a:solidFill>
            </a:rPr>
            <a:t> Closure</a:t>
          </a:r>
          <a:endParaRPr lang="en-US" dirty="0">
            <a:solidFill>
              <a:srgbClr val="7030A0"/>
            </a:solidFill>
          </a:endParaRPr>
        </a:p>
      </cdr:txBody>
    </cdr:sp>
  </cdr:relSizeAnchor>
  <cdr:relSizeAnchor xmlns:cdr="http://schemas.openxmlformats.org/drawingml/2006/chartDrawing">
    <cdr:from>
      <cdr:x>0.78396</cdr:x>
      <cdr:y>0.08651</cdr:y>
    </cdr:from>
    <cdr:to>
      <cdr:x>0.92179</cdr:x>
      <cdr:y>0.19551</cdr:y>
    </cdr:to>
    <cdr:sp macro="" textlink="">
      <cdr:nvSpPr>
        <cdr:cNvPr id="4" name="TextBox 1">
          <a:extLst xmlns:a="http://schemas.openxmlformats.org/drawingml/2006/main">
            <a:ext uri="{FF2B5EF4-FFF2-40B4-BE49-F238E27FC236}">
              <a16:creationId xmlns:a16="http://schemas.microsoft.com/office/drawing/2014/main" id="{E4CB3C35-2DBE-4DC8-9F6A-817A28953987}"/>
            </a:ext>
          </a:extLst>
        </cdr:cNvPr>
        <cdr:cNvSpPr txBox="1"/>
      </cdr:nvSpPr>
      <cdr:spPr>
        <a:xfrm xmlns:a="http://schemas.openxmlformats.org/drawingml/2006/main">
          <a:off x="7616246" y="476275"/>
          <a:ext cx="1338957"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solidFill>
                <a:schemeClr val="accent4">
                  <a:lumMod val="75000"/>
                </a:schemeClr>
              </a:solidFill>
            </a:rPr>
            <a:t>Capital,  Rebenching 95%, and Over-enrollment funding</a:t>
          </a:r>
          <a:endParaRPr lang="en-US" dirty="0">
            <a:solidFill>
              <a:schemeClr val="accent4">
                <a:lumMod val="75000"/>
              </a:schemeClr>
            </a:solidFill>
          </a:endParaRPr>
        </a:p>
      </cdr:txBody>
    </cdr:sp>
  </cdr:relSizeAnchor>
  <cdr:relSizeAnchor xmlns:cdr="http://schemas.openxmlformats.org/drawingml/2006/chartDrawing">
    <cdr:from>
      <cdr:x>0.3268</cdr:x>
      <cdr:y>0.29769</cdr:y>
    </cdr:from>
    <cdr:to>
      <cdr:x>0.44508</cdr:x>
      <cdr:y>0.37595</cdr:y>
    </cdr:to>
    <cdr:sp macro="" textlink="">
      <cdr:nvSpPr>
        <cdr:cNvPr id="5" name="TextBox 1">
          <a:extLst xmlns:a="http://schemas.openxmlformats.org/drawingml/2006/main">
            <a:ext uri="{FF2B5EF4-FFF2-40B4-BE49-F238E27FC236}">
              <a16:creationId xmlns:a16="http://schemas.microsoft.com/office/drawing/2014/main" id="{6EFC7FBB-784A-4521-9ACC-E9CD21C13D17}"/>
            </a:ext>
          </a:extLst>
        </cdr:cNvPr>
        <cdr:cNvSpPr txBox="1"/>
      </cdr:nvSpPr>
      <cdr:spPr>
        <a:xfrm xmlns:a="http://schemas.openxmlformats.org/drawingml/2006/main">
          <a:off x="3174835" y="1638978"/>
          <a:ext cx="1149179"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solidFill>
                <a:schemeClr val="accent4">
                  <a:lumMod val="75000"/>
                </a:schemeClr>
              </a:solidFill>
            </a:rPr>
            <a:t>Over-enrollment funding</a:t>
          </a:r>
          <a:endParaRPr lang="en-US" dirty="0">
            <a:solidFill>
              <a:schemeClr val="accent4">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0.28685</cdr:x>
      <cdr:y>0.26724</cdr:y>
    </cdr:from>
    <cdr:to>
      <cdr:x>0.40513</cdr:x>
      <cdr:y>0.35241</cdr:y>
    </cdr:to>
    <cdr:sp macro="" textlink="">
      <cdr:nvSpPr>
        <cdr:cNvPr id="6" name="TextBox 1">
          <a:extLst xmlns:a="http://schemas.openxmlformats.org/drawingml/2006/main">
            <a:ext uri="{FF2B5EF4-FFF2-40B4-BE49-F238E27FC236}">
              <a16:creationId xmlns:a16="http://schemas.microsoft.com/office/drawing/2014/main" id="{75DCFC85-CC9E-4BF0-8B55-0ED6E4481296}"/>
            </a:ext>
          </a:extLst>
        </cdr:cNvPr>
        <cdr:cNvSpPr txBox="1"/>
      </cdr:nvSpPr>
      <cdr:spPr>
        <a:xfrm xmlns:a="http://schemas.openxmlformats.org/drawingml/2006/main">
          <a:off x="2786723" y="1352031"/>
          <a:ext cx="1149179"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solidFill>
                <a:srgbClr val="00B0F0"/>
              </a:solidFill>
            </a:rPr>
            <a:t>SOM – Clinical Operations</a:t>
          </a:r>
          <a:endParaRPr lang="en-US" dirty="0">
            <a:solidFill>
              <a:srgbClr val="00B0F0"/>
            </a:solidFill>
          </a:endParaRPr>
        </a:p>
      </cdr:txBody>
    </cdr:sp>
  </cdr:relSizeAnchor>
  <cdr:relSizeAnchor xmlns:cdr="http://schemas.openxmlformats.org/drawingml/2006/chartDrawing">
    <cdr:from>
      <cdr:x>0.72086</cdr:x>
      <cdr:y>0.18455</cdr:y>
    </cdr:from>
    <cdr:to>
      <cdr:x>0.80481</cdr:x>
      <cdr:y>0.26972</cdr:y>
    </cdr:to>
    <cdr:sp macro="" textlink="">
      <cdr:nvSpPr>
        <cdr:cNvPr id="7" name="TextBox 1">
          <a:extLst xmlns:a="http://schemas.openxmlformats.org/drawingml/2006/main">
            <a:ext uri="{FF2B5EF4-FFF2-40B4-BE49-F238E27FC236}">
              <a16:creationId xmlns:a16="http://schemas.microsoft.com/office/drawing/2014/main" id="{9AD5C5FC-D232-435F-8681-0B5C11A18331}"/>
            </a:ext>
          </a:extLst>
        </cdr:cNvPr>
        <cdr:cNvSpPr txBox="1"/>
      </cdr:nvSpPr>
      <cdr:spPr>
        <a:xfrm xmlns:a="http://schemas.openxmlformats.org/drawingml/2006/main">
          <a:off x="7003198" y="933687"/>
          <a:ext cx="815547"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err="1">
              <a:solidFill>
                <a:schemeClr val="tx1"/>
              </a:solidFill>
            </a:rPr>
            <a:t>Covid</a:t>
          </a:r>
          <a:r>
            <a:rPr lang="en-US" sz="1100" dirty="0">
              <a:solidFill>
                <a:schemeClr val="tx1"/>
              </a:solidFill>
            </a:rPr>
            <a:t> Closure</a:t>
          </a:r>
          <a:endParaRPr lang="en-US" dirty="0">
            <a:solidFill>
              <a:schemeClr val="tx1"/>
            </a:solidFill>
          </a:endParaRPr>
        </a:p>
      </cdr:txBody>
    </cdr:sp>
  </cdr:relSizeAnchor>
  <cdr:relSizeAnchor xmlns:cdr="http://schemas.openxmlformats.org/drawingml/2006/chartDrawing">
    <cdr:from>
      <cdr:x>0.4593</cdr:x>
      <cdr:y>0.57896</cdr:y>
    </cdr:from>
    <cdr:to>
      <cdr:x>0.65413</cdr:x>
      <cdr:y>0.63067</cdr:y>
    </cdr:to>
    <cdr:sp macro="" textlink="">
      <cdr:nvSpPr>
        <cdr:cNvPr id="8" name="TextBox 1">
          <a:extLst xmlns:a="http://schemas.openxmlformats.org/drawingml/2006/main">
            <a:ext uri="{FF2B5EF4-FFF2-40B4-BE49-F238E27FC236}">
              <a16:creationId xmlns:a16="http://schemas.microsoft.com/office/drawing/2014/main" id="{07682ADD-7FE9-484E-AF9A-A7CAA87911FF}"/>
            </a:ext>
          </a:extLst>
        </cdr:cNvPr>
        <cdr:cNvSpPr txBox="1"/>
      </cdr:nvSpPr>
      <cdr:spPr>
        <a:xfrm xmlns:a="http://schemas.openxmlformats.org/drawingml/2006/main">
          <a:off x="4462085" y="2929066"/>
          <a:ext cx="189280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a:solidFill>
                <a:schemeClr val="accent6"/>
              </a:solidFill>
            </a:rPr>
            <a:t>Fundraising Campaign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30B209-EEFE-0148-B7A0-29B2E2C5F097}" type="datetimeFigureOut">
              <a:rPr lang="en-US" smtClean="0"/>
              <a:t>11/1/2023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9E5AE5-59D5-0F4A-B45E-FB9192900C9E}" type="slidenum">
              <a:rPr lang="en-US" smtClean="0"/>
              <a:t>‹#›</a:t>
            </a:fld>
            <a:endParaRPr lang="en-US"/>
          </a:p>
        </p:txBody>
      </p:sp>
    </p:spTree>
    <p:extLst>
      <p:ext uri="{BB962C8B-B14F-4D97-AF65-F5344CB8AC3E}">
        <p14:creationId xmlns:p14="http://schemas.microsoft.com/office/powerpoint/2010/main" val="15322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820A8-0901-CA4C-85E5-0954FF7873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074410A0-90D6-A140-9FAD-38C44620D58E}"/>
              </a:ext>
            </a:extLst>
          </p:cNvPr>
          <p:cNvSpPr>
            <a:spLocks noGrp="1"/>
          </p:cNvSpPr>
          <p:nvPr>
            <p:ph type="body" sz="quarter" idx="10" hasCustomPrompt="1"/>
          </p:nvPr>
        </p:nvSpPr>
        <p:spPr>
          <a:xfrm>
            <a:off x="655984" y="646044"/>
            <a:ext cx="5705059" cy="4631634"/>
          </a:xfrm>
          <a:prstGeom prst="rect">
            <a:avLst/>
          </a:prstGeom>
        </p:spPr>
        <p:txBody>
          <a:bodyPr>
            <a:normAutofit/>
          </a:bodyPr>
          <a:lstStyle>
            <a:lvl1pPr marL="0" indent="0">
              <a:buFontTx/>
              <a:buNone/>
              <a:defRPr sz="6000" b="1" i="0">
                <a:solidFill>
                  <a:schemeClr val="bg1"/>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56608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12C30-9EA1-8C4B-A9E9-DF97700D7D2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E1E8FFFB-6025-644A-8D2B-E6D4D056FD43}"/>
              </a:ext>
            </a:extLst>
          </p:cNvPr>
          <p:cNvSpPr>
            <a:spLocks noGrp="1"/>
          </p:cNvSpPr>
          <p:nvPr>
            <p:ph type="body" sz="quarter" idx="10"/>
          </p:nvPr>
        </p:nvSpPr>
        <p:spPr>
          <a:xfrm>
            <a:off x="5049079" y="675308"/>
            <a:ext cx="6549886" cy="4631634"/>
          </a:xfrm>
          <a:prstGeom prst="rect">
            <a:avLst/>
          </a:prstGeom>
        </p:spPr>
        <p:txBody>
          <a:bodyPr/>
          <a:lstStyle>
            <a:lvl1pPr marL="0" indent="0">
              <a:buFontTx/>
              <a:buNone/>
              <a:defRPr b="0" i="0">
                <a:solidFill>
                  <a:srgbClr val="003DA5"/>
                </a:solidFill>
                <a:latin typeface="Fira Sans" panose="020B0503050000020004" pitchFamily="34" charset="0"/>
                <a:ea typeface="Fira Sans" panose="020B0503050000020004" pitchFamily="34" charset="0"/>
              </a:defRPr>
            </a:lvl1pPr>
            <a:lvl2pPr marL="457200" indent="0">
              <a:buFontTx/>
              <a:buNone/>
              <a:defRPr b="0" i="0">
                <a:solidFill>
                  <a:srgbClr val="003DA5"/>
                </a:solidFill>
                <a:latin typeface="Fira Sans" panose="020B0503050000020004" pitchFamily="34" charset="0"/>
                <a:ea typeface="Fira Sans" panose="020B0503050000020004" pitchFamily="34" charset="0"/>
              </a:defRPr>
            </a:lvl2pPr>
            <a:lvl3pPr marL="914400" indent="0">
              <a:buFontTx/>
              <a:buNone/>
              <a:defRPr b="0" i="0">
                <a:solidFill>
                  <a:srgbClr val="003DA5"/>
                </a:solidFill>
                <a:latin typeface="Fira Sans" panose="020B0503050000020004" pitchFamily="34" charset="0"/>
                <a:ea typeface="Fira Sans" panose="020B0503050000020004" pitchFamily="34" charset="0"/>
              </a:defRPr>
            </a:lvl3pPr>
            <a:lvl4pPr marL="1371600" indent="0">
              <a:buFontTx/>
              <a:buNone/>
              <a:defRPr b="0" i="0">
                <a:solidFill>
                  <a:srgbClr val="003DA5"/>
                </a:solidFill>
                <a:latin typeface="Fira Sans" panose="020B0503050000020004" pitchFamily="34" charset="0"/>
                <a:ea typeface="Fira Sans" panose="020B0503050000020004" pitchFamily="34" charset="0"/>
              </a:defRPr>
            </a:lvl4pPr>
            <a:lvl5pPr marL="1828800" indent="0">
              <a:buFontTx/>
              <a:buNone/>
              <a:defRPr b="0" i="0">
                <a:solidFill>
                  <a:srgbClr val="003DA5"/>
                </a:solidFill>
                <a:latin typeface="Fira Sans" panose="020B0503050000020004" pitchFamily="34" charset="0"/>
                <a:ea typeface="Fira Sans" panose="020B050305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1DFD80CD-EECA-F040-98B3-188B54D44FDA}"/>
              </a:ext>
            </a:extLst>
          </p:cNvPr>
          <p:cNvSpPr>
            <a:spLocks noGrp="1"/>
          </p:cNvSpPr>
          <p:nvPr>
            <p:ph type="body" sz="quarter" idx="11" hasCustomPrompt="1"/>
          </p:nvPr>
        </p:nvSpPr>
        <p:spPr>
          <a:xfrm>
            <a:off x="476666" y="675308"/>
            <a:ext cx="4244421" cy="4631634"/>
          </a:xfrm>
          <a:prstGeom prst="rect">
            <a:avLst/>
          </a:prstGeom>
        </p:spPr>
        <p:txBody>
          <a:bodyPr>
            <a:normAutofit/>
          </a:bodyPr>
          <a:lstStyle>
            <a:lvl1pPr marL="0" indent="0">
              <a:buFontTx/>
              <a:buNone/>
              <a:defRPr sz="5400" b="1" i="0">
                <a:solidFill>
                  <a:srgbClr val="003DA5"/>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269245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A5A28-3596-CE46-861F-B87277E02F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91DB57B9-A063-DC47-BFDD-0A406060D3FF}"/>
              </a:ext>
            </a:extLst>
          </p:cNvPr>
          <p:cNvSpPr>
            <a:spLocks noGrp="1"/>
          </p:cNvSpPr>
          <p:nvPr>
            <p:ph type="body" sz="quarter" idx="10"/>
          </p:nvPr>
        </p:nvSpPr>
        <p:spPr>
          <a:xfrm>
            <a:off x="5188226" y="2226366"/>
            <a:ext cx="6549886" cy="3389243"/>
          </a:xfrm>
          <a:prstGeom prst="rect">
            <a:avLst/>
          </a:prstGeom>
        </p:spPr>
        <p:txBody>
          <a:bodyPr/>
          <a:lstStyle>
            <a:lvl1pPr marL="0" indent="0">
              <a:buFontTx/>
              <a:buNone/>
              <a:defRPr b="0" i="0">
                <a:solidFill>
                  <a:srgbClr val="003DA5"/>
                </a:solidFill>
                <a:latin typeface="Fira Sans" panose="020B0503050000020004" pitchFamily="34" charset="0"/>
                <a:ea typeface="Fira Sans" panose="020B0503050000020004" pitchFamily="34" charset="0"/>
              </a:defRPr>
            </a:lvl1pPr>
            <a:lvl2pPr marL="457200" indent="0">
              <a:buFontTx/>
              <a:buNone/>
              <a:defRPr b="0" i="0">
                <a:solidFill>
                  <a:srgbClr val="003DA5"/>
                </a:solidFill>
                <a:latin typeface="Fira Sans" panose="020B0503050000020004" pitchFamily="34" charset="0"/>
                <a:ea typeface="Fira Sans" panose="020B0503050000020004" pitchFamily="34" charset="0"/>
              </a:defRPr>
            </a:lvl2pPr>
            <a:lvl3pPr marL="914400" indent="0">
              <a:buFontTx/>
              <a:buNone/>
              <a:defRPr b="0" i="0">
                <a:solidFill>
                  <a:srgbClr val="003DA5"/>
                </a:solidFill>
                <a:latin typeface="Fira Sans" panose="020B0503050000020004" pitchFamily="34" charset="0"/>
                <a:ea typeface="Fira Sans" panose="020B0503050000020004" pitchFamily="34" charset="0"/>
              </a:defRPr>
            </a:lvl3pPr>
            <a:lvl4pPr marL="1371600" indent="0">
              <a:buFontTx/>
              <a:buNone/>
              <a:defRPr b="0" i="0">
                <a:solidFill>
                  <a:srgbClr val="003DA5"/>
                </a:solidFill>
                <a:latin typeface="Fira Sans" panose="020B0503050000020004" pitchFamily="34" charset="0"/>
                <a:ea typeface="Fira Sans" panose="020B0503050000020004" pitchFamily="34" charset="0"/>
              </a:defRPr>
            </a:lvl4pPr>
            <a:lvl5pPr marL="1828800" indent="0">
              <a:buFontTx/>
              <a:buNone/>
              <a:defRPr b="0" i="0">
                <a:solidFill>
                  <a:srgbClr val="003DA5"/>
                </a:solidFill>
                <a:latin typeface="Fira Sans" panose="020B0503050000020004" pitchFamily="34" charset="0"/>
                <a:ea typeface="Fira Sans" panose="020B050305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884D4CD2-E161-3142-BEA4-587A00671CC6}"/>
              </a:ext>
            </a:extLst>
          </p:cNvPr>
          <p:cNvSpPr>
            <a:spLocks noGrp="1"/>
          </p:cNvSpPr>
          <p:nvPr>
            <p:ph type="body" sz="quarter" idx="11" hasCustomPrompt="1"/>
          </p:nvPr>
        </p:nvSpPr>
        <p:spPr>
          <a:xfrm>
            <a:off x="615813" y="2345634"/>
            <a:ext cx="4244421" cy="3389243"/>
          </a:xfrm>
          <a:prstGeom prst="rect">
            <a:avLst/>
          </a:prstGeom>
        </p:spPr>
        <p:txBody>
          <a:bodyPr>
            <a:normAutofit/>
          </a:bodyPr>
          <a:lstStyle>
            <a:lvl1pPr marL="0" indent="0">
              <a:buFontTx/>
              <a:buNone/>
              <a:defRPr sz="5400" b="1" i="0">
                <a:solidFill>
                  <a:srgbClr val="003DA5"/>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238363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ADE3B-9DF0-9D41-A426-16452133D1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91DB57B9-A063-DC47-BFDD-0A406060D3FF}"/>
              </a:ext>
            </a:extLst>
          </p:cNvPr>
          <p:cNvSpPr>
            <a:spLocks noGrp="1"/>
          </p:cNvSpPr>
          <p:nvPr>
            <p:ph type="body" sz="quarter" idx="10"/>
          </p:nvPr>
        </p:nvSpPr>
        <p:spPr>
          <a:xfrm>
            <a:off x="5188226" y="2226366"/>
            <a:ext cx="6549886" cy="3389243"/>
          </a:xfrm>
          <a:prstGeom prst="rect">
            <a:avLst/>
          </a:prstGeom>
        </p:spPr>
        <p:txBody>
          <a:bodyPr/>
          <a:lstStyle>
            <a:lvl1pPr marL="0" indent="0">
              <a:buFontTx/>
              <a:buNone/>
              <a:defRPr b="0" i="0">
                <a:solidFill>
                  <a:srgbClr val="003DA5"/>
                </a:solidFill>
                <a:latin typeface="Fira Sans" panose="020B0503050000020004" pitchFamily="34" charset="0"/>
                <a:ea typeface="Fira Sans" panose="020B0503050000020004" pitchFamily="34" charset="0"/>
              </a:defRPr>
            </a:lvl1pPr>
            <a:lvl2pPr marL="457200" indent="0">
              <a:buFontTx/>
              <a:buNone/>
              <a:defRPr b="0" i="0">
                <a:solidFill>
                  <a:srgbClr val="003DA5"/>
                </a:solidFill>
                <a:latin typeface="Fira Sans" panose="020B0503050000020004" pitchFamily="34" charset="0"/>
                <a:ea typeface="Fira Sans" panose="020B0503050000020004" pitchFamily="34" charset="0"/>
              </a:defRPr>
            </a:lvl2pPr>
            <a:lvl3pPr marL="914400" indent="0">
              <a:buFontTx/>
              <a:buNone/>
              <a:defRPr b="0" i="0">
                <a:solidFill>
                  <a:srgbClr val="003DA5"/>
                </a:solidFill>
                <a:latin typeface="Fira Sans" panose="020B0503050000020004" pitchFamily="34" charset="0"/>
                <a:ea typeface="Fira Sans" panose="020B0503050000020004" pitchFamily="34" charset="0"/>
              </a:defRPr>
            </a:lvl3pPr>
            <a:lvl4pPr marL="1371600" indent="0">
              <a:buFontTx/>
              <a:buNone/>
              <a:defRPr b="0" i="0">
                <a:solidFill>
                  <a:srgbClr val="003DA5"/>
                </a:solidFill>
                <a:latin typeface="Fira Sans" panose="020B0503050000020004" pitchFamily="34" charset="0"/>
                <a:ea typeface="Fira Sans" panose="020B0503050000020004" pitchFamily="34" charset="0"/>
              </a:defRPr>
            </a:lvl4pPr>
            <a:lvl5pPr marL="1828800" indent="0">
              <a:buFontTx/>
              <a:buNone/>
              <a:defRPr b="0" i="0">
                <a:solidFill>
                  <a:srgbClr val="003DA5"/>
                </a:solidFill>
                <a:latin typeface="Fira Sans" panose="020B0503050000020004" pitchFamily="34" charset="0"/>
                <a:ea typeface="Fira Sans" panose="020B050305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884D4CD2-E161-3142-BEA4-587A00671CC6}"/>
              </a:ext>
            </a:extLst>
          </p:cNvPr>
          <p:cNvSpPr>
            <a:spLocks noGrp="1"/>
          </p:cNvSpPr>
          <p:nvPr>
            <p:ph type="body" sz="quarter" idx="11" hasCustomPrompt="1"/>
          </p:nvPr>
        </p:nvSpPr>
        <p:spPr>
          <a:xfrm>
            <a:off x="615813" y="2266122"/>
            <a:ext cx="4244421" cy="3389243"/>
          </a:xfrm>
          <a:prstGeom prst="rect">
            <a:avLst/>
          </a:prstGeom>
        </p:spPr>
        <p:txBody>
          <a:bodyPr>
            <a:normAutofit/>
          </a:bodyPr>
          <a:lstStyle>
            <a:lvl1pPr marL="0" indent="0">
              <a:buFontTx/>
              <a:buNone/>
              <a:defRPr sz="5400" b="1" i="0">
                <a:solidFill>
                  <a:srgbClr val="003DA5"/>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224147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DD641-FFF9-584F-8AFD-0ACD6B5B39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4EAEF5FF-610B-B445-B293-D3D2BB3E6E8F}"/>
              </a:ext>
            </a:extLst>
          </p:cNvPr>
          <p:cNvSpPr>
            <a:spLocks noGrp="1"/>
          </p:cNvSpPr>
          <p:nvPr>
            <p:ph type="body" sz="quarter" idx="10" hasCustomPrompt="1"/>
          </p:nvPr>
        </p:nvSpPr>
        <p:spPr>
          <a:xfrm>
            <a:off x="655984" y="646044"/>
            <a:ext cx="7146233" cy="3339547"/>
          </a:xfrm>
          <a:prstGeom prst="rect">
            <a:avLst/>
          </a:prstGeom>
        </p:spPr>
        <p:txBody>
          <a:bodyPr>
            <a:normAutofit/>
          </a:bodyPr>
          <a:lstStyle>
            <a:lvl1pPr marL="0" indent="0">
              <a:buFontTx/>
              <a:buNone/>
              <a:defRPr sz="6000" b="1" i="0">
                <a:solidFill>
                  <a:schemeClr val="bg1"/>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271971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9FCC2-B46B-914C-8C6B-509F451F82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61CD3A6-9278-1E44-964C-A76F0D2294AA}"/>
              </a:ext>
            </a:extLst>
          </p:cNvPr>
          <p:cNvSpPr>
            <a:spLocks noGrp="1"/>
          </p:cNvSpPr>
          <p:nvPr>
            <p:ph type="body" sz="quarter" idx="10" hasCustomPrompt="1"/>
          </p:nvPr>
        </p:nvSpPr>
        <p:spPr>
          <a:xfrm>
            <a:off x="655984" y="646044"/>
            <a:ext cx="6172199" cy="4631634"/>
          </a:xfrm>
          <a:prstGeom prst="rect">
            <a:avLst/>
          </a:prstGeom>
        </p:spPr>
        <p:txBody>
          <a:bodyPr>
            <a:normAutofit/>
          </a:bodyPr>
          <a:lstStyle>
            <a:lvl1pPr marL="0" indent="0">
              <a:buFontTx/>
              <a:buNone/>
              <a:defRPr sz="6000" b="1" i="0">
                <a:solidFill>
                  <a:srgbClr val="003DA5"/>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298465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D20396-76FA-4147-BC4B-09672992ED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9">
            <a:extLst>
              <a:ext uri="{FF2B5EF4-FFF2-40B4-BE49-F238E27FC236}">
                <a16:creationId xmlns:a16="http://schemas.microsoft.com/office/drawing/2014/main" id="{F50CB4A2-9939-DA4E-9D28-EF816AFF2400}"/>
              </a:ext>
            </a:extLst>
          </p:cNvPr>
          <p:cNvSpPr>
            <a:spLocks noGrp="1"/>
          </p:cNvSpPr>
          <p:nvPr>
            <p:ph type="body" sz="quarter" idx="10" hasCustomPrompt="1"/>
          </p:nvPr>
        </p:nvSpPr>
        <p:spPr>
          <a:xfrm>
            <a:off x="477079" y="536714"/>
            <a:ext cx="7026964" cy="4631634"/>
          </a:xfrm>
          <a:prstGeom prst="rect">
            <a:avLst/>
          </a:prstGeom>
        </p:spPr>
        <p:txBody>
          <a:bodyPr>
            <a:normAutofit/>
          </a:bodyPr>
          <a:lstStyle>
            <a:lvl1pPr marL="0" indent="0">
              <a:buFontTx/>
              <a:buNone/>
              <a:defRPr sz="6000" b="1" i="0">
                <a:solidFill>
                  <a:schemeClr val="bg1"/>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306025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C370E-6A4F-3C41-9A84-947E09F122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9">
            <a:extLst>
              <a:ext uri="{FF2B5EF4-FFF2-40B4-BE49-F238E27FC236}">
                <a16:creationId xmlns:a16="http://schemas.microsoft.com/office/drawing/2014/main" id="{A3E5158D-4E4B-B74B-94A4-D52DE8DDFC32}"/>
              </a:ext>
            </a:extLst>
          </p:cNvPr>
          <p:cNvSpPr>
            <a:spLocks noGrp="1"/>
          </p:cNvSpPr>
          <p:nvPr>
            <p:ph type="body" sz="quarter" idx="10" hasCustomPrompt="1"/>
          </p:nvPr>
        </p:nvSpPr>
        <p:spPr>
          <a:xfrm>
            <a:off x="420130" y="2656703"/>
            <a:ext cx="11306431" cy="2940908"/>
          </a:xfrm>
          <a:prstGeom prst="rect">
            <a:avLst/>
          </a:prstGeom>
        </p:spPr>
        <p:txBody>
          <a:bodyPr>
            <a:normAutofit/>
          </a:bodyPr>
          <a:lstStyle>
            <a:lvl1pPr marL="0" indent="0" fontAlgn="ctr">
              <a:buFontTx/>
              <a:buNone/>
              <a:defRPr sz="6000" b="1" i="0">
                <a:solidFill>
                  <a:schemeClr val="bg1"/>
                </a:solidFill>
                <a:latin typeface="Oswald Semi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222035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DBF78-5F3C-E148-94CC-F6578B624A1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603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94C20-97DB-9340-8380-69B9F326AAC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7" name="Text Placeholder 7">
            <a:extLst>
              <a:ext uri="{FF2B5EF4-FFF2-40B4-BE49-F238E27FC236}">
                <a16:creationId xmlns:a16="http://schemas.microsoft.com/office/drawing/2014/main" id="{EDB171DB-18A5-F94A-9E4F-BA9AEAAC01A9}"/>
              </a:ext>
            </a:extLst>
          </p:cNvPr>
          <p:cNvSpPr txBox="1">
            <a:spLocks/>
          </p:cNvSpPr>
          <p:nvPr userDrawn="1"/>
        </p:nvSpPr>
        <p:spPr>
          <a:xfrm>
            <a:off x="579834" y="1870699"/>
            <a:ext cx="10833652" cy="2659098"/>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rgbClr val="003DA5"/>
                </a:solidFill>
                <a:latin typeface="Fira Sans" panose="020B0503050000020004" pitchFamily="34" charset="0"/>
                <a:ea typeface="Fira Sans" panose="020B0503050000020004" pitchFamily="34" charset="0"/>
                <a:cs typeface="+mn-cs"/>
              </a:defRPr>
            </a:lvl1pPr>
            <a:lvl2pPr marL="457200" indent="0" algn="l" defTabSz="914400" rtl="0" eaLnBrk="1" latinLnBrk="0" hangingPunct="1">
              <a:lnSpc>
                <a:spcPct val="90000"/>
              </a:lnSpc>
              <a:spcBef>
                <a:spcPts val="500"/>
              </a:spcBef>
              <a:buFontTx/>
              <a:buNone/>
              <a:defRPr sz="2400" b="0" i="0" kern="1200">
                <a:solidFill>
                  <a:srgbClr val="003DA5"/>
                </a:solidFill>
                <a:latin typeface="Fira Sans" panose="020B0503050000020004" pitchFamily="34" charset="0"/>
                <a:ea typeface="Fira Sans" panose="020B0503050000020004" pitchFamily="34" charset="0"/>
                <a:cs typeface="+mn-cs"/>
              </a:defRPr>
            </a:lvl2pPr>
            <a:lvl3pPr marL="914400" indent="0" algn="l" defTabSz="914400" rtl="0" eaLnBrk="1" latinLnBrk="0" hangingPunct="1">
              <a:lnSpc>
                <a:spcPct val="90000"/>
              </a:lnSpc>
              <a:spcBef>
                <a:spcPts val="500"/>
              </a:spcBef>
              <a:buFontTx/>
              <a:buNone/>
              <a:defRPr sz="2000" b="0" i="0" kern="1200">
                <a:solidFill>
                  <a:srgbClr val="003DA5"/>
                </a:solidFill>
                <a:latin typeface="Fira Sans" panose="020B0503050000020004" pitchFamily="34" charset="0"/>
                <a:ea typeface="Fira Sans" panose="020B0503050000020004" pitchFamily="34" charset="0"/>
                <a:cs typeface="+mn-cs"/>
              </a:defRPr>
            </a:lvl3pPr>
            <a:lvl4pPr marL="1371600" indent="0" algn="l" defTabSz="914400" rtl="0" eaLnBrk="1" latinLnBrk="0" hangingPunct="1">
              <a:lnSpc>
                <a:spcPct val="90000"/>
              </a:lnSpc>
              <a:spcBef>
                <a:spcPts val="500"/>
              </a:spcBef>
              <a:buFontTx/>
              <a:buNone/>
              <a:defRPr sz="1800" b="0" i="0" kern="1200">
                <a:solidFill>
                  <a:srgbClr val="003DA5"/>
                </a:solidFill>
                <a:latin typeface="Fira Sans" panose="020B0503050000020004" pitchFamily="34" charset="0"/>
                <a:ea typeface="Fira Sans" panose="020B0503050000020004" pitchFamily="34" charset="0"/>
                <a:cs typeface="+mn-cs"/>
              </a:defRPr>
            </a:lvl4pPr>
            <a:lvl5pPr marL="1828800" indent="0" algn="l" defTabSz="914400" rtl="0" eaLnBrk="1" latinLnBrk="0" hangingPunct="1">
              <a:lnSpc>
                <a:spcPct val="90000"/>
              </a:lnSpc>
              <a:spcBef>
                <a:spcPts val="500"/>
              </a:spcBef>
              <a:buFontTx/>
              <a:buNone/>
              <a:defRPr sz="1800" b="0" i="0" kern="1200">
                <a:solidFill>
                  <a:srgbClr val="003DA5"/>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0B7529FD-F861-2D43-991D-55D5A8485901}"/>
              </a:ext>
            </a:extLst>
          </p:cNvPr>
          <p:cNvSpPr txBox="1">
            <a:spLocks/>
          </p:cNvSpPr>
          <p:nvPr userDrawn="1"/>
        </p:nvSpPr>
        <p:spPr>
          <a:xfrm>
            <a:off x="476666" y="675309"/>
            <a:ext cx="10833652" cy="1040950"/>
          </a:xfrm>
          <a:prstGeom prst="rect">
            <a:avLst/>
          </a:prstGeom>
        </p:spPr>
        <p:txBody>
          <a:bodyPr>
            <a:normAutofit/>
          </a:bodyPr>
          <a:lstStyle>
            <a:lvl1pPr marL="0" indent="0" algn="l" defTabSz="914400" rtl="0" eaLnBrk="1" latinLnBrk="0" hangingPunct="1">
              <a:lnSpc>
                <a:spcPct val="90000"/>
              </a:lnSpc>
              <a:spcBef>
                <a:spcPts val="1000"/>
              </a:spcBef>
              <a:buFontTx/>
              <a:buNone/>
              <a:defRPr sz="5400" b="1" i="0" kern="1200">
                <a:solidFill>
                  <a:srgbClr val="003DA5"/>
                </a:solidFill>
                <a:latin typeface="Oswald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a:t>
            </a:r>
          </a:p>
        </p:txBody>
      </p:sp>
    </p:spTree>
    <p:extLst>
      <p:ext uri="{BB962C8B-B14F-4D97-AF65-F5344CB8AC3E}">
        <p14:creationId xmlns:p14="http://schemas.microsoft.com/office/powerpoint/2010/main" val="42662759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2" r:id="rId8"/>
    <p:sldLayoutId id="21474836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6.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A8C55E-80DF-6747-8B02-B08C38304221}"/>
              </a:ext>
            </a:extLst>
          </p:cNvPr>
          <p:cNvSpPr>
            <a:spLocks noGrp="1"/>
          </p:cNvSpPr>
          <p:nvPr>
            <p:ph type="body" sz="quarter" idx="10"/>
          </p:nvPr>
        </p:nvSpPr>
        <p:spPr>
          <a:xfrm>
            <a:off x="550881" y="530430"/>
            <a:ext cx="7146233" cy="3421084"/>
          </a:xfrm>
        </p:spPr>
        <p:txBody>
          <a:bodyPr>
            <a:normAutofit lnSpcReduction="10000"/>
          </a:bodyPr>
          <a:lstStyle/>
          <a:p>
            <a:r>
              <a:rPr lang="en-US" dirty="0"/>
              <a:t>UCR BUDGET AND FINANCIAL FUNDAMENTALS</a:t>
            </a:r>
          </a:p>
          <a:p>
            <a:endParaRPr lang="en-US" sz="2800" dirty="0"/>
          </a:p>
          <a:p>
            <a:r>
              <a:rPr lang="en-US" sz="2800" dirty="0"/>
              <a:t>NOVEMBER 1, 2023</a:t>
            </a:r>
          </a:p>
        </p:txBody>
      </p:sp>
    </p:spTree>
    <p:extLst>
      <p:ext uri="{BB962C8B-B14F-4D97-AF65-F5344CB8AC3E}">
        <p14:creationId xmlns:p14="http://schemas.microsoft.com/office/powerpoint/2010/main" val="85512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Major Core Revenue Variables</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8" name="TextBox 7">
            <a:extLst>
              <a:ext uri="{FF2B5EF4-FFF2-40B4-BE49-F238E27FC236}">
                <a16:creationId xmlns:a16="http://schemas.microsoft.com/office/drawing/2014/main" id="{0DA277B0-30BC-4553-8C3C-2CA6F8A3D435}"/>
              </a:ext>
            </a:extLst>
          </p:cNvPr>
          <p:cNvSpPr txBox="1"/>
          <p:nvPr/>
        </p:nvSpPr>
        <p:spPr>
          <a:xfrm>
            <a:off x="1750769" y="3633403"/>
            <a:ext cx="514847" cy="461665"/>
          </a:xfrm>
          <a:prstGeom prst="rect">
            <a:avLst/>
          </a:prstGeom>
          <a:noFill/>
        </p:spPr>
        <p:txBody>
          <a:bodyPr wrap="square" lIns="0" tIns="0" rIns="0" bIns="0" rtlCol="0">
            <a:spAutoFit/>
          </a:bodyPr>
          <a:lstStyle/>
          <a:p>
            <a:r>
              <a:rPr lang="en-US" sz="3000" b="1" dirty="0">
                <a:solidFill>
                  <a:srgbClr val="FFB81D"/>
                </a:solidFill>
                <a:latin typeface="Fira Sans" panose="020B0503050000020004" pitchFamily="34" charset="0"/>
                <a:ea typeface="Fira Sans" panose="020B0503050000020004" pitchFamily="34" charset="0"/>
              </a:rPr>
              <a:t>04</a:t>
            </a:r>
            <a:endParaRPr lang="en-US" sz="3000" dirty="0">
              <a:solidFill>
                <a:srgbClr val="FFB81D"/>
              </a:solidFill>
              <a:latin typeface="Fira Sans Book" panose="020B0503050000020004" pitchFamily="34" charset="0"/>
              <a:ea typeface="Fira Sans Book" panose="020B0503050000020004" pitchFamily="34" charset="0"/>
            </a:endParaRPr>
          </a:p>
        </p:txBody>
      </p:sp>
      <p:graphicFrame>
        <p:nvGraphicFramePr>
          <p:cNvPr id="17" name="Diagram 16">
            <a:extLst>
              <a:ext uri="{FF2B5EF4-FFF2-40B4-BE49-F238E27FC236}">
                <a16:creationId xmlns:a16="http://schemas.microsoft.com/office/drawing/2014/main" id="{B3DBD7B3-2B19-4991-B4D2-71437F10766E}"/>
              </a:ext>
            </a:extLst>
          </p:cNvPr>
          <p:cNvGraphicFramePr/>
          <p:nvPr>
            <p:extLst>
              <p:ext uri="{D42A27DB-BD31-4B8C-83A1-F6EECF244321}">
                <p14:modId xmlns:p14="http://schemas.microsoft.com/office/powerpoint/2010/main" val="300869375"/>
              </p:ext>
            </p:extLst>
          </p:nvPr>
        </p:nvGraphicFramePr>
        <p:xfrm>
          <a:off x="2396244" y="1726760"/>
          <a:ext cx="8152485" cy="4520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7367884-E701-4548-ADAD-5CEC12F0C4CF}"/>
              </a:ext>
            </a:extLst>
          </p:cNvPr>
          <p:cNvPicPr>
            <a:picLocks noChangeAspect="1"/>
          </p:cNvPicPr>
          <p:nvPr/>
        </p:nvPicPr>
        <p:blipFill>
          <a:blip r:embed="rId7"/>
          <a:stretch>
            <a:fillRect/>
          </a:stretch>
        </p:blipFill>
        <p:spPr>
          <a:xfrm>
            <a:off x="145618" y="6247068"/>
            <a:ext cx="1692513" cy="527283"/>
          </a:xfrm>
          <a:prstGeom prst="rect">
            <a:avLst/>
          </a:prstGeom>
        </p:spPr>
      </p:pic>
    </p:spTree>
    <p:extLst>
      <p:ext uri="{BB962C8B-B14F-4D97-AF65-F5344CB8AC3E}">
        <p14:creationId xmlns:p14="http://schemas.microsoft.com/office/powerpoint/2010/main" val="397407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Major Core Revenue Variables</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6" name="TextBox 5">
            <a:extLst>
              <a:ext uri="{FF2B5EF4-FFF2-40B4-BE49-F238E27FC236}">
                <a16:creationId xmlns:a16="http://schemas.microsoft.com/office/drawing/2014/main" id="{059C92EF-0D4E-4775-AA3F-7492584A77C9}"/>
              </a:ext>
            </a:extLst>
          </p:cNvPr>
          <p:cNvSpPr txBox="1"/>
          <p:nvPr/>
        </p:nvSpPr>
        <p:spPr>
          <a:xfrm>
            <a:off x="1782663" y="2573510"/>
            <a:ext cx="514847" cy="461665"/>
          </a:xfrm>
          <a:prstGeom prst="rect">
            <a:avLst/>
          </a:prstGeom>
          <a:noFill/>
        </p:spPr>
        <p:txBody>
          <a:bodyPr wrap="square" lIns="0" tIns="0" rIns="0" bIns="0" rtlCol="0">
            <a:spAutoFit/>
          </a:bodyPr>
          <a:lstStyle/>
          <a:p>
            <a:r>
              <a:rPr lang="en-US" sz="3000" b="1" dirty="0">
                <a:solidFill>
                  <a:srgbClr val="FFB81D"/>
                </a:solidFill>
                <a:latin typeface="Fira Sans" panose="020B0503050000020004" pitchFamily="34" charset="0"/>
                <a:ea typeface="Fira Sans" panose="020B0503050000020004" pitchFamily="34" charset="0"/>
              </a:rPr>
              <a:t>05</a:t>
            </a:r>
            <a:endParaRPr lang="en-US" sz="3000" dirty="0">
              <a:solidFill>
                <a:srgbClr val="FFB81D"/>
              </a:solidFill>
              <a:latin typeface="Fira Sans Book" panose="020B0503050000020004" pitchFamily="34" charset="0"/>
              <a:ea typeface="Fira Sans Book" panose="020B0503050000020004" pitchFamily="34" charset="0"/>
            </a:endParaRPr>
          </a:p>
        </p:txBody>
      </p:sp>
      <p:sp>
        <p:nvSpPr>
          <p:cNvPr id="7" name="TextBox 6">
            <a:extLst>
              <a:ext uri="{FF2B5EF4-FFF2-40B4-BE49-F238E27FC236}">
                <a16:creationId xmlns:a16="http://schemas.microsoft.com/office/drawing/2014/main" id="{072AB75C-1A70-49B5-9D9E-CF23EA148059}"/>
              </a:ext>
            </a:extLst>
          </p:cNvPr>
          <p:cNvSpPr txBox="1"/>
          <p:nvPr/>
        </p:nvSpPr>
        <p:spPr>
          <a:xfrm>
            <a:off x="1782663" y="4770751"/>
            <a:ext cx="514847" cy="461665"/>
          </a:xfrm>
          <a:prstGeom prst="rect">
            <a:avLst/>
          </a:prstGeom>
          <a:noFill/>
        </p:spPr>
        <p:txBody>
          <a:bodyPr wrap="square" lIns="0" tIns="0" rIns="0" bIns="0" rtlCol="0">
            <a:spAutoFit/>
          </a:bodyPr>
          <a:lstStyle/>
          <a:p>
            <a:r>
              <a:rPr lang="en-US" sz="3000" b="1" dirty="0">
                <a:solidFill>
                  <a:srgbClr val="FFB81D"/>
                </a:solidFill>
                <a:latin typeface="Fira Sans" panose="020B0503050000020004" pitchFamily="34" charset="0"/>
                <a:ea typeface="Fira Sans" panose="020B0503050000020004" pitchFamily="34" charset="0"/>
              </a:rPr>
              <a:t>06</a:t>
            </a:r>
            <a:endParaRPr lang="en-US" sz="3000" dirty="0">
              <a:solidFill>
                <a:srgbClr val="FFB81D"/>
              </a:solidFill>
              <a:latin typeface="Fira Sans Book" panose="020B0503050000020004" pitchFamily="34" charset="0"/>
              <a:ea typeface="Fira Sans Book" panose="020B0503050000020004" pitchFamily="34" charset="0"/>
            </a:endParaRPr>
          </a:p>
        </p:txBody>
      </p:sp>
      <p:graphicFrame>
        <p:nvGraphicFramePr>
          <p:cNvPr id="15" name="Diagram 14">
            <a:extLst>
              <a:ext uri="{FF2B5EF4-FFF2-40B4-BE49-F238E27FC236}">
                <a16:creationId xmlns:a16="http://schemas.microsoft.com/office/drawing/2014/main" id="{E0ECE407-CA4B-4BF8-8318-C4E699C37BB7}"/>
              </a:ext>
            </a:extLst>
          </p:cNvPr>
          <p:cNvGraphicFramePr/>
          <p:nvPr>
            <p:extLst>
              <p:ext uri="{D42A27DB-BD31-4B8C-83A1-F6EECF244321}">
                <p14:modId xmlns:p14="http://schemas.microsoft.com/office/powerpoint/2010/main" val="3581185754"/>
              </p:ext>
            </p:extLst>
          </p:nvPr>
        </p:nvGraphicFramePr>
        <p:xfrm>
          <a:off x="2433635" y="1742819"/>
          <a:ext cx="9045192" cy="4504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B29B5CC7-3C65-410A-8231-3A4C7AD805D6}"/>
              </a:ext>
            </a:extLst>
          </p:cNvPr>
          <p:cNvPicPr>
            <a:picLocks noChangeAspect="1"/>
          </p:cNvPicPr>
          <p:nvPr/>
        </p:nvPicPr>
        <p:blipFill>
          <a:blip r:embed="rId7"/>
          <a:stretch>
            <a:fillRect/>
          </a:stretch>
        </p:blipFill>
        <p:spPr>
          <a:xfrm>
            <a:off x="145618" y="6247068"/>
            <a:ext cx="1692513" cy="527283"/>
          </a:xfrm>
          <a:prstGeom prst="rect">
            <a:avLst/>
          </a:prstGeom>
        </p:spPr>
      </p:pic>
    </p:spTree>
    <p:extLst>
      <p:ext uri="{BB962C8B-B14F-4D97-AF65-F5344CB8AC3E}">
        <p14:creationId xmlns:p14="http://schemas.microsoft.com/office/powerpoint/2010/main" val="129141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7" y="145947"/>
            <a:ext cx="7895968" cy="5710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4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8434066" y="149299"/>
            <a:ext cx="3373235" cy="553998"/>
          </a:xfrm>
          <a:prstGeom prst="rect">
            <a:avLst/>
          </a:prstGeom>
          <a:noFill/>
        </p:spPr>
        <p:txBody>
          <a:bodyPr wrap="square" lIns="0" tIns="0" rIns="0" bIns="0" rtlCol="0">
            <a:spAutoFit/>
          </a:bodyPr>
          <a:lstStyle/>
          <a:p>
            <a:r>
              <a:rPr lang="en-US" b="1" dirty="0">
                <a:solidFill>
                  <a:srgbClr val="003DA5"/>
                </a:solidFill>
                <a:latin typeface="Fira Sans Medium" panose="020B0503050000020004" pitchFamily="34" charset="0"/>
                <a:ea typeface="Fira Sans Medium" panose="020B0503050000020004" pitchFamily="34" charset="0"/>
              </a:rPr>
              <a:t>UCR’s FY23 State Permanent Budget with Set-Asides Noted</a:t>
            </a:r>
            <a:endParaRPr lang="en-US" sz="1200" b="1" dirty="0">
              <a:solidFill>
                <a:srgbClr val="003DA5"/>
              </a:solidFill>
              <a:latin typeface="Fira Sans Medium" panose="020B0503050000020004" pitchFamily="34" charset="0"/>
              <a:ea typeface="Fira Sans Medium" panose="020B0503050000020004" pitchFamily="34" charset="0"/>
            </a:endParaRPr>
          </a:p>
        </p:txBody>
      </p:sp>
      <p:sp>
        <p:nvSpPr>
          <p:cNvPr id="9" name="TextBox 8">
            <a:extLst>
              <a:ext uri="{FF2B5EF4-FFF2-40B4-BE49-F238E27FC236}">
                <a16:creationId xmlns:a16="http://schemas.microsoft.com/office/drawing/2014/main" id="{D8DD4154-45B8-4B30-AF4B-179FA497981C}"/>
              </a:ext>
            </a:extLst>
          </p:cNvPr>
          <p:cNvSpPr txBox="1"/>
          <p:nvPr/>
        </p:nvSpPr>
        <p:spPr>
          <a:xfrm>
            <a:off x="10593152" y="5862347"/>
            <a:ext cx="1389179" cy="769441"/>
          </a:xfrm>
          <a:prstGeom prst="rect">
            <a:avLst/>
          </a:prstGeom>
          <a:noFill/>
        </p:spPr>
        <p:txBody>
          <a:bodyPr wrap="square" rtlCol="0">
            <a:spAutoFit/>
          </a:bodyPr>
          <a:lstStyle/>
          <a:p>
            <a:r>
              <a:rPr lang="en-US" sz="1100" i="1" dirty="0"/>
              <a:t>*Does not include the $4.3M Perm Budget for </a:t>
            </a:r>
            <a:r>
              <a:rPr lang="en-US" sz="1100" i="1" dirty="0" err="1"/>
              <a:t>Alianza</a:t>
            </a:r>
            <a:r>
              <a:rPr lang="en-US" sz="1100" i="1" dirty="0"/>
              <a:t> UCMX</a:t>
            </a:r>
          </a:p>
        </p:txBody>
      </p:sp>
      <p:pic>
        <p:nvPicPr>
          <p:cNvPr id="6" name="Picture 5">
            <a:extLst>
              <a:ext uri="{FF2B5EF4-FFF2-40B4-BE49-F238E27FC236}">
                <a16:creationId xmlns:a16="http://schemas.microsoft.com/office/drawing/2014/main" id="{FD6F8308-7CCA-4031-8DD9-0AE1473FA0FC}"/>
              </a:ext>
            </a:extLst>
          </p:cNvPr>
          <p:cNvPicPr>
            <a:picLocks noChangeAspect="1"/>
          </p:cNvPicPr>
          <p:nvPr/>
        </p:nvPicPr>
        <p:blipFill>
          <a:blip r:embed="rId2"/>
          <a:stretch>
            <a:fillRect/>
          </a:stretch>
        </p:blipFill>
        <p:spPr>
          <a:xfrm>
            <a:off x="145618" y="6247068"/>
            <a:ext cx="1692513" cy="527283"/>
          </a:xfrm>
          <a:prstGeom prst="rect">
            <a:avLst/>
          </a:prstGeom>
        </p:spPr>
      </p:pic>
      <p:sp>
        <p:nvSpPr>
          <p:cNvPr id="2" name="TextBox 1">
            <a:extLst>
              <a:ext uri="{FF2B5EF4-FFF2-40B4-BE49-F238E27FC236}">
                <a16:creationId xmlns:a16="http://schemas.microsoft.com/office/drawing/2014/main" id="{99B97D80-A75D-4088-B106-FBCBBEA0CBF9}"/>
              </a:ext>
            </a:extLst>
          </p:cNvPr>
          <p:cNvSpPr txBox="1"/>
          <p:nvPr/>
        </p:nvSpPr>
        <p:spPr>
          <a:xfrm>
            <a:off x="10387585" y="2164431"/>
            <a:ext cx="1594746" cy="2585323"/>
          </a:xfrm>
          <a:prstGeom prst="rect">
            <a:avLst/>
          </a:prstGeom>
          <a:noFill/>
        </p:spPr>
        <p:txBody>
          <a:bodyPr wrap="square" rtlCol="0">
            <a:spAutoFit/>
          </a:bodyPr>
          <a:lstStyle/>
          <a:p>
            <a:pPr algn="ctr"/>
            <a:r>
              <a:rPr lang="en-US" dirty="0">
                <a:solidFill>
                  <a:schemeClr val="accent4"/>
                </a:solidFill>
                <a:latin typeface="Fira Sans Medium" panose="020B0503050000020004" pitchFamily="34" charset="0"/>
              </a:rPr>
              <a:t>This is only the perm core funding from the state and does not include any carryforward or temp.</a:t>
            </a:r>
            <a:endParaRPr lang="en-US" dirty="0">
              <a:solidFill>
                <a:schemeClr val="accent4"/>
              </a:solidFill>
            </a:endParaRPr>
          </a:p>
        </p:txBody>
      </p:sp>
      <p:graphicFrame>
        <p:nvGraphicFramePr>
          <p:cNvPr id="8" name="Table 7">
            <a:extLst>
              <a:ext uri="{FF2B5EF4-FFF2-40B4-BE49-F238E27FC236}">
                <a16:creationId xmlns:a16="http://schemas.microsoft.com/office/drawing/2014/main" id="{DE1CB583-65FD-4D1E-9D26-8F90451B2B5E}"/>
              </a:ext>
            </a:extLst>
          </p:cNvPr>
          <p:cNvGraphicFramePr>
            <a:graphicFrameLocks noGrp="1"/>
          </p:cNvGraphicFramePr>
          <p:nvPr>
            <p:extLst>
              <p:ext uri="{D42A27DB-BD31-4B8C-83A1-F6EECF244321}">
                <p14:modId xmlns:p14="http://schemas.microsoft.com/office/powerpoint/2010/main" val="4158993855"/>
              </p:ext>
            </p:extLst>
          </p:nvPr>
        </p:nvGraphicFramePr>
        <p:xfrm>
          <a:off x="415236" y="716999"/>
          <a:ext cx="9972349" cy="5974080"/>
        </p:xfrm>
        <a:graphic>
          <a:graphicData uri="http://schemas.openxmlformats.org/drawingml/2006/table">
            <a:tbl>
              <a:tblPr firstRow="1" bandRow="1">
                <a:tableStyleId>{5C22544A-7EE6-4342-B048-85BDC9FD1C3A}</a:tableStyleId>
              </a:tblPr>
              <a:tblGrid>
                <a:gridCol w="3108751">
                  <a:extLst>
                    <a:ext uri="{9D8B030D-6E8A-4147-A177-3AD203B41FA5}">
                      <a16:colId xmlns:a16="http://schemas.microsoft.com/office/drawing/2014/main" val="162961847"/>
                    </a:ext>
                  </a:extLst>
                </a:gridCol>
                <a:gridCol w="1760377">
                  <a:extLst>
                    <a:ext uri="{9D8B030D-6E8A-4147-A177-3AD203B41FA5}">
                      <a16:colId xmlns:a16="http://schemas.microsoft.com/office/drawing/2014/main" val="494554916"/>
                    </a:ext>
                  </a:extLst>
                </a:gridCol>
                <a:gridCol w="5103221">
                  <a:extLst>
                    <a:ext uri="{9D8B030D-6E8A-4147-A177-3AD203B41FA5}">
                      <a16:colId xmlns:a16="http://schemas.microsoft.com/office/drawing/2014/main" val="2393495570"/>
                    </a:ext>
                  </a:extLst>
                </a:gridCol>
              </a:tblGrid>
              <a:tr h="252912">
                <a:tc>
                  <a:txBody>
                    <a:bodyPr/>
                    <a:lstStyle/>
                    <a:p>
                      <a:r>
                        <a:rPr lang="en-US" sz="1200" dirty="0"/>
                        <a:t>Description</a:t>
                      </a:r>
                    </a:p>
                  </a:txBody>
                  <a:tcPr/>
                </a:tc>
                <a:tc>
                  <a:txBody>
                    <a:bodyPr/>
                    <a:lstStyle/>
                    <a:p>
                      <a:pPr algn="ctr"/>
                      <a:r>
                        <a:rPr lang="en-US" sz="1200" dirty="0"/>
                        <a:t>UCR Amount</a:t>
                      </a:r>
                    </a:p>
                  </a:txBody>
                  <a:tcPr/>
                </a:tc>
                <a:tc>
                  <a:txBody>
                    <a:bodyPr/>
                    <a:lstStyle/>
                    <a:p>
                      <a:pPr algn="ctr"/>
                      <a:r>
                        <a:rPr lang="en-US" sz="1200" dirty="0"/>
                        <a:t>Location</a:t>
                      </a:r>
                    </a:p>
                  </a:txBody>
                  <a:tcPr/>
                </a:tc>
                <a:extLst>
                  <a:ext uri="{0D108BD9-81ED-4DB2-BD59-A6C34878D82A}">
                    <a16:rowId xmlns:a16="http://schemas.microsoft.com/office/drawing/2014/main" val="4016857914"/>
                  </a:ext>
                </a:extLst>
              </a:tr>
              <a:tr h="252912">
                <a:tc>
                  <a:txBody>
                    <a:bodyPr/>
                    <a:lstStyle/>
                    <a:p>
                      <a:r>
                        <a:rPr lang="en-US" sz="1100" dirty="0">
                          <a:latin typeface="+mj-lt"/>
                        </a:rPr>
                        <a:t>Agricultural</a:t>
                      </a:r>
                      <a:r>
                        <a:rPr lang="en-US" sz="1100" baseline="0" dirty="0">
                          <a:latin typeface="+mj-lt"/>
                        </a:rPr>
                        <a:t> Exp Stations (Ag Ops)</a:t>
                      </a:r>
                      <a:endParaRPr lang="en-US" sz="1100" dirty="0">
                        <a:latin typeface="+mj-lt"/>
                      </a:endParaRPr>
                    </a:p>
                  </a:txBody>
                  <a:tcPr/>
                </a:tc>
                <a:tc>
                  <a:txBody>
                    <a:bodyPr/>
                    <a:lstStyle/>
                    <a:p>
                      <a:pPr algn="ctr"/>
                      <a:r>
                        <a:rPr lang="en-US" sz="1100" dirty="0">
                          <a:latin typeface="+mj-lt"/>
                        </a:rPr>
                        <a:t>$35,532,546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UCB, UCD,</a:t>
                      </a:r>
                      <a:r>
                        <a:rPr lang="en-US" sz="1100" baseline="0" dirty="0">
                          <a:latin typeface="+mj-lt"/>
                        </a:rPr>
                        <a:t> UCR  </a:t>
                      </a:r>
                      <a:r>
                        <a:rPr lang="en-US" sz="1000" kern="1200" dirty="0">
                          <a:solidFill>
                            <a:schemeClr val="dk1"/>
                          </a:solidFill>
                          <a:latin typeface="+mj-lt"/>
                          <a:ea typeface="+mn-ea"/>
                          <a:cs typeface="+mn-cs"/>
                        </a:rPr>
                        <a:t>(set-aside currently adjusted for inflation)</a:t>
                      </a:r>
                      <a:endParaRPr lang="en-US" sz="1100" kern="1200" dirty="0">
                        <a:solidFill>
                          <a:schemeClr val="dk1"/>
                        </a:solidFill>
                        <a:latin typeface="+mj-lt"/>
                        <a:ea typeface="+mn-ea"/>
                        <a:cs typeface="+mn-cs"/>
                      </a:endParaRPr>
                    </a:p>
                  </a:txBody>
                  <a:tcPr/>
                </a:tc>
                <a:extLst>
                  <a:ext uri="{0D108BD9-81ED-4DB2-BD59-A6C34878D82A}">
                    <a16:rowId xmlns:a16="http://schemas.microsoft.com/office/drawing/2014/main" val="3282398947"/>
                  </a:ext>
                </a:extLst>
              </a:tr>
              <a:tr h="252912">
                <a:tc>
                  <a:txBody>
                    <a:bodyPr/>
                    <a:lstStyle/>
                    <a:p>
                      <a:r>
                        <a:rPr lang="en-US" sz="1100" dirty="0">
                          <a:latin typeface="+mj-lt"/>
                        </a:rPr>
                        <a:t>SAPEP</a:t>
                      </a:r>
                    </a:p>
                  </a:txBody>
                  <a:tcPr/>
                </a:tc>
                <a:tc>
                  <a:txBody>
                    <a:bodyPr/>
                    <a:lstStyle/>
                    <a:p>
                      <a:pPr algn="ctr"/>
                      <a:r>
                        <a:rPr lang="en-US" sz="1100" dirty="0">
                          <a:latin typeface="+mj-lt"/>
                        </a:rPr>
                        <a:t>$689,323</a:t>
                      </a:r>
                    </a:p>
                  </a:txBody>
                  <a:tcPr anchor="ctr"/>
                </a:tc>
                <a:tc>
                  <a:txBody>
                    <a:bodyPr/>
                    <a:lstStyle/>
                    <a:p>
                      <a:pPr algn="l"/>
                      <a:r>
                        <a:rPr lang="en-US" sz="1100" dirty="0">
                          <a:latin typeface="+mj-lt"/>
                        </a:rPr>
                        <a:t>All campuses </a:t>
                      </a:r>
                      <a:r>
                        <a:rPr lang="en-US" sz="1000" kern="1200" dirty="0">
                          <a:solidFill>
                            <a:schemeClr val="dk1"/>
                          </a:solidFill>
                          <a:latin typeface="+mj-lt"/>
                          <a:ea typeface="+mn-ea"/>
                          <a:cs typeface="+mn-cs"/>
                        </a:rPr>
                        <a:t>(set-aside currently adjusted for inflation)</a:t>
                      </a:r>
                      <a:endParaRPr lang="en-US" sz="1100" kern="1200" dirty="0">
                        <a:solidFill>
                          <a:schemeClr val="dk1"/>
                        </a:solidFill>
                        <a:latin typeface="+mj-lt"/>
                        <a:ea typeface="+mn-ea"/>
                        <a:cs typeface="+mn-cs"/>
                      </a:endParaRPr>
                    </a:p>
                  </a:txBody>
                  <a:tcPr/>
                </a:tc>
                <a:extLst>
                  <a:ext uri="{0D108BD9-81ED-4DB2-BD59-A6C34878D82A}">
                    <a16:rowId xmlns:a16="http://schemas.microsoft.com/office/drawing/2014/main" val="2767971208"/>
                  </a:ext>
                </a:extLst>
              </a:tr>
              <a:tr h="252912">
                <a:tc>
                  <a:txBody>
                    <a:bodyPr/>
                    <a:lstStyle/>
                    <a:p>
                      <a:r>
                        <a:rPr lang="en-US" sz="1100" dirty="0">
                          <a:latin typeface="+mj-lt"/>
                        </a:rPr>
                        <a:t>SAPEP – Rotating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j-lt"/>
                        </a:rPr>
                        <a:t>$1,620,250</a:t>
                      </a:r>
                    </a:p>
                  </a:txBody>
                  <a:tcPr anchor="ctr"/>
                </a:tc>
                <a:tc>
                  <a:txBody>
                    <a:bodyPr/>
                    <a:lstStyle/>
                    <a:p>
                      <a:pPr algn="l"/>
                      <a:r>
                        <a:rPr lang="en-US" sz="1100" dirty="0">
                          <a:latin typeface="+mj-lt"/>
                        </a:rPr>
                        <a:t>All campuses </a:t>
                      </a:r>
                      <a:r>
                        <a:rPr lang="en-US" sz="1000" kern="1200" dirty="0">
                          <a:solidFill>
                            <a:schemeClr val="dk1"/>
                          </a:solidFill>
                          <a:latin typeface="+mj-lt"/>
                          <a:ea typeface="+mn-ea"/>
                          <a:cs typeface="+mn-cs"/>
                        </a:rPr>
                        <a:t>(Perm funding reallocated between campuses every 3 years)</a:t>
                      </a:r>
                      <a:endParaRPr lang="en-US" sz="1100" kern="1200" dirty="0">
                        <a:solidFill>
                          <a:schemeClr val="dk1"/>
                        </a:solidFill>
                        <a:latin typeface="+mj-lt"/>
                        <a:ea typeface="+mn-ea"/>
                        <a:cs typeface="+mn-cs"/>
                      </a:endParaRPr>
                    </a:p>
                  </a:txBody>
                  <a:tcPr/>
                </a:tc>
                <a:extLst>
                  <a:ext uri="{0D108BD9-81ED-4DB2-BD59-A6C34878D82A}">
                    <a16:rowId xmlns:a16="http://schemas.microsoft.com/office/drawing/2014/main" val="2292207618"/>
                  </a:ext>
                </a:extLst>
              </a:tr>
              <a:tr h="252912">
                <a:tc>
                  <a:txBody>
                    <a:bodyPr/>
                    <a:lstStyle/>
                    <a:p>
                      <a:r>
                        <a:rPr lang="en-US" sz="1100" dirty="0">
                          <a:latin typeface="+mj-lt"/>
                        </a:rPr>
                        <a:t>Fixed Cost Set-Aside</a:t>
                      </a:r>
                    </a:p>
                  </a:txBody>
                  <a:tcPr anchor="ctr"/>
                </a:tc>
                <a:tc>
                  <a:txBody>
                    <a:bodyPr/>
                    <a:lstStyle/>
                    <a:p>
                      <a:pPr algn="ctr"/>
                      <a:r>
                        <a:rPr lang="en-US" sz="1100" dirty="0">
                          <a:latin typeface="+mj-lt"/>
                        </a:rPr>
                        <a:t>$15,000,000</a:t>
                      </a:r>
                    </a:p>
                  </a:txBody>
                  <a:tcPr anchor="ctr"/>
                </a:tc>
                <a:tc>
                  <a:txBody>
                    <a:bodyPr/>
                    <a:lstStyle/>
                    <a:p>
                      <a:pPr algn="l"/>
                      <a:r>
                        <a:rPr lang="en-US" sz="1100" dirty="0">
                          <a:latin typeface="+mj-lt"/>
                        </a:rPr>
                        <a:t>Rebenching Campuses  </a:t>
                      </a:r>
                      <a:r>
                        <a:rPr lang="en-US" sz="1000" dirty="0">
                          <a:latin typeface="+mj-lt"/>
                        </a:rPr>
                        <a:t>(all campuses except UCM and UCSF)</a:t>
                      </a:r>
                      <a:endParaRPr lang="en-US" sz="1100" dirty="0">
                        <a:latin typeface="+mj-lt"/>
                      </a:endParaRPr>
                    </a:p>
                  </a:txBody>
                  <a:tcPr anchor="ctr"/>
                </a:tc>
                <a:extLst>
                  <a:ext uri="{0D108BD9-81ED-4DB2-BD59-A6C34878D82A}">
                    <a16:rowId xmlns:a16="http://schemas.microsoft.com/office/drawing/2014/main" val="2118179384"/>
                  </a:ext>
                </a:extLst>
              </a:tr>
              <a:tr h="252912">
                <a:tc>
                  <a:txBody>
                    <a:bodyPr/>
                    <a:lstStyle/>
                    <a:p>
                      <a:pPr marL="0" lvl="0" algn="l" defTabSz="914400" rtl="0" eaLnBrk="1" fontAlgn="ctr" latinLnBrk="0" hangingPunct="1"/>
                      <a:r>
                        <a:rPr lang="en-US" sz="1100" kern="1200" dirty="0">
                          <a:solidFill>
                            <a:schemeClr val="dk1"/>
                          </a:solidFill>
                          <a:latin typeface="+mj-lt"/>
                          <a:ea typeface="+mn-ea"/>
                          <a:cs typeface="+mn-cs"/>
                        </a:rPr>
                        <a:t>  Unweighted Bud Enrollment (95% UC avg)</a:t>
                      </a:r>
                    </a:p>
                  </a:txBody>
                  <a:tcPr marL="0" marR="0" marT="0" marB="0" anchor="ctr"/>
                </a:tc>
                <a:tc>
                  <a:txBody>
                    <a:bodyPr/>
                    <a:lstStyle/>
                    <a:p>
                      <a:pPr algn="ctr"/>
                      <a:r>
                        <a:rPr lang="en-US" sz="1100" dirty="0">
                          <a:latin typeface="+mj-lt"/>
                        </a:rPr>
                        <a:t>13,539,794</a:t>
                      </a:r>
                    </a:p>
                  </a:txBody>
                  <a:tcPr anchor="ctr"/>
                </a:tc>
                <a:tc>
                  <a:txBody>
                    <a:bodyPr/>
                    <a:lstStyle/>
                    <a:p>
                      <a:pPr algn="l"/>
                      <a:r>
                        <a:rPr lang="en-US" sz="1100" dirty="0">
                          <a:latin typeface="+mj-lt"/>
                        </a:rPr>
                        <a:t>UCR, UCSC, UCSB </a:t>
                      </a:r>
                    </a:p>
                  </a:txBody>
                  <a:tcPr anchor="ctr"/>
                </a:tc>
                <a:extLst>
                  <a:ext uri="{0D108BD9-81ED-4DB2-BD59-A6C34878D82A}">
                    <a16:rowId xmlns:a16="http://schemas.microsoft.com/office/drawing/2014/main" val="3545974680"/>
                  </a:ext>
                </a:extLst>
              </a:tr>
              <a:tr h="252912">
                <a:tc>
                  <a:txBody>
                    <a:bodyPr/>
                    <a:lstStyle/>
                    <a:p>
                      <a:pPr marL="0" algn="l" defTabSz="914400" rtl="0" eaLnBrk="1" latinLnBrk="0" hangingPunct="1"/>
                      <a:r>
                        <a:rPr lang="en-US" sz="1100" kern="1200" dirty="0">
                          <a:solidFill>
                            <a:schemeClr val="dk1"/>
                          </a:solidFill>
                          <a:latin typeface="+mj-lt"/>
                          <a:ea typeface="+mn-ea"/>
                          <a:cs typeface="+mn-cs"/>
                        </a:rPr>
                        <a:t>SOM</a:t>
                      </a:r>
                    </a:p>
                  </a:txBody>
                  <a:tcPr/>
                </a:tc>
                <a:tc>
                  <a:txBody>
                    <a:bodyPr/>
                    <a:lstStyle/>
                    <a:p>
                      <a:pPr algn="ctr"/>
                      <a:r>
                        <a:rPr lang="en-US" sz="1100" dirty="0">
                          <a:latin typeface="+mj-lt"/>
                        </a:rPr>
                        <a:t>$40,000,000</a:t>
                      </a:r>
                    </a:p>
                  </a:txBody>
                  <a:tcPr/>
                </a:tc>
                <a:tc>
                  <a:txBody>
                    <a:bodyPr/>
                    <a:lstStyle/>
                    <a:p>
                      <a:pPr algn="l"/>
                      <a:r>
                        <a:rPr lang="en-US" sz="1100" dirty="0">
                          <a:latin typeface="+mj-lt"/>
                        </a:rPr>
                        <a:t>UCR Only</a:t>
                      </a:r>
                    </a:p>
                  </a:txBody>
                  <a:tcPr/>
                </a:tc>
                <a:extLst>
                  <a:ext uri="{0D108BD9-81ED-4DB2-BD59-A6C34878D82A}">
                    <a16:rowId xmlns:a16="http://schemas.microsoft.com/office/drawing/2014/main" val="1142492605"/>
                  </a:ext>
                </a:extLst>
              </a:tr>
              <a:tr h="252912">
                <a:tc>
                  <a:txBody>
                    <a:bodyPr/>
                    <a:lstStyle/>
                    <a:p>
                      <a:pPr marL="0" algn="l" defTabSz="914400" rtl="0" eaLnBrk="1" fontAlgn="ctr" latinLnBrk="0" hangingPunct="1"/>
                      <a:r>
                        <a:rPr lang="en-US" sz="1100" kern="1200" dirty="0">
                          <a:solidFill>
                            <a:schemeClr val="dk1"/>
                          </a:solidFill>
                          <a:latin typeface="+mj-lt"/>
                          <a:ea typeface="+mn-ea"/>
                          <a:cs typeface="+mn-cs"/>
                        </a:rPr>
                        <a:t>   Multi-Campus Labor Center Initiative (CHASS)</a:t>
                      </a:r>
                    </a:p>
                  </a:txBody>
                  <a:tcPr marL="0" marR="0" marT="0" marB="0" anchor="ctr"/>
                </a:tc>
                <a:tc>
                  <a:txBody>
                    <a:bodyPr/>
                    <a:lstStyle/>
                    <a:p>
                      <a:pPr algn="ctr"/>
                      <a:r>
                        <a:rPr lang="en-US" sz="1100" dirty="0">
                          <a:latin typeface="+mj-lt"/>
                        </a:rPr>
                        <a:t>500,000</a:t>
                      </a:r>
                    </a:p>
                  </a:txBody>
                  <a:tcPr/>
                </a:tc>
                <a:tc>
                  <a:txBody>
                    <a:bodyPr/>
                    <a:lstStyle/>
                    <a:p>
                      <a:pPr algn="l"/>
                      <a:r>
                        <a:rPr lang="en-US" sz="1100" dirty="0">
                          <a:latin typeface="+mj-lt"/>
                        </a:rPr>
                        <a:t>UCD, UCI, UCR, UCSC (UCB, UCLA, UCM received $3M each)</a:t>
                      </a:r>
                    </a:p>
                  </a:txBody>
                  <a:tcPr/>
                </a:tc>
                <a:extLst>
                  <a:ext uri="{0D108BD9-81ED-4DB2-BD59-A6C34878D82A}">
                    <a16:rowId xmlns:a16="http://schemas.microsoft.com/office/drawing/2014/main" val="1826897001"/>
                  </a:ext>
                </a:extLst>
              </a:tr>
              <a:tr h="252912">
                <a:tc>
                  <a:txBody>
                    <a:bodyPr/>
                    <a:lstStyle/>
                    <a:p>
                      <a:r>
                        <a:rPr lang="en-US" sz="1100" dirty="0">
                          <a:latin typeface="+mj-lt"/>
                        </a:rPr>
                        <a:t>Improve</a:t>
                      </a:r>
                      <a:r>
                        <a:rPr lang="en-US" sz="1100" baseline="0" dirty="0">
                          <a:latin typeface="+mj-lt"/>
                        </a:rPr>
                        <a:t> Grad Rates</a:t>
                      </a:r>
                      <a:endParaRPr lang="en-US" sz="1100" dirty="0">
                        <a:latin typeface="+mj-lt"/>
                      </a:endParaRPr>
                    </a:p>
                  </a:txBody>
                  <a:tcPr/>
                </a:tc>
                <a:tc>
                  <a:txBody>
                    <a:bodyPr/>
                    <a:lstStyle/>
                    <a:p>
                      <a:pPr algn="ctr"/>
                      <a:r>
                        <a:rPr lang="en-US" sz="1100" dirty="0">
                          <a:latin typeface="+mj-lt"/>
                        </a:rPr>
                        <a:t>$1,600,000</a:t>
                      </a:r>
                    </a:p>
                  </a:txBody>
                  <a:tcPr/>
                </a:tc>
                <a:tc>
                  <a:txBody>
                    <a:bodyPr/>
                    <a:lstStyle/>
                    <a:p>
                      <a:pPr algn="l"/>
                      <a:r>
                        <a:rPr lang="en-US" sz="1100" dirty="0">
                          <a:latin typeface="+mj-lt"/>
                        </a:rPr>
                        <a:t>UCM, UCR, UCSC, UCSB</a:t>
                      </a:r>
                    </a:p>
                  </a:txBody>
                  <a:tcPr/>
                </a:tc>
                <a:extLst>
                  <a:ext uri="{0D108BD9-81ED-4DB2-BD59-A6C34878D82A}">
                    <a16:rowId xmlns:a16="http://schemas.microsoft.com/office/drawing/2014/main" val="3964867512"/>
                  </a:ext>
                </a:extLst>
              </a:tr>
              <a:tr h="252912">
                <a:tc>
                  <a:txBody>
                    <a:bodyPr/>
                    <a:lstStyle/>
                    <a:p>
                      <a:r>
                        <a:rPr lang="en-US" sz="1100" dirty="0">
                          <a:latin typeface="+mj-lt"/>
                        </a:rPr>
                        <a:t>Dream Loan Program</a:t>
                      </a:r>
                    </a:p>
                  </a:txBody>
                  <a:tcPr/>
                </a:tc>
                <a:tc>
                  <a:txBody>
                    <a:bodyPr/>
                    <a:lstStyle/>
                    <a:p>
                      <a:pPr algn="ctr"/>
                      <a:r>
                        <a:rPr lang="en-US" sz="1100" dirty="0">
                          <a:latin typeface="+mj-lt"/>
                        </a:rPr>
                        <a:t>$380,000</a:t>
                      </a:r>
                    </a:p>
                  </a:txBody>
                  <a:tcPr/>
                </a:tc>
                <a:tc>
                  <a:txBody>
                    <a:bodyPr/>
                    <a:lstStyle/>
                    <a:p>
                      <a:pPr algn="l"/>
                      <a:r>
                        <a:rPr lang="en-US" sz="1100" dirty="0">
                          <a:latin typeface="+mj-lt"/>
                        </a:rPr>
                        <a:t>All campuses</a:t>
                      </a:r>
                    </a:p>
                  </a:txBody>
                  <a:tcPr/>
                </a:tc>
                <a:extLst>
                  <a:ext uri="{0D108BD9-81ED-4DB2-BD59-A6C34878D82A}">
                    <a16:rowId xmlns:a16="http://schemas.microsoft.com/office/drawing/2014/main" val="3503576455"/>
                  </a:ext>
                </a:extLst>
              </a:tr>
              <a:tr h="252912">
                <a:tc>
                  <a:txBody>
                    <a:bodyPr/>
                    <a:lstStyle/>
                    <a:p>
                      <a:r>
                        <a:rPr lang="en-US" sz="1100" dirty="0">
                          <a:latin typeface="+mj-lt"/>
                        </a:rPr>
                        <a:t>Student Basic Needs</a:t>
                      </a:r>
                    </a:p>
                  </a:txBody>
                  <a:tcPr/>
                </a:tc>
                <a:tc>
                  <a:txBody>
                    <a:bodyPr/>
                    <a:lstStyle/>
                    <a:p>
                      <a:pPr algn="ctr"/>
                      <a:r>
                        <a:rPr lang="en-US" sz="1100" dirty="0">
                          <a:latin typeface="+mj-lt"/>
                        </a:rPr>
                        <a:t>$1,240,000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All campuses</a:t>
                      </a:r>
                    </a:p>
                  </a:txBody>
                  <a:tcPr/>
                </a:tc>
                <a:extLst>
                  <a:ext uri="{0D108BD9-81ED-4DB2-BD59-A6C34878D82A}">
                    <a16:rowId xmlns:a16="http://schemas.microsoft.com/office/drawing/2014/main" val="62905122"/>
                  </a:ext>
                </a:extLst>
              </a:tr>
              <a:tr h="252912">
                <a:tc>
                  <a:txBody>
                    <a:bodyPr/>
                    <a:lstStyle/>
                    <a:p>
                      <a:r>
                        <a:rPr lang="en-US" sz="1100" dirty="0">
                          <a:latin typeface="+mj-lt"/>
                        </a:rPr>
                        <a:t>Student Rapid Rehousing</a:t>
                      </a:r>
                    </a:p>
                  </a:txBody>
                  <a:tcPr/>
                </a:tc>
                <a:tc>
                  <a:txBody>
                    <a:bodyPr/>
                    <a:lstStyle/>
                    <a:p>
                      <a:pPr algn="ctr"/>
                      <a:r>
                        <a:rPr lang="en-US" sz="1100" dirty="0">
                          <a:latin typeface="+mj-lt"/>
                        </a:rPr>
                        <a:t>$307,000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All campuses</a:t>
                      </a:r>
                    </a:p>
                  </a:txBody>
                  <a:tcPr/>
                </a:tc>
                <a:extLst>
                  <a:ext uri="{0D108BD9-81ED-4DB2-BD59-A6C34878D82A}">
                    <a16:rowId xmlns:a16="http://schemas.microsoft.com/office/drawing/2014/main" val="629242766"/>
                  </a:ext>
                </a:extLst>
              </a:tr>
              <a:tr h="252912">
                <a:tc>
                  <a:txBody>
                    <a:bodyPr/>
                    <a:lstStyle/>
                    <a:p>
                      <a:r>
                        <a:rPr lang="en-US" sz="1100" dirty="0">
                          <a:latin typeface="+mj-lt"/>
                        </a:rPr>
                        <a:t>Student Mental Health</a:t>
                      </a:r>
                    </a:p>
                  </a:txBody>
                  <a:tcPr/>
                </a:tc>
                <a:tc>
                  <a:txBody>
                    <a:bodyPr/>
                    <a:lstStyle/>
                    <a:p>
                      <a:pPr algn="ctr"/>
                      <a:r>
                        <a:rPr lang="en-US" sz="1100" dirty="0">
                          <a:latin typeface="+mj-lt"/>
                        </a:rPr>
                        <a:t>$2,139,000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All campuses</a:t>
                      </a:r>
                    </a:p>
                  </a:txBody>
                  <a:tcPr/>
                </a:tc>
                <a:extLst>
                  <a:ext uri="{0D108BD9-81ED-4DB2-BD59-A6C34878D82A}">
                    <a16:rowId xmlns:a16="http://schemas.microsoft.com/office/drawing/2014/main" val="166424041"/>
                  </a:ext>
                </a:extLst>
              </a:tr>
              <a:tr h="252912">
                <a:tc>
                  <a:txBody>
                    <a:bodyPr/>
                    <a:lstStyle/>
                    <a:p>
                      <a:pPr algn="l" fontAlgn="ctr"/>
                      <a:r>
                        <a:rPr lang="en-US" sz="1050" b="0" i="0" u="none" strike="noStrike" dirty="0">
                          <a:solidFill>
                            <a:srgbClr val="000000"/>
                          </a:solidFill>
                          <a:effectLst/>
                          <a:latin typeface="+mj-lt"/>
                        </a:rPr>
                        <a:t>     Former Foster Youth</a:t>
                      </a:r>
                    </a:p>
                  </a:txBody>
                  <a:tcPr marL="0" marR="0" marT="0" marB="0" anchor="ctr"/>
                </a:tc>
                <a:tc>
                  <a:txBody>
                    <a:bodyPr/>
                    <a:lstStyle/>
                    <a:p>
                      <a:pPr algn="ctr"/>
                      <a:r>
                        <a:rPr lang="en-US" sz="1100" dirty="0">
                          <a:latin typeface="+mj-lt"/>
                        </a:rPr>
                        <a:t>734,000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All campuses</a:t>
                      </a:r>
                    </a:p>
                  </a:txBody>
                  <a:tcPr/>
                </a:tc>
                <a:extLst>
                  <a:ext uri="{0D108BD9-81ED-4DB2-BD59-A6C34878D82A}">
                    <a16:rowId xmlns:a16="http://schemas.microsoft.com/office/drawing/2014/main" val="3021939174"/>
                  </a:ext>
                </a:extLst>
              </a:tr>
              <a:tr h="252912">
                <a:tc>
                  <a:txBody>
                    <a:bodyPr/>
                    <a:lstStyle/>
                    <a:p>
                      <a:pPr algn="l" fontAlgn="ctr"/>
                      <a:r>
                        <a:rPr lang="en-US" sz="1050" b="0" i="0" u="none" strike="noStrike">
                          <a:solidFill>
                            <a:srgbClr val="000000"/>
                          </a:solidFill>
                          <a:effectLst/>
                          <a:latin typeface="+mj-lt"/>
                        </a:rPr>
                        <a:t>     Carceral System Impacted</a:t>
                      </a:r>
                    </a:p>
                  </a:txBody>
                  <a:tcPr marL="0" marR="0" marT="0" marB="0" anchor="ctr"/>
                </a:tc>
                <a:tc>
                  <a:txBody>
                    <a:bodyPr/>
                    <a:lstStyle/>
                    <a:p>
                      <a:pPr algn="ctr"/>
                      <a:r>
                        <a:rPr lang="en-US" sz="1100" dirty="0">
                          <a:latin typeface="+mj-lt"/>
                        </a:rPr>
                        <a:t>424,000</a:t>
                      </a:r>
                    </a:p>
                  </a:txBody>
                  <a:tcPr/>
                </a:tc>
                <a:tc>
                  <a:txBody>
                    <a:bodyPr/>
                    <a:lstStyle/>
                    <a:p>
                      <a:pPr algn="l"/>
                      <a:r>
                        <a:rPr lang="en-US" sz="1100" dirty="0">
                          <a:latin typeface="+mj-lt"/>
                        </a:rPr>
                        <a:t>All campuses</a:t>
                      </a:r>
                    </a:p>
                  </a:txBody>
                  <a:tcPr/>
                </a:tc>
                <a:extLst>
                  <a:ext uri="{0D108BD9-81ED-4DB2-BD59-A6C34878D82A}">
                    <a16:rowId xmlns:a16="http://schemas.microsoft.com/office/drawing/2014/main" val="4210597920"/>
                  </a:ext>
                </a:extLst>
              </a:tr>
              <a:tr h="252912">
                <a:tc>
                  <a:txBody>
                    <a:bodyPr/>
                    <a:lstStyle/>
                    <a:p>
                      <a:pPr algn="l" fontAlgn="ctr"/>
                      <a:r>
                        <a:rPr lang="en-US" sz="1050" b="0" i="0" u="none" strike="noStrike" dirty="0">
                          <a:solidFill>
                            <a:srgbClr val="000000"/>
                          </a:solidFill>
                          <a:effectLst/>
                          <a:latin typeface="+mj-lt"/>
                        </a:rPr>
                        <a:t>     Undocumented Student Services</a:t>
                      </a:r>
                    </a:p>
                  </a:txBody>
                  <a:tcPr marL="0" marR="0" marT="0" marB="0" anchor="ctr"/>
                </a:tc>
                <a:tc>
                  <a:txBody>
                    <a:bodyPr/>
                    <a:lstStyle/>
                    <a:p>
                      <a:pPr algn="ctr"/>
                      <a:r>
                        <a:rPr lang="en-US" sz="1100" dirty="0">
                          <a:latin typeface="+mj-lt"/>
                        </a:rPr>
                        <a:t>594,000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All campuses</a:t>
                      </a:r>
                    </a:p>
                  </a:txBody>
                  <a:tcPr/>
                </a:tc>
                <a:extLst>
                  <a:ext uri="{0D108BD9-81ED-4DB2-BD59-A6C34878D82A}">
                    <a16:rowId xmlns:a16="http://schemas.microsoft.com/office/drawing/2014/main" val="2215183123"/>
                  </a:ext>
                </a:extLst>
              </a:tr>
              <a:tr h="252912">
                <a:tc>
                  <a:txBody>
                    <a:bodyPr/>
                    <a:lstStyle/>
                    <a:p>
                      <a:pPr algn="l" fontAlgn="ctr"/>
                      <a:r>
                        <a:rPr lang="en-US" sz="1050" b="0" i="0" u="none" strike="noStrike" dirty="0">
                          <a:solidFill>
                            <a:srgbClr val="000000"/>
                          </a:solidFill>
                          <a:effectLst/>
                          <a:latin typeface="+mj-lt"/>
                        </a:rPr>
                        <a:t>     Common Learning </a:t>
                      </a:r>
                      <a:r>
                        <a:rPr lang="en-US" sz="1050" b="0" i="0" u="none" strike="noStrike" dirty="0" err="1">
                          <a:solidFill>
                            <a:srgbClr val="000000"/>
                          </a:solidFill>
                          <a:effectLst/>
                          <a:latin typeface="+mj-lt"/>
                        </a:rPr>
                        <a:t>Mgmt</a:t>
                      </a:r>
                      <a:r>
                        <a:rPr lang="en-US" sz="1050" b="0" i="0" u="none" strike="noStrike" dirty="0">
                          <a:solidFill>
                            <a:srgbClr val="000000"/>
                          </a:solidFill>
                          <a:effectLst/>
                          <a:latin typeface="+mj-lt"/>
                        </a:rPr>
                        <a:t> System (Canvas)</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kern="1200">
                          <a:solidFill>
                            <a:schemeClr val="dk1"/>
                          </a:solidFill>
                          <a:latin typeface="+mj-lt"/>
                          <a:ea typeface="+mn-ea"/>
                          <a:cs typeface="+mn-cs"/>
                        </a:rPr>
                        <a:t>106,900</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All campuses</a:t>
                      </a:r>
                    </a:p>
                  </a:txBody>
                  <a:tcPr/>
                </a:tc>
                <a:extLst>
                  <a:ext uri="{0D108BD9-81ED-4DB2-BD59-A6C34878D82A}">
                    <a16:rowId xmlns:a16="http://schemas.microsoft.com/office/drawing/2014/main" val="1399935462"/>
                  </a:ext>
                </a:extLst>
              </a:tr>
              <a:tr h="252912">
                <a:tc>
                  <a:txBody>
                    <a:bodyPr/>
                    <a:lstStyle/>
                    <a:p>
                      <a:pPr algn="l" fontAlgn="ctr"/>
                      <a:r>
                        <a:rPr lang="en-US" sz="1050" b="0" i="0" u="none" strike="noStrike" dirty="0">
                          <a:solidFill>
                            <a:srgbClr val="000000"/>
                          </a:solidFill>
                          <a:effectLst/>
                          <a:latin typeface="+mj-lt"/>
                        </a:rPr>
                        <a:t>     Summer FA </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kern="1200" dirty="0">
                          <a:solidFill>
                            <a:schemeClr val="dk1"/>
                          </a:solidFill>
                          <a:latin typeface="+mj-lt"/>
                          <a:ea typeface="+mn-ea"/>
                          <a:cs typeface="+mn-cs"/>
                        </a:rPr>
                        <a:t>595,000</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All campuses</a:t>
                      </a:r>
                    </a:p>
                  </a:txBody>
                  <a:tcPr/>
                </a:tc>
                <a:extLst>
                  <a:ext uri="{0D108BD9-81ED-4DB2-BD59-A6C34878D82A}">
                    <a16:rowId xmlns:a16="http://schemas.microsoft.com/office/drawing/2014/main" val="362671825"/>
                  </a:ext>
                </a:extLst>
              </a:tr>
              <a:tr h="252912">
                <a:tc>
                  <a:txBody>
                    <a:bodyPr/>
                    <a:lstStyle/>
                    <a:p>
                      <a:r>
                        <a:rPr lang="en-US" sz="1100" dirty="0">
                          <a:latin typeface="+mj-lt"/>
                        </a:rPr>
                        <a:t>Faculty</a:t>
                      </a:r>
                      <a:r>
                        <a:rPr lang="en-US" sz="1100" baseline="0" dirty="0">
                          <a:latin typeface="+mj-lt"/>
                        </a:rPr>
                        <a:t> Hiring Incentive Program</a:t>
                      </a:r>
                      <a:endParaRPr lang="en-US" sz="1100" dirty="0">
                        <a:latin typeface="+mj-lt"/>
                      </a:endParaRPr>
                    </a:p>
                  </a:txBody>
                  <a:tcPr/>
                </a:tc>
                <a:tc>
                  <a:txBody>
                    <a:bodyPr/>
                    <a:lstStyle/>
                    <a:p>
                      <a:pPr marL="0" algn="ctr" defTabSz="914400" rtl="0" eaLnBrk="1" latinLnBrk="0" hangingPunct="1"/>
                      <a:r>
                        <a:rPr lang="en-US" sz="1100" kern="1200" dirty="0">
                          <a:solidFill>
                            <a:schemeClr val="dk1"/>
                          </a:solidFill>
                          <a:latin typeface="+mj-lt"/>
                          <a:ea typeface="+mn-ea"/>
                          <a:cs typeface="+mn-cs"/>
                        </a:rPr>
                        <a:t>$1,105,000</a:t>
                      </a:r>
                    </a:p>
                  </a:txBody>
                  <a:tcPr/>
                </a:tc>
                <a:tc>
                  <a:txBody>
                    <a:bodyPr/>
                    <a:lstStyle/>
                    <a:p>
                      <a:pPr algn="l"/>
                      <a:r>
                        <a:rPr lang="en-US" sz="1100" dirty="0">
                          <a:latin typeface="+mj-lt"/>
                        </a:rPr>
                        <a:t>All campuses </a:t>
                      </a:r>
                      <a:r>
                        <a:rPr lang="en-US" sz="1000" kern="1200" dirty="0">
                          <a:solidFill>
                            <a:schemeClr val="dk1"/>
                          </a:solidFill>
                          <a:latin typeface="+mj-lt"/>
                          <a:ea typeface="+mn-ea"/>
                          <a:cs typeface="+mn-cs"/>
                        </a:rPr>
                        <a:t>(3-year Perm funding reallocated between campuses for each award cycle)</a:t>
                      </a:r>
                      <a:endParaRPr lang="en-US" sz="1400" kern="1200" dirty="0">
                        <a:solidFill>
                          <a:schemeClr val="dk1"/>
                        </a:solidFill>
                        <a:latin typeface="+mj-lt"/>
                        <a:ea typeface="+mn-ea"/>
                        <a:cs typeface="+mn-cs"/>
                      </a:endParaRPr>
                    </a:p>
                  </a:txBody>
                  <a:tcPr/>
                </a:tc>
                <a:extLst>
                  <a:ext uri="{0D108BD9-81ED-4DB2-BD59-A6C34878D82A}">
                    <a16:rowId xmlns:a16="http://schemas.microsoft.com/office/drawing/2014/main" val="1047158002"/>
                  </a:ext>
                </a:extLst>
              </a:tr>
              <a:tr h="252912">
                <a:tc>
                  <a:txBody>
                    <a:bodyPr/>
                    <a:lstStyle/>
                    <a:p>
                      <a:r>
                        <a:rPr lang="en-US" sz="1100" dirty="0">
                          <a:latin typeface="+mj-lt"/>
                        </a:rPr>
                        <a:t>USAP Financial</a:t>
                      </a:r>
                      <a:r>
                        <a:rPr lang="en-US" sz="1100" baseline="0" dirty="0">
                          <a:latin typeface="+mj-lt"/>
                        </a:rPr>
                        <a:t> Aid Program</a:t>
                      </a:r>
                      <a:endParaRPr lang="en-US" sz="1100" dirty="0">
                        <a:latin typeface="+mj-lt"/>
                      </a:endParaRPr>
                    </a:p>
                  </a:txBody>
                  <a:tcPr/>
                </a:tc>
                <a:tc>
                  <a:txBody>
                    <a:bodyPr/>
                    <a:lstStyle/>
                    <a:p>
                      <a:pPr algn="ctr"/>
                      <a:r>
                        <a:rPr lang="en-US" sz="1100" dirty="0">
                          <a:latin typeface="+mj-lt"/>
                        </a:rPr>
                        <a:t>$761,000</a:t>
                      </a:r>
                    </a:p>
                  </a:txBody>
                  <a:tcPr/>
                </a:tc>
                <a:tc>
                  <a:txBody>
                    <a:bodyPr/>
                    <a:lstStyle/>
                    <a:p>
                      <a:pPr algn="l"/>
                      <a:r>
                        <a:rPr lang="en-US" sz="1100" dirty="0">
                          <a:latin typeface="+mj-lt"/>
                        </a:rPr>
                        <a:t>All campuses </a:t>
                      </a:r>
                      <a:r>
                        <a:rPr lang="en-US" sz="1000" kern="1200" dirty="0">
                          <a:solidFill>
                            <a:schemeClr val="dk1"/>
                          </a:solidFill>
                          <a:latin typeface="+mj-lt"/>
                          <a:ea typeface="+mn-ea"/>
                          <a:cs typeface="+mn-cs"/>
                        </a:rPr>
                        <a:t>(Perm funding reallocated between campuses every year)</a:t>
                      </a:r>
                      <a:endParaRPr lang="en-US" sz="1400" kern="1200" dirty="0">
                        <a:solidFill>
                          <a:schemeClr val="dk1"/>
                        </a:solidFill>
                        <a:latin typeface="+mj-lt"/>
                        <a:ea typeface="+mn-ea"/>
                        <a:cs typeface="+mn-cs"/>
                      </a:endParaRPr>
                    </a:p>
                  </a:txBody>
                  <a:tcPr/>
                </a:tc>
                <a:extLst>
                  <a:ext uri="{0D108BD9-81ED-4DB2-BD59-A6C34878D82A}">
                    <a16:rowId xmlns:a16="http://schemas.microsoft.com/office/drawing/2014/main" val="2673851371"/>
                  </a:ext>
                </a:extLst>
              </a:tr>
              <a:tr h="252912">
                <a:tc>
                  <a:txBody>
                    <a:bodyPr/>
                    <a:lstStyle/>
                    <a:p>
                      <a:r>
                        <a:rPr lang="en-US" sz="1100" b="1" dirty="0">
                          <a:latin typeface="+mj-lt"/>
                        </a:rPr>
                        <a:t>UCR State</a:t>
                      </a:r>
                      <a:r>
                        <a:rPr lang="en-US" sz="1100" b="1" baseline="0" dirty="0">
                          <a:latin typeface="+mj-lt"/>
                        </a:rPr>
                        <a:t> Funding</a:t>
                      </a:r>
                      <a:r>
                        <a:rPr lang="en-US" sz="1100" b="1" baseline="0" dirty="0">
                          <a:solidFill>
                            <a:schemeClr val="tx1"/>
                          </a:solidFill>
                          <a:latin typeface="+mj-lt"/>
                        </a:rPr>
                        <a:t> from set-asides</a:t>
                      </a:r>
                      <a:endParaRPr lang="en-US" sz="1100" b="1" strike="sngStrike" baseline="0" dirty="0">
                        <a:solidFill>
                          <a:schemeClr val="tx1"/>
                        </a:solidFill>
                        <a:latin typeface="+mj-lt"/>
                      </a:endParaRPr>
                    </a:p>
                  </a:txBody>
                  <a:tcPr/>
                </a:tc>
                <a:tc>
                  <a:txBody>
                    <a:bodyPr/>
                    <a:lstStyle/>
                    <a:p>
                      <a:pPr algn="ctr"/>
                      <a:r>
                        <a:rPr lang="en-US" sz="1100" b="1" dirty="0">
                          <a:latin typeface="+mj-lt"/>
                        </a:rPr>
                        <a:t>$119,162,813</a:t>
                      </a:r>
                    </a:p>
                  </a:txBody>
                  <a:tcPr/>
                </a:tc>
                <a:tc>
                  <a:txBody>
                    <a:bodyPr/>
                    <a:lstStyle/>
                    <a:p>
                      <a:pPr algn="l"/>
                      <a:endParaRPr lang="en-US" sz="1100" b="1" dirty="0">
                        <a:latin typeface="+mj-lt"/>
                      </a:endParaRPr>
                    </a:p>
                  </a:txBody>
                  <a:tcPr/>
                </a:tc>
                <a:extLst>
                  <a:ext uri="{0D108BD9-81ED-4DB2-BD59-A6C34878D82A}">
                    <a16:rowId xmlns:a16="http://schemas.microsoft.com/office/drawing/2014/main" val="2149180034"/>
                  </a:ext>
                </a:extLst>
              </a:tr>
              <a:tr h="252912">
                <a:tc>
                  <a:txBody>
                    <a:bodyPr/>
                    <a:lstStyle/>
                    <a:p>
                      <a:r>
                        <a:rPr lang="en-US" sz="1100" b="0" baseline="0" dirty="0">
                          <a:latin typeface="+mj-lt"/>
                        </a:rPr>
                        <a:t>UCR’s State Funding </a:t>
                      </a:r>
                      <a:r>
                        <a:rPr lang="en-US" sz="1100" b="0" baseline="0" dirty="0">
                          <a:solidFill>
                            <a:schemeClr val="tx1"/>
                          </a:solidFill>
                          <a:latin typeface="+mj-lt"/>
                        </a:rPr>
                        <a:t>based on Enrollment</a:t>
                      </a:r>
                      <a:endParaRPr lang="en-US" sz="1100" b="0" strike="sngStrike" baseline="0" dirty="0">
                        <a:solidFill>
                          <a:schemeClr val="tx1"/>
                        </a:solidFill>
                        <a:latin typeface="+mj-lt"/>
                      </a:endParaRPr>
                    </a:p>
                  </a:txBody>
                  <a:tcPr anchor="ctr"/>
                </a:tc>
                <a:tc>
                  <a:txBody>
                    <a:bodyPr/>
                    <a:lstStyle/>
                    <a:p>
                      <a:pPr algn="ctr"/>
                      <a:r>
                        <a:rPr lang="en-US" sz="1100" b="0" dirty="0">
                          <a:latin typeface="+mj-lt"/>
                        </a:rPr>
                        <a:t>$235,381,482</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mj-lt"/>
                        </a:rPr>
                        <a:t>Rebenching Funds</a:t>
                      </a:r>
                      <a:r>
                        <a:rPr lang="en-US" sz="1100" dirty="0">
                          <a:solidFill>
                            <a:schemeClr val="tx1"/>
                          </a:solidFill>
                          <a:latin typeface="+mj-lt"/>
                        </a:rPr>
                        <a:t> which are adjusted for inflation with state funds</a:t>
                      </a:r>
                    </a:p>
                  </a:txBody>
                  <a:tcPr/>
                </a:tc>
                <a:extLst>
                  <a:ext uri="{0D108BD9-81ED-4DB2-BD59-A6C34878D82A}">
                    <a16:rowId xmlns:a16="http://schemas.microsoft.com/office/drawing/2014/main" val="1119434381"/>
                  </a:ext>
                </a:extLst>
              </a:tr>
              <a:tr h="252912">
                <a:tc>
                  <a:txBody>
                    <a:bodyPr/>
                    <a:lstStyle/>
                    <a:p>
                      <a:r>
                        <a:rPr lang="en-US" sz="1100" b="1" baseline="0" dirty="0">
                          <a:latin typeface="+mj-lt"/>
                        </a:rPr>
                        <a:t>UCR’s Total FY23 State Perm Budget*</a:t>
                      </a:r>
                    </a:p>
                  </a:txBody>
                  <a:tcPr anchor="ctr"/>
                </a:tc>
                <a:tc>
                  <a:txBody>
                    <a:bodyPr/>
                    <a:lstStyle/>
                    <a:p>
                      <a:pPr algn="ctr"/>
                      <a:r>
                        <a:rPr lang="en-US" sz="1100" b="1" dirty="0">
                          <a:latin typeface="+mj-lt"/>
                        </a:rPr>
                        <a:t>$355,309,295</a:t>
                      </a:r>
                    </a:p>
                  </a:txBody>
                  <a:tcPr anchor="ctr"/>
                </a:tc>
                <a:tc>
                  <a:txBody>
                    <a:bodyPr/>
                    <a:lstStyle/>
                    <a:p>
                      <a:pPr algn="ctr"/>
                      <a:endParaRPr lang="en-US" sz="1100" b="1" dirty="0">
                        <a:latin typeface="+mj-lt"/>
                      </a:endParaRPr>
                    </a:p>
                  </a:txBody>
                  <a:tcPr anchor="ctr"/>
                </a:tc>
                <a:extLst>
                  <a:ext uri="{0D108BD9-81ED-4DB2-BD59-A6C34878D82A}">
                    <a16:rowId xmlns:a16="http://schemas.microsoft.com/office/drawing/2014/main" val="2986567911"/>
                  </a:ext>
                </a:extLst>
              </a:tr>
            </a:tbl>
          </a:graphicData>
        </a:graphic>
      </p:graphicFrame>
    </p:spTree>
    <p:extLst>
      <p:ext uri="{BB962C8B-B14F-4D97-AF65-F5344CB8AC3E}">
        <p14:creationId xmlns:p14="http://schemas.microsoft.com/office/powerpoint/2010/main" val="288224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8389398" y="422042"/>
            <a:ext cx="3421483" cy="738664"/>
          </a:xfrm>
          <a:prstGeom prst="rect">
            <a:avLst/>
          </a:prstGeom>
          <a:noFill/>
        </p:spPr>
        <p:txBody>
          <a:bodyPr wrap="square" lIns="0" tIns="0" rIns="0" bIns="0" rtlCol="0">
            <a:spAutoFit/>
          </a:bodyPr>
          <a:lstStyle/>
          <a:p>
            <a:pPr algn="ctr"/>
            <a:r>
              <a:rPr lang="en-US" sz="1600" b="1" dirty="0">
                <a:solidFill>
                  <a:srgbClr val="003DA5"/>
                </a:solidFill>
                <a:latin typeface="Fira Sans Medium" panose="020B0503050000020004" pitchFamily="34" charset="0"/>
                <a:ea typeface="Fira Sans Medium" panose="020B0503050000020004" pitchFamily="34" charset="0"/>
              </a:rPr>
              <a:t>State Funding is dependent on a Campus meeting the UCOP approved budgeted student FTE targets</a:t>
            </a:r>
            <a:endParaRPr lang="en-US" sz="1100" b="1" dirty="0">
              <a:solidFill>
                <a:srgbClr val="003DA5"/>
              </a:solidFill>
              <a:latin typeface="Fira Sans Medium" panose="020B0503050000020004" pitchFamily="34" charset="0"/>
              <a:ea typeface="Fira Sans Medium" panose="020B0503050000020004" pitchFamily="34" charset="0"/>
            </a:endParaRPr>
          </a:p>
        </p:txBody>
      </p:sp>
      <p:pic>
        <p:nvPicPr>
          <p:cNvPr id="5" name="Picture 4">
            <a:extLst>
              <a:ext uri="{FF2B5EF4-FFF2-40B4-BE49-F238E27FC236}">
                <a16:creationId xmlns:a16="http://schemas.microsoft.com/office/drawing/2014/main" id="{0D190C47-7F7D-405B-820C-780A5CCC25BD}"/>
              </a:ext>
            </a:extLst>
          </p:cNvPr>
          <p:cNvPicPr>
            <a:picLocks noChangeAspect="1"/>
          </p:cNvPicPr>
          <p:nvPr/>
        </p:nvPicPr>
        <p:blipFill>
          <a:blip r:embed="rId2"/>
          <a:stretch>
            <a:fillRect/>
          </a:stretch>
        </p:blipFill>
        <p:spPr>
          <a:xfrm>
            <a:off x="145618" y="6247068"/>
            <a:ext cx="1692513" cy="527283"/>
          </a:xfrm>
          <a:prstGeom prst="rect">
            <a:avLst/>
          </a:prstGeom>
        </p:spPr>
      </p:pic>
      <p:pic>
        <p:nvPicPr>
          <p:cNvPr id="1026" name="Chart 1" descr="image001">
            <a:extLst>
              <a:ext uri="{FF2B5EF4-FFF2-40B4-BE49-F238E27FC236}">
                <a16:creationId xmlns:a16="http://schemas.microsoft.com/office/drawing/2014/main" id="{07BCDCD9-7109-4F3B-8E56-B11093C4C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078" y="1255552"/>
            <a:ext cx="8587277" cy="518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36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D86929-DD85-EE48-AC20-41FA0C4BB122}"/>
              </a:ext>
            </a:extLst>
          </p:cNvPr>
          <p:cNvSpPr>
            <a:spLocks noGrp="1"/>
          </p:cNvSpPr>
          <p:nvPr>
            <p:ph type="body" sz="quarter" idx="11"/>
          </p:nvPr>
        </p:nvSpPr>
        <p:spPr>
          <a:xfrm>
            <a:off x="615814" y="2481943"/>
            <a:ext cx="8413886" cy="3331028"/>
          </a:xfrm>
        </p:spPr>
        <p:txBody>
          <a:bodyPr>
            <a:noAutofit/>
          </a:bodyPr>
          <a:lstStyle/>
          <a:p>
            <a:r>
              <a:rPr lang="en-US" dirty="0"/>
              <a:t>CURRENT BUDGET MODEL – REVENUE DISTRIBUTION</a:t>
            </a:r>
          </a:p>
        </p:txBody>
      </p:sp>
    </p:spTree>
    <p:extLst>
      <p:ext uri="{BB962C8B-B14F-4D97-AF65-F5344CB8AC3E}">
        <p14:creationId xmlns:p14="http://schemas.microsoft.com/office/powerpoint/2010/main" val="46979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REVENUE DISTRIBUTION</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10605781"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Distribution of Tuition &amp; Non-Resident Tuition based on Enrollment Growth</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5" name="TextBox 4">
            <a:extLst>
              <a:ext uri="{FF2B5EF4-FFF2-40B4-BE49-F238E27FC236}">
                <a16:creationId xmlns:a16="http://schemas.microsoft.com/office/drawing/2014/main" id="{2F4699CC-F17F-4003-9CD1-34CDFAC164FA}"/>
              </a:ext>
            </a:extLst>
          </p:cNvPr>
          <p:cNvSpPr txBox="1"/>
          <p:nvPr/>
        </p:nvSpPr>
        <p:spPr>
          <a:xfrm>
            <a:off x="322669" y="1914952"/>
            <a:ext cx="3030924" cy="3754874"/>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400" i="1" u="sng" dirty="0">
                <a:solidFill>
                  <a:srgbClr val="003DA5"/>
                </a:solidFill>
                <a:latin typeface="Fira Sans Book" panose="020B0604020202020204" charset="0"/>
                <a:ea typeface="Fira Sans Book" panose="020B0604020202020204" charset="0"/>
                <a:cs typeface="Calibri Light" panose="020F0302020204030204" pitchFamily="34" charset="0"/>
              </a:rPr>
              <a:t>Approved Modifications</a:t>
            </a:r>
          </a:p>
          <a:p>
            <a:pPr marL="342900" marR="0" lvl="0" indent="-342900" defTabSz="914400" rtl="0" eaLnBrk="1" fontAlgn="auto" latinLnBrk="0" hangingPunct="1">
              <a:lnSpc>
                <a:spcPct val="100000"/>
              </a:lnSpc>
              <a:spcBef>
                <a:spcPts val="0"/>
              </a:spcBef>
              <a:spcAft>
                <a:spcPts val="0"/>
              </a:spcAft>
              <a:buClrTx/>
              <a:buSzTx/>
              <a:buAutoNum type="arabicPeriod"/>
              <a:tabLst/>
              <a:defRPr/>
            </a:pPr>
            <a:r>
              <a:rPr lang="en-US" sz="1400" i="1" dirty="0">
                <a:solidFill>
                  <a:srgbClr val="003DA5"/>
                </a:solidFill>
                <a:latin typeface="Fira Sans Book" panose="020B0604020202020204" charset="0"/>
                <a:ea typeface="Fira Sans Book" panose="020B0604020202020204" charset="0"/>
                <a:cs typeface="Calibri Light" panose="020F0302020204030204" pitchFamily="34" charset="0"/>
              </a:rPr>
              <a:t>FY19-20 - The UG NR Tuition percentages formula adjusted from 70%-to-30% for Colleges &amp; Schools and 30%-to-70% for Campus Central Resources. These are the updated percentages as of FY23.</a:t>
            </a:r>
          </a:p>
          <a:p>
            <a:pPr marL="342900" lvl="0" indent="-342900">
              <a:buAutoNum type="arabicPeriod"/>
              <a:defRPr/>
            </a:pPr>
            <a:r>
              <a:rPr lang="en-US" sz="1400" i="1" dirty="0">
                <a:solidFill>
                  <a:srgbClr val="003DA5"/>
                </a:solidFill>
                <a:latin typeface="Fira Sans Book" panose="020B0604020202020204" charset="0"/>
                <a:ea typeface="Fira Sans Book" panose="020B0604020202020204" charset="0"/>
                <a:cs typeface="Calibri Light" panose="020F0302020204030204" pitchFamily="34" charset="0"/>
              </a:rPr>
              <a:t>FY22-23 – The UG tuition formula implemented weighting on UG workload and UG NRT. In order to smooth the budget adjustments to Colleges &amp; Schools, the Workload and Headcount was averaged between the unweighted prior year (FY22) and the weighted current year (FY23).</a:t>
            </a:r>
          </a:p>
        </p:txBody>
      </p:sp>
      <p:pic>
        <p:nvPicPr>
          <p:cNvPr id="6" name="Picture 5">
            <a:extLst>
              <a:ext uri="{FF2B5EF4-FFF2-40B4-BE49-F238E27FC236}">
                <a16:creationId xmlns:a16="http://schemas.microsoft.com/office/drawing/2014/main" id="{4B00792B-01D5-421A-B413-36E06BF1B844}"/>
              </a:ext>
            </a:extLst>
          </p:cNvPr>
          <p:cNvPicPr>
            <a:picLocks noChangeAspect="1"/>
          </p:cNvPicPr>
          <p:nvPr/>
        </p:nvPicPr>
        <p:blipFill>
          <a:blip r:embed="rId2"/>
          <a:stretch>
            <a:fillRect/>
          </a:stretch>
        </p:blipFill>
        <p:spPr>
          <a:xfrm>
            <a:off x="145618" y="6247068"/>
            <a:ext cx="1692513" cy="527283"/>
          </a:xfrm>
          <a:prstGeom prst="rect">
            <a:avLst/>
          </a:prstGeom>
        </p:spPr>
      </p:pic>
      <p:sp>
        <p:nvSpPr>
          <p:cNvPr id="8" name="TextBox 7">
            <a:extLst>
              <a:ext uri="{FF2B5EF4-FFF2-40B4-BE49-F238E27FC236}">
                <a16:creationId xmlns:a16="http://schemas.microsoft.com/office/drawing/2014/main" id="{D27D7D4A-2956-4310-9EA6-41F4B38480F1}"/>
              </a:ext>
            </a:extLst>
          </p:cNvPr>
          <p:cNvSpPr txBox="1"/>
          <p:nvPr/>
        </p:nvSpPr>
        <p:spPr>
          <a:xfrm>
            <a:off x="4224715" y="5416071"/>
            <a:ext cx="7326082" cy="830997"/>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kern="1200" cap="none" spc="0" normalizeH="0" baseline="0" noProof="0" dirty="0">
                <a:ln>
                  <a:noFill/>
                </a:ln>
                <a:solidFill>
                  <a:srgbClr val="003DA5"/>
                </a:solidFill>
                <a:effectLst/>
                <a:uLnTx/>
                <a:uFillTx/>
                <a:latin typeface="Fira Sans Book" panose="020B0604020202020204" charset="0"/>
                <a:ea typeface="Fira Sans Book" panose="020B0604020202020204" charset="0"/>
                <a:cs typeface="Calibri Light" panose="020F0302020204030204" pitchFamily="34" charset="0"/>
              </a:rPr>
              <a:t>Prior to the </a:t>
            </a:r>
            <a:r>
              <a:rPr kumimoji="0" lang="en-US" sz="1200" i="0" u="none" kern="1200" cap="none" spc="0" normalizeH="0" noProof="0" dirty="0">
                <a:ln>
                  <a:noFill/>
                </a:ln>
                <a:solidFill>
                  <a:srgbClr val="003DA5"/>
                </a:solidFill>
                <a:effectLst/>
                <a:uLnTx/>
                <a:uFillTx/>
                <a:latin typeface="Fira Sans Book" panose="020B0604020202020204" charset="0"/>
                <a:ea typeface="Fira Sans Book" panose="020B0604020202020204" charset="0"/>
                <a:cs typeface="Calibri Light" panose="020F0302020204030204" pitchFamily="34" charset="0"/>
              </a:rPr>
              <a:t>Budget Model, all of the </a:t>
            </a:r>
            <a:r>
              <a:rPr lang="en-US" sz="1200" dirty="0">
                <a:solidFill>
                  <a:srgbClr val="FFB81D"/>
                </a:solidFill>
                <a:latin typeface="Fira Sans Book" panose="020B0604020202020204" charset="0"/>
                <a:ea typeface="Fira Sans Book" panose="020B0604020202020204" charset="0"/>
                <a:cs typeface="Calibri Light" panose="020F0302020204030204" pitchFamily="34" charset="0"/>
              </a:rPr>
              <a:t>College &amp; School funding</a:t>
            </a:r>
            <a:r>
              <a:rPr kumimoji="0" lang="en-US" sz="1200" i="0" u="none" kern="1200" cap="none" spc="0" normalizeH="0" noProof="0" dirty="0">
                <a:ln>
                  <a:noFill/>
                </a:ln>
                <a:solidFill>
                  <a:srgbClr val="003DA5"/>
                </a:solidFill>
                <a:effectLst/>
                <a:uLnTx/>
                <a:uFillTx/>
                <a:latin typeface="Fira Sans Book" panose="020B0604020202020204" charset="0"/>
                <a:ea typeface="Fira Sans Book" panose="020B0604020202020204" charset="0"/>
                <a:cs typeface="Calibri Light" panose="020F0302020204030204" pitchFamily="34" charset="0"/>
              </a:rPr>
              <a:t> went to the </a:t>
            </a:r>
            <a:r>
              <a:rPr kumimoji="0" lang="en-US" sz="1200" i="0" u="none" kern="1200" cap="none" spc="0" normalizeH="0" noProof="0" dirty="0">
                <a:ln>
                  <a:noFill/>
                </a:ln>
                <a:solidFill>
                  <a:schemeClr val="bg1">
                    <a:lumMod val="50000"/>
                  </a:schemeClr>
                </a:solidFill>
                <a:effectLst/>
                <a:uLnTx/>
                <a:uFillTx/>
                <a:latin typeface="Fira Sans Book" panose="020B0604020202020204" charset="0"/>
                <a:ea typeface="Fira Sans Book" panose="020B0604020202020204" charset="0"/>
                <a:cs typeface="Calibri Light" panose="020F0302020204030204" pitchFamily="34" charset="0"/>
              </a:rPr>
              <a:t>Campus </a:t>
            </a:r>
            <a:r>
              <a:rPr lang="en-US" sz="1200" noProof="0" dirty="0">
                <a:solidFill>
                  <a:schemeClr val="bg1">
                    <a:lumMod val="50000"/>
                  </a:schemeClr>
                </a:solidFill>
                <a:latin typeface="Fira Sans Book" panose="020B0604020202020204" charset="0"/>
                <a:ea typeface="Fira Sans Book" panose="020B0604020202020204" charset="0"/>
                <a:cs typeface="Calibri Light" panose="020F0302020204030204" pitchFamily="34" charset="0"/>
              </a:rPr>
              <a:t>Central Resources</a:t>
            </a: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 and allocations were made during the annual budget process based on unit budget proposals.</a:t>
            </a:r>
            <a:endParaRPr lang="en-US" sz="1200" noProof="0" dirty="0">
              <a:solidFill>
                <a:srgbClr val="003DA5"/>
              </a:solidFill>
              <a:latin typeface="Fira Sans Book" panose="020B0604020202020204" charset="0"/>
              <a:ea typeface="Fira Sans Book" panose="020B0604020202020204" charset="0"/>
              <a:cs typeface="Calibri Light" panose="020F030202020403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DA5"/>
                </a:solidFill>
                <a:latin typeface="Fira Sans Book" panose="020B0604020202020204" charset="0"/>
                <a:cs typeface="Calibri Light" panose="020F0302020204030204" pitchFamily="34" charset="0"/>
              </a:rPr>
              <a:t>In Budget Model, the tuition value is $11,220 and the NR tuition values is $29754. Any tuition increases go to central resource to cover fixed cost increases. </a:t>
            </a:r>
          </a:p>
        </p:txBody>
      </p:sp>
      <p:graphicFrame>
        <p:nvGraphicFramePr>
          <p:cNvPr id="12" name="Chart 1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9742344"/>
              </p:ext>
            </p:extLst>
          </p:nvPr>
        </p:nvGraphicFramePr>
        <p:xfrm>
          <a:off x="3513740" y="1906305"/>
          <a:ext cx="8337334" cy="3335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80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REVENUE DISTRIBUTION</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10605781"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Distribution of Tuition &amp; Non-Resident Tuition based on Enrollment Growth</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5" name="TextBox 4">
            <a:extLst>
              <a:ext uri="{FF2B5EF4-FFF2-40B4-BE49-F238E27FC236}">
                <a16:creationId xmlns:a16="http://schemas.microsoft.com/office/drawing/2014/main" id="{2F4699CC-F17F-4003-9CD1-34CDFAC164FA}"/>
              </a:ext>
            </a:extLst>
          </p:cNvPr>
          <p:cNvSpPr txBox="1"/>
          <p:nvPr/>
        </p:nvSpPr>
        <p:spPr>
          <a:xfrm>
            <a:off x="340926" y="1958207"/>
            <a:ext cx="3030924" cy="2462213"/>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400" i="1" u="sng" dirty="0">
                <a:solidFill>
                  <a:srgbClr val="003DA5"/>
                </a:solidFill>
                <a:latin typeface="Fira Sans Book" panose="020B0604020202020204" charset="0"/>
                <a:ea typeface="Fira Sans Book" panose="020B0604020202020204" charset="0"/>
                <a:cs typeface="Calibri Light" panose="020F0302020204030204" pitchFamily="34" charset="0"/>
              </a:rPr>
              <a:t>Approved Modifications</a:t>
            </a:r>
          </a:p>
          <a:p>
            <a:pPr marL="342900" lvl="0" indent="-342900">
              <a:buAutoNum type="arabicPeriod"/>
              <a:defRPr/>
            </a:pPr>
            <a:r>
              <a:rPr lang="en-US" sz="1400" i="1" dirty="0">
                <a:solidFill>
                  <a:srgbClr val="003DA5"/>
                </a:solidFill>
                <a:latin typeface="Fira Sans Book" panose="020B0604020202020204" charset="0"/>
                <a:ea typeface="Fira Sans Book" panose="020B0604020202020204" charset="0"/>
                <a:cs typeface="Calibri Light" panose="020F0302020204030204" pitchFamily="34" charset="0"/>
              </a:rPr>
              <a:t>FY22-23 – The Grad tuition formula implemented weighting on Grad tuition and Grad NRT. In order to smooth the budget adjustments to Colleges &amp; Schools, the Workload and Headcount was averaged between the unweighted prior year and the weighted current year. (SOM is excluded from weighting.)</a:t>
            </a:r>
          </a:p>
        </p:txBody>
      </p:sp>
      <p:sp>
        <p:nvSpPr>
          <p:cNvPr id="8" name="TextBox 7">
            <a:extLst>
              <a:ext uri="{FF2B5EF4-FFF2-40B4-BE49-F238E27FC236}">
                <a16:creationId xmlns:a16="http://schemas.microsoft.com/office/drawing/2014/main" id="{D27D7D4A-2956-4310-9EA6-41F4B38480F1}"/>
              </a:ext>
            </a:extLst>
          </p:cNvPr>
          <p:cNvSpPr txBox="1"/>
          <p:nvPr/>
        </p:nvSpPr>
        <p:spPr>
          <a:xfrm>
            <a:off x="3977196" y="5608568"/>
            <a:ext cx="7834132" cy="1015663"/>
          </a:xfrm>
          <a:prstGeom prst="rect">
            <a:avLst/>
          </a:prstGeom>
          <a:noFill/>
        </p:spPr>
        <p:txBody>
          <a:bodyPr wrap="square" rtlCol="0">
            <a:spAutoFit/>
          </a:bodyPr>
          <a:lstStyle/>
          <a:p>
            <a:pPr marL="171450" lvl="0" indent="-171450">
              <a:buFont typeface="Arial" panose="020B0604020202020204" pitchFamily="34" charset="0"/>
              <a:buChar char="•"/>
              <a:defRPr/>
            </a:pP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Prior to the Budget Model, all of the </a:t>
            </a:r>
            <a:r>
              <a:rPr lang="en-US" sz="1200" dirty="0">
                <a:solidFill>
                  <a:srgbClr val="FFB81D"/>
                </a:solidFill>
                <a:latin typeface="Fira Sans Book" panose="020B0604020202020204" charset="0"/>
                <a:ea typeface="Fira Sans Book" panose="020B0604020202020204" charset="0"/>
                <a:cs typeface="Calibri Light" panose="020F0302020204030204" pitchFamily="34" charset="0"/>
              </a:rPr>
              <a:t>College &amp; School funding</a:t>
            </a: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 went to the </a:t>
            </a:r>
            <a:r>
              <a:rPr lang="en-US" sz="1200" dirty="0">
                <a:solidFill>
                  <a:schemeClr val="bg1">
                    <a:lumMod val="50000"/>
                  </a:schemeClr>
                </a:solidFill>
                <a:latin typeface="Fira Sans Book" panose="020B0604020202020204" charset="0"/>
                <a:ea typeface="Fira Sans Book" panose="020B0604020202020204" charset="0"/>
                <a:cs typeface="Calibri Light" panose="020F0302020204030204" pitchFamily="34" charset="0"/>
              </a:rPr>
              <a:t>Campus Central Resources</a:t>
            </a: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 and allocations were made during the annual budget process based on unit budget proposals.</a:t>
            </a:r>
          </a:p>
          <a:p>
            <a:pPr marL="171450" lvl="0" indent="-171450">
              <a:buFont typeface="Arial" panose="020B0604020202020204" pitchFamily="34" charset="0"/>
              <a:buChar char="•"/>
              <a:defRPr/>
            </a:pPr>
            <a:r>
              <a:rPr lang="en-US" sz="1200" dirty="0">
                <a:solidFill>
                  <a:srgbClr val="003DA5"/>
                </a:solidFill>
                <a:latin typeface="Fira Sans Book" panose="020B0604020202020204" charset="0"/>
                <a:cs typeface="Calibri Light" panose="020F0302020204030204" pitchFamily="34" charset="0"/>
              </a:rPr>
              <a:t>In Budget Model, the tuition value is $11,220 and the NR tuition values is $15,102 (Grad Masters)/$12,245 (Grad Prof). There have not been or are there planned tuition increases on Graduate level NR tuition.</a:t>
            </a:r>
          </a:p>
          <a:p>
            <a:pPr marL="171450" indent="-171450">
              <a:buFont typeface="Arial" panose="020B0604020202020204" pitchFamily="34" charset="0"/>
              <a:buChar char="•"/>
              <a:defRPr/>
            </a:pP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All Financial Aid above goes to Grad Division to support PhD students.</a:t>
            </a:r>
          </a:p>
        </p:txBody>
      </p:sp>
      <p:graphicFrame>
        <p:nvGraphicFramePr>
          <p:cNvPr id="9" name="Chart 8">
            <a:extLst>
              <a:ext uri="{FF2B5EF4-FFF2-40B4-BE49-F238E27FC236}">
                <a16:creationId xmlns:a16="http://schemas.microsoft.com/office/drawing/2014/main" id="{01E01DB4-C9EB-4E49-A3CE-D8477E424E28}"/>
              </a:ext>
            </a:extLst>
          </p:cNvPr>
          <p:cNvGraphicFramePr>
            <a:graphicFrameLocks/>
          </p:cNvGraphicFramePr>
          <p:nvPr>
            <p:extLst>
              <p:ext uri="{D42A27DB-BD31-4B8C-83A1-F6EECF244321}">
                <p14:modId xmlns:p14="http://schemas.microsoft.com/office/powerpoint/2010/main" val="2816452776"/>
              </p:ext>
            </p:extLst>
          </p:nvPr>
        </p:nvGraphicFramePr>
        <p:xfrm>
          <a:off x="3579239" y="1759371"/>
          <a:ext cx="8439479" cy="39371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767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REVENUE DISTRIBUTION</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10605781"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Distribution of Tuition &amp; Non-Resident Tuition based on Enrollment Growth</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8" name="TextBox 7">
            <a:extLst>
              <a:ext uri="{FF2B5EF4-FFF2-40B4-BE49-F238E27FC236}">
                <a16:creationId xmlns:a16="http://schemas.microsoft.com/office/drawing/2014/main" id="{D27D7D4A-2956-4310-9EA6-41F4B38480F1}"/>
              </a:ext>
            </a:extLst>
          </p:cNvPr>
          <p:cNvSpPr txBox="1"/>
          <p:nvPr/>
        </p:nvSpPr>
        <p:spPr>
          <a:xfrm>
            <a:off x="4073793" y="5696473"/>
            <a:ext cx="7645933" cy="830997"/>
          </a:xfrm>
          <a:prstGeom prst="rect">
            <a:avLst/>
          </a:prstGeom>
          <a:noFill/>
        </p:spPr>
        <p:txBody>
          <a:bodyPr wrap="square" rtlCol="0">
            <a:spAutoFit/>
          </a:bodyPr>
          <a:lstStyle/>
          <a:p>
            <a:pPr marL="171450" lvl="0" indent="-171450">
              <a:buFont typeface="Arial" panose="020B0604020202020204" pitchFamily="34" charset="0"/>
              <a:buChar char="•"/>
              <a:defRPr/>
            </a:pP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Prior to the Budget Model, all of the </a:t>
            </a:r>
            <a:r>
              <a:rPr lang="en-US" sz="1200" dirty="0">
                <a:solidFill>
                  <a:srgbClr val="FFB81D"/>
                </a:solidFill>
                <a:latin typeface="Fira Sans Book" panose="020B0604020202020204" charset="0"/>
                <a:ea typeface="Fira Sans Book" panose="020B0604020202020204" charset="0"/>
                <a:cs typeface="Calibri Light" panose="020F0302020204030204" pitchFamily="34" charset="0"/>
              </a:rPr>
              <a:t>College &amp; School funding</a:t>
            </a: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 went to the </a:t>
            </a:r>
            <a:r>
              <a:rPr lang="en-US" sz="1200" dirty="0">
                <a:solidFill>
                  <a:schemeClr val="bg1">
                    <a:lumMod val="50000"/>
                  </a:schemeClr>
                </a:solidFill>
                <a:latin typeface="Fira Sans Book" panose="020B0604020202020204" charset="0"/>
                <a:ea typeface="Fira Sans Book" panose="020B0604020202020204" charset="0"/>
                <a:cs typeface="Calibri Light" panose="020F0302020204030204" pitchFamily="34" charset="0"/>
              </a:rPr>
              <a:t>Campus Central Resources</a:t>
            </a: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 and allocations were made during the annual budget process based on unit budget proposals.</a:t>
            </a:r>
          </a:p>
          <a:p>
            <a:pPr marL="171450" lvl="0" indent="-171450">
              <a:buFont typeface="Arial" panose="020B0604020202020204" pitchFamily="34" charset="0"/>
              <a:buChar char="•"/>
              <a:defRPr/>
            </a:pPr>
            <a:r>
              <a:rPr lang="en-US" sz="1200" dirty="0">
                <a:solidFill>
                  <a:srgbClr val="003DA5"/>
                </a:solidFill>
                <a:latin typeface="Fira Sans Book" panose="020B0604020202020204" charset="0"/>
                <a:cs typeface="Calibri Light" panose="020F0302020204030204" pitchFamily="34" charset="0"/>
              </a:rPr>
              <a:t>In Budget Model, the tuition value is $11,220 and the NR tuition values is $15,102 for PhD students. </a:t>
            </a:r>
          </a:p>
          <a:p>
            <a:pPr marL="171450" lvl="0" indent="-171450">
              <a:buFont typeface="Arial" panose="020B0604020202020204" pitchFamily="34" charset="0"/>
              <a:buChar char="•"/>
              <a:defRPr/>
            </a:pPr>
            <a:r>
              <a:rPr lang="en-US" sz="1200" dirty="0">
                <a:solidFill>
                  <a:srgbClr val="003DA5"/>
                </a:solidFill>
                <a:latin typeface="Fira Sans Book" panose="020B0604020202020204" charset="0"/>
                <a:ea typeface="Fira Sans Book" panose="020B0604020202020204" charset="0"/>
                <a:cs typeface="Calibri Light" panose="020F0302020204030204" pitchFamily="34" charset="0"/>
              </a:rPr>
              <a:t>PDST Financial Aid must be spent on Professional Masters Students only.</a:t>
            </a:r>
          </a:p>
        </p:txBody>
      </p:sp>
      <p:graphicFrame>
        <p:nvGraphicFramePr>
          <p:cNvPr id="11" name="Chart 10">
            <a:extLst>
              <a:ext uri="{FF2B5EF4-FFF2-40B4-BE49-F238E27FC236}">
                <a16:creationId xmlns:a16="http://schemas.microsoft.com/office/drawing/2014/main" id="{B98C9188-CC9C-48C2-88E3-AC933584F8FD}"/>
              </a:ext>
            </a:extLst>
          </p:cNvPr>
          <p:cNvGraphicFramePr>
            <a:graphicFrameLocks/>
          </p:cNvGraphicFramePr>
          <p:nvPr>
            <p:extLst>
              <p:ext uri="{D42A27DB-BD31-4B8C-83A1-F6EECF244321}">
                <p14:modId xmlns:p14="http://schemas.microsoft.com/office/powerpoint/2010/main" val="1866198001"/>
              </p:ext>
            </p:extLst>
          </p:nvPr>
        </p:nvGraphicFramePr>
        <p:xfrm>
          <a:off x="3280249" y="1793843"/>
          <a:ext cx="8439478" cy="39943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391F609-CC78-4392-A17C-D1EBB9D6CCD5}"/>
              </a:ext>
            </a:extLst>
          </p:cNvPr>
          <p:cNvSpPr txBox="1"/>
          <p:nvPr/>
        </p:nvSpPr>
        <p:spPr>
          <a:xfrm>
            <a:off x="587164" y="3815048"/>
            <a:ext cx="1742760" cy="1477328"/>
          </a:xfrm>
          <a:prstGeom prst="rect">
            <a:avLst/>
          </a:prstGeom>
          <a:noFill/>
        </p:spPr>
        <p:txBody>
          <a:bodyPr wrap="square" lIns="0" tIns="0" rIns="0" bIns="0" rtlCol="0">
            <a:spAutoFit/>
          </a:bodyPr>
          <a:lstStyle/>
          <a:p>
            <a:pPr algn="ctr"/>
            <a:r>
              <a:rPr lang="en-US" sz="1200" dirty="0">
                <a:solidFill>
                  <a:srgbClr val="003DA5"/>
                </a:solidFill>
                <a:latin typeface="Fira Sans Book" panose="020B0604020202020204" charset="0"/>
                <a:cs typeface="Calibri Light" panose="020F0302020204030204" pitchFamily="34" charset="0"/>
              </a:rPr>
              <a:t>SSGDP and PDST programs are responsible for the Financial Aid set-asides from their revenue and should maintain the terms in the fee proposals submitted to UCOP and approved by the Regents</a:t>
            </a:r>
          </a:p>
        </p:txBody>
      </p:sp>
      <p:sp>
        <p:nvSpPr>
          <p:cNvPr id="2" name="Callout: Right Arrow 1">
            <a:extLst>
              <a:ext uri="{FF2B5EF4-FFF2-40B4-BE49-F238E27FC236}">
                <a16:creationId xmlns:a16="http://schemas.microsoft.com/office/drawing/2014/main" id="{CD6F3349-08CF-4D8B-B8AD-160F00BA0435}"/>
              </a:ext>
            </a:extLst>
          </p:cNvPr>
          <p:cNvSpPr/>
          <p:nvPr/>
        </p:nvSpPr>
        <p:spPr>
          <a:xfrm>
            <a:off x="587164" y="3630168"/>
            <a:ext cx="2693085" cy="1847088"/>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591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D86929-DD85-EE48-AC20-41FA0C4BB122}"/>
              </a:ext>
            </a:extLst>
          </p:cNvPr>
          <p:cNvSpPr>
            <a:spLocks noGrp="1"/>
          </p:cNvSpPr>
          <p:nvPr>
            <p:ph type="body" sz="quarter" idx="11"/>
          </p:nvPr>
        </p:nvSpPr>
        <p:spPr>
          <a:xfrm>
            <a:off x="615814" y="2481943"/>
            <a:ext cx="7001227" cy="3331028"/>
          </a:xfrm>
        </p:spPr>
        <p:txBody>
          <a:bodyPr>
            <a:noAutofit/>
          </a:bodyPr>
          <a:lstStyle/>
          <a:p>
            <a:r>
              <a:rPr lang="en-US" dirty="0"/>
              <a:t>CAMPUS CORE BUDGET IN ORGS</a:t>
            </a:r>
          </a:p>
        </p:txBody>
      </p:sp>
    </p:spTree>
    <p:extLst>
      <p:ext uri="{BB962C8B-B14F-4D97-AF65-F5344CB8AC3E}">
        <p14:creationId xmlns:p14="http://schemas.microsoft.com/office/powerpoint/2010/main" val="2507868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129462"/>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CORE BUDGET</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2" y="850124"/>
            <a:ext cx="4160840"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Core Budget Summary as of 7/1/23</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5" name="TextBox 4">
            <a:extLst>
              <a:ext uri="{FF2B5EF4-FFF2-40B4-BE49-F238E27FC236}">
                <a16:creationId xmlns:a16="http://schemas.microsoft.com/office/drawing/2014/main" id="{148E0186-E691-4ABE-9B8F-515A8242B076}"/>
              </a:ext>
            </a:extLst>
          </p:cNvPr>
          <p:cNvSpPr txBox="1"/>
          <p:nvPr/>
        </p:nvSpPr>
        <p:spPr>
          <a:xfrm>
            <a:off x="1088664" y="2551837"/>
            <a:ext cx="2728956" cy="2215991"/>
          </a:xfrm>
          <a:prstGeom prst="rect">
            <a:avLst/>
          </a:prstGeom>
          <a:noFill/>
        </p:spPr>
        <p:txBody>
          <a:bodyPr wrap="square" lIns="0" tIns="0" rIns="0" bIns="0" rtlCol="0">
            <a:spAutoFit/>
          </a:bodyPr>
          <a:lstStyle/>
          <a:p>
            <a:r>
              <a:rPr lang="en-US" b="1" dirty="0">
                <a:solidFill>
                  <a:srgbClr val="003DA5"/>
                </a:solidFill>
                <a:latin typeface="Fira Sans Medium" panose="020B0503050000020004" pitchFamily="34" charset="0"/>
                <a:ea typeface="Fira Sans Medium" panose="020B0503050000020004" pitchFamily="34" charset="0"/>
              </a:rPr>
              <a:t>Core Budget includes:</a:t>
            </a:r>
          </a:p>
          <a:p>
            <a:pPr marL="285750" indent="-285750">
              <a:buFont typeface="Arial" panose="020B0604020202020204" pitchFamily="34" charset="0"/>
              <a:buChar char="•"/>
            </a:pPr>
            <a:r>
              <a:rPr lang="en-US" b="1" dirty="0">
                <a:solidFill>
                  <a:srgbClr val="003DA5"/>
                </a:solidFill>
                <a:latin typeface="Fira Sans Medium" panose="020B0503050000020004" pitchFamily="34" charset="0"/>
                <a:ea typeface="Fira Sans Medium" panose="020B0503050000020004" pitchFamily="34" charset="0"/>
              </a:rPr>
              <a:t>State General Funds</a:t>
            </a:r>
          </a:p>
          <a:p>
            <a:pPr marL="285750" indent="-285750">
              <a:buFont typeface="Arial" panose="020B0604020202020204" pitchFamily="34" charset="0"/>
              <a:buChar char="•"/>
            </a:pPr>
            <a:r>
              <a:rPr lang="en-US" b="1" dirty="0">
                <a:solidFill>
                  <a:srgbClr val="003DA5"/>
                </a:solidFill>
                <a:latin typeface="Fira Sans Medium" panose="020B0503050000020004" pitchFamily="34" charset="0"/>
                <a:ea typeface="Fira Sans Medium" panose="020B0503050000020004" pitchFamily="34" charset="0"/>
              </a:rPr>
              <a:t>UC General Funds </a:t>
            </a:r>
          </a:p>
          <a:p>
            <a:pPr marL="285750" indent="-285750">
              <a:buFont typeface="Arial" panose="020B0604020202020204" pitchFamily="34" charset="0"/>
              <a:buChar char="•"/>
            </a:pPr>
            <a:r>
              <a:rPr lang="en-US" b="1" dirty="0">
                <a:solidFill>
                  <a:srgbClr val="003DA5"/>
                </a:solidFill>
                <a:latin typeface="Fira Sans Medium" panose="020B0503050000020004" pitchFamily="34" charset="0"/>
                <a:ea typeface="Fira Sans Medium" panose="020B0503050000020004" pitchFamily="34" charset="0"/>
              </a:rPr>
              <a:t>Tuition </a:t>
            </a:r>
          </a:p>
          <a:p>
            <a:pPr marL="285750" indent="-285750">
              <a:buFont typeface="Arial" panose="020B0604020202020204" pitchFamily="34" charset="0"/>
              <a:buChar char="•"/>
            </a:pPr>
            <a:r>
              <a:rPr lang="en-US" b="1" dirty="0">
                <a:solidFill>
                  <a:srgbClr val="003DA5"/>
                </a:solidFill>
                <a:latin typeface="Fira Sans Medium" panose="020B0503050000020004" pitchFamily="34" charset="0"/>
                <a:ea typeface="Fira Sans Medium" panose="020B0503050000020004" pitchFamily="34" charset="0"/>
              </a:rPr>
              <a:t>Student Services Fee</a:t>
            </a:r>
          </a:p>
          <a:p>
            <a:pPr marL="285750" indent="-285750">
              <a:buFont typeface="Arial" panose="020B0604020202020204" pitchFamily="34" charset="0"/>
              <a:buChar char="•"/>
            </a:pPr>
            <a:r>
              <a:rPr lang="en-US" b="1" dirty="0">
                <a:solidFill>
                  <a:srgbClr val="003DA5"/>
                </a:solidFill>
                <a:latin typeface="Fira Sans Medium" panose="020B0503050000020004" pitchFamily="34" charset="0"/>
                <a:ea typeface="Fira Sans Medium" panose="020B0503050000020004" pitchFamily="34" charset="0"/>
              </a:rPr>
              <a:t>Non-Resident Tuition</a:t>
            </a:r>
          </a:p>
          <a:p>
            <a:pPr marL="285750" indent="-285750">
              <a:buFont typeface="Arial" panose="020B0604020202020204" pitchFamily="34" charset="0"/>
              <a:buChar char="•"/>
            </a:pPr>
            <a:r>
              <a:rPr lang="en-US" b="1" dirty="0">
                <a:solidFill>
                  <a:srgbClr val="003DA5"/>
                </a:solidFill>
                <a:latin typeface="Fira Sans Medium" panose="020B0503050000020004" pitchFamily="34" charset="0"/>
                <a:ea typeface="Fira Sans Medium" panose="020B0503050000020004" pitchFamily="34" charset="0"/>
              </a:rPr>
              <a:t>F&amp;A </a:t>
            </a:r>
            <a:r>
              <a:rPr lang="en-US" sz="1400" b="1" dirty="0">
                <a:solidFill>
                  <a:schemeClr val="accent4"/>
                </a:solidFill>
                <a:latin typeface="Fira Sans Medium" panose="020B0503050000020004" pitchFamily="34" charset="0"/>
                <a:ea typeface="Fira Sans Medium" panose="020B0503050000020004" pitchFamily="34" charset="0"/>
              </a:rPr>
              <a:t>(new as of 7/1/22)</a:t>
            </a:r>
          </a:p>
          <a:p>
            <a:pPr algn="ctr"/>
            <a:endParaRPr lang="en-US" dirty="0">
              <a:solidFill>
                <a:srgbClr val="FFB81D"/>
              </a:solidFill>
              <a:latin typeface="Fira Sans Book" panose="020B0503050000020004" pitchFamily="34" charset="0"/>
              <a:ea typeface="Fira Sans Book" panose="020B0503050000020004" pitchFamily="34" charset="0"/>
            </a:endParaRPr>
          </a:p>
        </p:txBody>
      </p:sp>
      <p:pic>
        <p:nvPicPr>
          <p:cNvPr id="6" name="Picture 5">
            <a:extLst>
              <a:ext uri="{FF2B5EF4-FFF2-40B4-BE49-F238E27FC236}">
                <a16:creationId xmlns:a16="http://schemas.microsoft.com/office/drawing/2014/main" id="{3339567F-3E51-4185-8F85-78462A2A9735}"/>
              </a:ext>
            </a:extLst>
          </p:cNvPr>
          <p:cNvPicPr>
            <a:picLocks noChangeAspect="1"/>
          </p:cNvPicPr>
          <p:nvPr/>
        </p:nvPicPr>
        <p:blipFill>
          <a:blip r:embed="rId3"/>
          <a:stretch>
            <a:fillRect/>
          </a:stretch>
        </p:blipFill>
        <p:spPr>
          <a:xfrm>
            <a:off x="145618" y="6247068"/>
            <a:ext cx="1692513" cy="527283"/>
          </a:xfrm>
          <a:prstGeom prst="rect">
            <a:avLst/>
          </a:prstGeom>
        </p:spPr>
      </p:pic>
      <p:sp>
        <p:nvSpPr>
          <p:cNvPr id="4" name="TextBox 3">
            <a:extLst>
              <a:ext uri="{FF2B5EF4-FFF2-40B4-BE49-F238E27FC236}">
                <a16:creationId xmlns:a16="http://schemas.microsoft.com/office/drawing/2014/main" id="{D9B5EC21-ECA1-45BF-9711-43B258CFD272}"/>
              </a:ext>
            </a:extLst>
          </p:cNvPr>
          <p:cNvSpPr txBox="1"/>
          <p:nvPr/>
        </p:nvSpPr>
        <p:spPr>
          <a:xfrm>
            <a:off x="5067585" y="6520435"/>
            <a:ext cx="3258352" cy="253916"/>
          </a:xfrm>
          <a:prstGeom prst="rect">
            <a:avLst/>
          </a:prstGeom>
          <a:noFill/>
        </p:spPr>
        <p:txBody>
          <a:bodyPr wrap="square" rtlCol="0">
            <a:spAutoFit/>
          </a:bodyPr>
          <a:lstStyle/>
          <a:p>
            <a:r>
              <a:rPr lang="en-US" sz="1000" dirty="0"/>
              <a:t>*Does not include the estimated FY24 State allocations yet</a:t>
            </a:r>
          </a:p>
        </p:txBody>
      </p:sp>
      <p:graphicFrame>
        <p:nvGraphicFramePr>
          <p:cNvPr id="3" name="Object 2">
            <a:extLst>
              <a:ext uri="{FF2B5EF4-FFF2-40B4-BE49-F238E27FC236}">
                <a16:creationId xmlns:a16="http://schemas.microsoft.com/office/drawing/2014/main" id="{D2C4DCED-B13C-4B19-8B7F-455354A12A6B}"/>
              </a:ext>
            </a:extLst>
          </p:cNvPr>
          <p:cNvGraphicFramePr>
            <a:graphicFrameLocks noChangeAspect="1"/>
          </p:cNvGraphicFramePr>
          <p:nvPr>
            <p:extLst>
              <p:ext uri="{D42A27DB-BD31-4B8C-83A1-F6EECF244321}">
                <p14:modId xmlns:p14="http://schemas.microsoft.com/office/powerpoint/2010/main" val="3857802496"/>
              </p:ext>
            </p:extLst>
          </p:nvPr>
        </p:nvGraphicFramePr>
        <p:xfrm>
          <a:off x="5067585" y="844323"/>
          <a:ext cx="5876925" cy="5724525"/>
        </p:xfrm>
        <a:graphic>
          <a:graphicData uri="http://schemas.openxmlformats.org/presentationml/2006/ole">
            <mc:AlternateContent xmlns:mc="http://schemas.openxmlformats.org/markup-compatibility/2006">
              <mc:Choice xmlns:v="urn:schemas-microsoft-com:vml" Requires="v">
                <p:oleObj spid="_x0000_s1026" name="Worksheet" r:id="rId4" imgW="5876798" imgH="5724576" progId="Excel.Sheet.12">
                  <p:embed/>
                </p:oleObj>
              </mc:Choice>
              <mc:Fallback>
                <p:oleObj name="Worksheet" r:id="rId4" imgW="5876798" imgH="5724576" progId="Excel.Sheet.12">
                  <p:embed/>
                  <p:pic>
                    <p:nvPicPr>
                      <p:cNvPr id="3" name="Object 2">
                        <a:extLst>
                          <a:ext uri="{FF2B5EF4-FFF2-40B4-BE49-F238E27FC236}">
                            <a16:creationId xmlns:a16="http://schemas.microsoft.com/office/drawing/2014/main" id="{D2C4DCED-B13C-4B19-8B7F-455354A12A6B}"/>
                          </a:ext>
                        </a:extLst>
                      </p:cNvPr>
                      <p:cNvPicPr/>
                      <p:nvPr/>
                    </p:nvPicPr>
                    <p:blipFill>
                      <a:blip r:embed="rId5"/>
                      <a:stretch>
                        <a:fillRect/>
                      </a:stretch>
                    </p:blipFill>
                    <p:spPr>
                      <a:xfrm>
                        <a:off x="5067585" y="844323"/>
                        <a:ext cx="5876925" cy="572452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CD63B67-A3B8-4338-8299-4631ECBB4133}"/>
              </a:ext>
            </a:extLst>
          </p:cNvPr>
          <p:cNvSpPr txBox="1"/>
          <p:nvPr/>
        </p:nvSpPr>
        <p:spPr>
          <a:xfrm>
            <a:off x="1693500" y="5292961"/>
            <a:ext cx="3215193" cy="954107"/>
          </a:xfrm>
          <a:prstGeom prst="rect">
            <a:avLst/>
          </a:prstGeom>
          <a:noFill/>
        </p:spPr>
        <p:txBody>
          <a:bodyPr wrap="square" rtlCol="0">
            <a:spAutoFit/>
          </a:bodyPr>
          <a:lstStyle/>
          <a:p>
            <a:r>
              <a:rPr lang="en-US" sz="1400" i="1" dirty="0"/>
              <a:t>Note: Funding for the salary/benefit cost increases effective 7/1 and 10/1 are not reflected in Org balances since they are allocated based on actuals.</a:t>
            </a:r>
          </a:p>
        </p:txBody>
      </p:sp>
    </p:spTree>
    <p:extLst>
      <p:ext uri="{BB962C8B-B14F-4D97-AF65-F5344CB8AC3E}">
        <p14:creationId xmlns:p14="http://schemas.microsoft.com/office/powerpoint/2010/main" val="310519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700190-89F2-8A4B-86FA-330FBF3E8E9D}"/>
              </a:ext>
            </a:extLst>
          </p:cNvPr>
          <p:cNvSpPr>
            <a:spLocks noGrp="1"/>
          </p:cNvSpPr>
          <p:nvPr>
            <p:ph type="body" sz="quarter" idx="11"/>
          </p:nvPr>
        </p:nvSpPr>
        <p:spPr/>
        <p:txBody>
          <a:bodyPr/>
          <a:lstStyle/>
          <a:p>
            <a:r>
              <a:rPr lang="en-US" dirty="0"/>
              <a:t>CAMPUS BUDGET OVERVIEW</a:t>
            </a:r>
          </a:p>
        </p:txBody>
      </p:sp>
      <p:sp>
        <p:nvSpPr>
          <p:cNvPr id="12" name="TextBox 11">
            <a:extLst>
              <a:ext uri="{FF2B5EF4-FFF2-40B4-BE49-F238E27FC236}">
                <a16:creationId xmlns:a16="http://schemas.microsoft.com/office/drawing/2014/main" id="{EAC6536D-16BA-41F8-844F-AB12A1FAFD55}"/>
              </a:ext>
            </a:extLst>
          </p:cNvPr>
          <p:cNvSpPr txBox="1"/>
          <p:nvPr/>
        </p:nvSpPr>
        <p:spPr>
          <a:xfrm>
            <a:off x="4078792" y="3487473"/>
            <a:ext cx="8065639"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Projected Revenue and Expenses for FY23-24</a:t>
            </a:r>
            <a:endParaRPr lang="en-US" sz="1500" i="1" strike="sngStrike" dirty="0">
              <a:solidFill>
                <a:srgbClr val="FF0000"/>
              </a:solidFill>
              <a:latin typeface="Fira Sans Medium" panose="020B0503050000020004" pitchFamily="34" charset="0"/>
              <a:ea typeface="Fira Sans Medium" panose="020B0503050000020004" pitchFamily="34" charset="0"/>
            </a:endParaRPr>
          </a:p>
        </p:txBody>
      </p:sp>
      <p:sp>
        <p:nvSpPr>
          <p:cNvPr id="14" name="TextBox 13">
            <a:extLst>
              <a:ext uri="{FF2B5EF4-FFF2-40B4-BE49-F238E27FC236}">
                <a16:creationId xmlns:a16="http://schemas.microsoft.com/office/drawing/2014/main" id="{6252CB9B-51F9-403D-B55C-CEC6CCF09231}"/>
              </a:ext>
            </a:extLst>
          </p:cNvPr>
          <p:cNvSpPr txBox="1"/>
          <p:nvPr/>
        </p:nvSpPr>
        <p:spPr>
          <a:xfrm>
            <a:off x="4078793" y="675308"/>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Revenue and Expenses in FY22-23</a:t>
            </a:r>
            <a:endParaRPr lang="en-US" sz="1500" b="1" dirty="0">
              <a:solidFill>
                <a:srgbClr val="003DA5"/>
              </a:solidFill>
              <a:latin typeface="Fira Sans Medium" panose="020B0503050000020004" pitchFamily="34" charset="0"/>
              <a:ea typeface="Fira Sans Medium" panose="020B0503050000020004" pitchFamily="34" charset="0"/>
            </a:endParaRPr>
          </a:p>
        </p:txBody>
      </p:sp>
      <p:sp>
        <p:nvSpPr>
          <p:cNvPr id="7" name="TextBox 6">
            <a:extLst>
              <a:ext uri="{FF2B5EF4-FFF2-40B4-BE49-F238E27FC236}">
                <a16:creationId xmlns:a16="http://schemas.microsoft.com/office/drawing/2014/main" id="{D8F50D03-F362-4455-86A1-494B1FB8B125}"/>
              </a:ext>
            </a:extLst>
          </p:cNvPr>
          <p:cNvSpPr txBox="1"/>
          <p:nvPr/>
        </p:nvSpPr>
        <p:spPr>
          <a:xfrm>
            <a:off x="3970172" y="1048858"/>
            <a:ext cx="8113208" cy="2031325"/>
          </a:xfrm>
          <a:prstGeom prst="rect">
            <a:avLst/>
          </a:prstGeom>
          <a:noFill/>
        </p:spPr>
        <p:txBody>
          <a:bodyPr wrap="square" lIns="91440" tIns="45720" rIns="91440" bIns="45720" rtlCol="0" anchor="t">
            <a:spAutoFit/>
          </a:bodyPr>
          <a:lstStyle/>
          <a:p>
            <a:r>
              <a:rPr lang="en-US" b="1" dirty="0">
                <a:latin typeface="Fira Sans Book" panose="020B0604020202020204" charset="0"/>
                <a:ea typeface="Fira Sans Book" panose="020B0604020202020204" charset="0"/>
              </a:rPr>
              <a:t>~$1.2 billion total revenues and expenditures  </a:t>
            </a:r>
          </a:p>
          <a:p>
            <a:pPr lvl="1"/>
            <a:r>
              <a:rPr lang="en-US" dirty="0">
                <a:latin typeface="Fira Sans Book" panose="020B0604020202020204" charset="0"/>
                <a:ea typeface="Fira Sans Book" panose="020B0604020202020204" charset="0"/>
              </a:rPr>
              <a:t>Core revenue (state funds, tuition) plus Student Fees, Contract &amp; Grants, Gifts, Sales &amp; Service, and Auxiliary Services.</a:t>
            </a:r>
            <a:endParaRPr lang="en-US" strike="sngStrike" dirty="0">
              <a:latin typeface="Fira Sans Book" panose="020B0604020202020204" charset="0"/>
              <a:ea typeface="Fira Sans Book" panose="020B0604020202020204" charset="0"/>
            </a:endParaRPr>
          </a:p>
          <a:p>
            <a:pPr marL="342900" lvl="1"/>
            <a:r>
              <a:rPr lang="en-US" dirty="0">
                <a:latin typeface="Fira Sans Book" panose="020B0604020202020204" charset="0"/>
                <a:ea typeface="Fira Sans Book" panose="020B0604020202020204" charset="0"/>
              </a:rPr>
              <a:t> </a:t>
            </a:r>
          </a:p>
          <a:p>
            <a:r>
              <a:rPr lang="en-US" b="1" dirty="0">
                <a:latin typeface="Fira Sans Book" panose="020B0604020202020204" charset="0"/>
                <a:ea typeface="Fira Sans Book" panose="020B0604020202020204" charset="0"/>
              </a:rPr>
              <a:t>~$712 million core revenues and expenditures </a:t>
            </a:r>
          </a:p>
          <a:p>
            <a:pPr lvl="1"/>
            <a:r>
              <a:rPr lang="en-US" dirty="0">
                <a:latin typeface="Fira Sans Book" panose="020B0604020202020204" charset="0"/>
                <a:ea typeface="Fira Sans Book" panose="020B0604020202020204" charset="0"/>
              </a:rPr>
              <a:t>Core revenue (state funds, tuition, F&amp;A) used to fund the teaching and research operations for the campus</a:t>
            </a:r>
          </a:p>
        </p:txBody>
      </p:sp>
      <p:sp>
        <p:nvSpPr>
          <p:cNvPr id="9" name="TextBox 8">
            <a:extLst>
              <a:ext uri="{FF2B5EF4-FFF2-40B4-BE49-F238E27FC236}">
                <a16:creationId xmlns:a16="http://schemas.microsoft.com/office/drawing/2014/main" id="{6A83781D-C4C5-4E5A-9635-B1052D1DC849}"/>
              </a:ext>
            </a:extLst>
          </p:cNvPr>
          <p:cNvSpPr txBox="1"/>
          <p:nvPr/>
        </p:nvSpPr>
        <p:spPr>
          <a:xfrm>
            <a:off x="3970172" y="3862501"/>
            <a:ext cx="8004588" cy="1477328"/>
          </a:xfrm>
          <a:prstGeom prst="rect">
            <a:avLst/>
          </a:prstGeom>
          <a:noFill/>
        </p:spPr>
        <p:txBody>
          <a:bodyPr wrap="square" rtlCol="0">
            <a:spAutoFit/>
          </a:bodyPr>
          <a:lstStyle/>
          <a:p>
            <a:r>
              <a:rPr lang="en-US" b="1" dirty="0">
                <a:latin typeface="Fira Sans Book" panose="020B0604020202020204" charset="0"/>
                <a:ea typeface="Fira Sans Book" panose="020B0604020202020204" charset="0"/>
              </a:rPr>
              <a:t>~$1.3 billion total budgeted revenues and expenditures  </a:t>
            </a:r>
          </a:p>
          <a:p>
            <a:r>
              <a:rPr lang="en-US" dirty="0">
                <a:latin typeface="Fira Sans Book" panose="020B0604020202020204" charset="0"/>
                <a:ea typeface="Fira Sans Book" panose="020B0604020202020204" charset="0"/>
              </a:rPr>
              <a:t>       Core Budget plus Student Fees, C&amp;G, Gifts, Sales &amp; Service, and Auxiliaries</a:t>
            </a:r>
          </a:p>
          <a:p>
            <a:pPr lvl="1"/>
            <a:endParaRPr lang="en-US" dirty="0">
              <a:latin typeface="Fira Sans Book" panose="020B0604020202020204" charset="0"/>
              <a:ea typeface="Fira Sans Book" panose="020B0604020202020204" charset="0"/>
            </a:endParaRPr>
          </a:p>
          <a:p>
            <a:r>
              <a:rPr lang="en-US" b="1" dirty="0">
                <a:latin typeface="Fira Sans Book" panose="020B0604020202020204" charset="0"/>
                <a:ea typeface="Fira Sans Book" panose="020B0604020202020204" charset="0"/>
              </a:rPr>
              <a:t>~$748 million core budgeted revenues and expenditures </a:t>
            </a:r>
          </a:p>
          <a:p>
            <a:r>
              <a:rPr lang="en-US" b="1" dirty="0">
                <a:latin typeface="Fira Sans Book" panose="020B0604020202020204" charset="0"/>
                <a:ea typeface="Fira Sans Book" panose="020B0604020202020204" charset="0"/>
              </a:rPr>
              <a:t>   </a:t>
            </a:r>
            <a:r>
              <a:rPr lang="en-US" dirty="0">
                <a:latin typeface="Fira Sans Book" panose="020B0604020202020204" charset="0"/>
                <a:ea typeface="Fira Sans Book" panose="020B0604020202020204" charset="0"/>
              </a:rPr>
              <a:t>   Core used to fund the teaching and research operations for the campus</a:t>
            </a:r>
          </a:p>
        </p:txBody>
      </p:sp>
    </p:spTree>
    <p:extLst>
      <p:ext uri="{BB962C8B-B14F-4D97-AF65-F5344CB8AC3E}">
        <p14:creationId xmlns:p14="http://schemas.microsoft.com/office/powerpoint/2010/main" val="3259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AF663-0834-F84C-99A2-0A2986F4FA7B}"/>
              </a:ext>
            </a:extLst>
          </p:cNvPr>
          <p:cNvSpPr>
            <a:spLocks noGrp="1"/>
          </p:cNvSpPr>
          <p:nvPr>
            <p:ph type="body" sz="quarter" idx="10"/>
          </p:nvPr>
        </p:nvSpPr>
        <p:spPr/>
        <p:txBody>
          <a:bodyPr/>
          <a:lstStyle/>
          <a:p>
            <a:r>
              <a:rPr lang="en-US" dirty="0"/>
              <a:t>QUESTIONS OR COMMENTS?</a:t>
            </a:r>
          </a:p>
        </p:txBody>
      </p:sp>
    </p:spTree>
    <p:extLst>
      <p:ext uri="{BB962C8B-B14F-4D97-AF65-F5344CB8AC3E}">
        <p14:creationId xmlns:p14="http://schemas.microsoft.com/office/powerpoint/2010/main" val="25345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476666" y="1198856"/>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FY23 All Funds Revenue and Expenditures</a:t>
            </a:r>
            <a:endParaRPr lang="en-US" sz="1400" b="1" dirty="0">
              <a:solidFill>
                <a:srgbClr val="003DA5"/>
              </a:solidFill>
              <a:latin typeface="Fira Sans Medium" panose="020B0503050000020004" pitchFamily="34" charset="0"/>
              <a:ea typeface="Fira Sans Medium" panose="020B0503050000020004" pitchFamily="34" charset="0"/>
            </a:endParaRPr>
          </a:p>
        </p:txBody>
      </p:sp>
      <p:graphicFrame>
        <p:nvGraphicFramePr>
          <p:cNvPr id="7" name="Content Placeholder 10">
            <a:extLst>
              <a:ext uri="{FF2B5EF4-FFF2-40B4-BE49-F238E27FC236}">
                <a16:creationId xmlns:a16="http://schemas.microsoft.com/office/drawing/2014/main" id="{A2D994B8-BA1A-43F3-B440-1A689135A61C}"/>
              </a:ext>
            </a:extLst>
          </p:cNvPr>
          <p:cNvGraphicFramePr>
            <a:graphicFrameLocks/>
          </p:cNvGraphicFramePr>
          <p:nvPr>
            <p:extLst>
              <p:ext uri="{D42A27DB-BD31-4B8C-83A1-F6EECF244321}">
                <p14:modId xmlns:p14="http://schemas.microsoft.com/office/powerpoint/2010/main" val="2357943082"/>
              </p:ext>
            </p:extLst>
          </p:nvPr>
        </p:nvGraphicFramePr>
        <p:xfrm>
          <a:off x="6597574" y="1674178"/>
          <a:ext cx="4394561" cy="43091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9">
            <a:extLst>
              <a:ext uri="{FF2B5EF4-FFF2-40B4-BE49-F238E27FC236}">
                <a16:creationId xmlns:a16="http://schemas.microsoft.com/office/drawing/2014/main" id="{449788E5-6C75-4F1B-A615-424A7200F5B3}"/>
              </a:ext>
            </a:extLst>
          </p:cNvPr>
          <p:cNvGraphicFramePr>
            <a:graphicFrameLocks/>
          </p:cNvGraphicFramePr>
          <p:nvPr>
            <p:extLst>
              <p:ext uri="{D42A27DB-BD31-4B8C-83A1-F6EECF244321}">
                <p14:modId xmlns:p14="http://schemas.microsoft.com/office/powerpoint/2010/main" val="1829283399"/>
              </p:ext>
            </p:extLst>
          </p:nvPr>
        </p:nvGraphicFramePr>
        <p:xfrm>
          <a:off x="1583159" y="1674178"/>
          <a:ext cx="4512841" cy="430916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C78F24C1-29A8-4BAC-B01B-0147BDBF5302}"/>
              </a:ext>
            </a:extLst>
          </p:cNvPr>
          <p:cNvPicPr>
            <a:picLocks noChangeAspect="1"/>
          </p:cNvPicPr>
          <p:nvPr/>
        </p:nvPicPr>
        <p:blipFill>
          <a:blip r:embed="rId4"/>
          <a:stretch>
            <a:fillRect/>
          </a:stretch>
        </p:blipFill>
        <p:spPr>
          <a:xfrm>
            <a:off x="145618" y="6247068"/>
            <a:ext cx="1692513" cy="527283"/>
          </a:xfrm>
          <a:prstGeom prst="rect">
            <a:avLst/>
          </a:prstGeom>
        </p:spPr>
      </p:pic>
      <p:sp>
        <p:nvSpPr>
          <p:cNvPr id="3" name="TextBox 2">
            <a:extLst>
              <a:ext uri="{FF2B5EF4-FFF2-40B4-BE49-F238E27FC236}">
                <a16:creationId xmlns:a16="http://schemas.microsoft.com/office/drawing/2014/main" id="{D32D60AF-CF34-44BE-A9F9-E9F8665F8D3A}"/>
              </a:ext>
            </a:extLst>
          </p:cNvPr>
          <p:cNvSpPr txBox="1"/>
          <p:nvPr/>
        </p:nvSpPr>
        <p:spPr>
          <a:xfrm>
            <a:off x="10564427" y="3799643"/>
            <a:ext cx="129614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dirty="0"/>
              <a:t>Salaries &amp; Benefits make up 75% of total expenses</a:t>
            </a:r>
          </a:p>
        </p:txBody>
      </p:sp>
    </p:spTree>
    <p:extLst>
      <p:ext uri="{BB962C8B-B14F-4D97-AF65-F5344CB8AC3E}">
        <p14:creationId xmlns:p14="http://schemas.microsoft.com/office/powerpoint/2010/main" val="363776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FY23 Core Revenue and Expenditures</a:t>
            </a:r>
            <a:endParaRPr lang="en-US" sz="1400" b="1" dirty="0">
              <a:solidFill>
                <a:srgbClr val="003DA5"/>
              </a:solidFill>
              <a:latin typeface="Fira Sans Medium" panose="020B0503050000020004" pitchFamily="34" charset="0"/>
              <a:ea typeface="Fira Sans Medium" panose="020B0503050000020004" pitchFamily="34" charset="0"/>
            </a:endParaRPr>
          </a:p>
        </p:txBody>
      </p:sp>
      <p:graphicFrame>
        <p:nvGraphicFramePr>
          <p:cNvPr id="8" name="Content Placeholder 9">
            <a:extLst>
              <a:ext uri="{FF2B5EF4-FFF2-40B4-BE49-F238E27FC236}">
                <a16:creationId xmlns:a16="http://schemas.microsoft.com/office/drawing/2014/main" id="{6F6EC982-733F-493D-BDDE-4C73274115C1}"/>
              </a:ext>
            </a:extLst>
          </p:cNvPr>
          <p:cNvGraphicFramePr>
            <a:graphicFrameLocks/>
          </p:cNvGraphicFramePr>
          <p:nvPr>
            <p:extLst>
              <p:ext uri="{D42A27DB-BD31-4B8C-83A1-F6EECF244321}">
                <p14:modId xmlns:p14="http://schemas.microsoft.com/office/powerpoint/2010/main" val="3082178078"/>
              </p:ext>
            </p:extLst>
          </p:nvPr>
        </p:nvGraphicFramePr>
        <p:xfrm>
          <a:off x="1407708" y="1722002"/>
          <a:ext cx="4547616" cy="4309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10">
            <a:extLst>
              <a:ext uri="{FF2B5EF4-FFF2-40B4-BE49-F238E27FC236}">
                <a16:creationId xmlns:a16="http://schemas.microsoft.com/office/drawing/2014/main" id="{F1CD218B-394A-4ED4-A7FA-9133923FFEA9}"/>
              </a:ext>
            </a:extLst>
          </p:cNvPr>
          <p:cNvGraphicFramePr>
            <a:graphicFrameLocks/>
          </p:cNvGraphicFramePr>
          <p:nvPr>
            <p:extLst>
              <p:ext uri="{D42A27DB-BD31-4B8C-83A1-F6EECF244321}">
                <p14:modId xmlns:p14="http://schemas.microsoft.com/office/powerpoint/2010/main" val="2113375340"/>
              </p:ext>
            </p:extLst>
          </p:nvPr>
        </p:nvGraphicFramePr>
        <p:xfrm>
          <a:off x="6236678" y="1729281"/>
          <a:ext cx="4711870" cy="430916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49C3C52E-0BD4-4008-93F3-1CD778C0FD31}"/>
              </a:ext>
            </a:extLst>
          </p:cNvPr>
          <p:cNvPicPr>
            <a:picLocks noChangeAspect="1"/>
          </p:cNvPicPr>
          <p:nvPr/>
        </p:nvPicPr>
        <p:blipFill>
          <a:blip r:embed="rId4"/>
          <a:stretch>
            <a:fillRect/>
          </a:stretch>
        </p:blipFill>
        <p:spPr>
          <a:xfrm>
            <a:off x="145618" y="6247068"/>
            <a:ext cx="1692513" cy="527283"/>
          </a:xfrm>
          <a:prstGeom prst="rect">
            <a:avLst/>
          </a:prstGeom>
        </p:spPr>
      </p:pic>
    </p:spTree>
    <p:extLst>
      <p:ext uri="{BB962C8B-B14F-4D97-AF65-F5344CB8AC3E}">
        <p14:creationId xmlns:p14="http://schemas.microsoft.com/office/powerpoint/2010/main" val="304434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9249103" y="567119"/>
            <a:ext cx="1961965" cy="492443"/>
          </a:xfrm>
          <a:prstGeom prst="rect">
            <a:avLst/>
          </a:prstGeom>
          <a:noFill/>
        </p:spPr>
        <p:txBody>
          <a:bodyPr wrap="square" lIns="0" tIns="0" rIns="0" bIns="0" rtlCol="0">
            <a:spAutoFit/>
          </a:bodyPr>
          <a:lstStyle/>
          <a:p>
            <a:pPr algn="ctr"/>
            <a:r>
              <a:rPr lang="en-US" sz="1600" b="1" dirty="0">
                <a:solidFill>
                  <a:srgbClr val="003DA5"/>
                </a:solidFill>
                <a:latin typeface="Fira Sans Medium" panose="020B0503050000020004" pitchFamily="34" charset="0"/>
                <a:ea typeface="Fira Sans Medium" panose="020B0503050000020004" pitchFamily="34" charset="0"/>
              </a:rPr>
              <a:t>UCR Major Revenue Streams over time</a:t>
            </a:r>
            <a:endParaRPr lang="en-US" sz="1100" b="1" dirty="0">
              <a:solidFill>
                <a:srgbClr val="003DA5"/>
              </a:solidFill>
              <a:latin typeface="Fira Sans Medium" panose="020B0503050000020004" pitchFamily="34" charset="0"/>
              <a:ea typeface="Fira Sans Medium" panose="020B0503050000020004" pitchFamily="34" charset="0"/>
            </a:endParaRPr>
          </a:p>
        </p:txBody>
      </p:sp>
      <p:graphicFrame>
        <p:nvGraphicFramePr>
          <p:cNvPr id="5" name="Chart 4">
            <a:extLst>
              <a:ext uri="{FF2B5EF4-FFF2-40B4-BE49-F238E27FC236}">
                <a16:creationId xmlns:a16="http://schemas.microsoft.com/office/drawing/2014/main" id="{72281925-586D-420E-A061-1B664288E9FA}"/>
              </a:ext>
            </a:extLst>
          </p:cNvPr>
          <p:cNvGraphicFramePr>
            <a:graphicFrameLocks/>
          </p:cNvGraphicFramePr>
          <p:nvPr>
            <p:extLst>
              <p:ext uri="{D42A27DB-BD31-4B8C-83A1-F6EECF244321}">
                <p14:modId xmlns:p14="http://schemas.microsoft.com/office/powerpoint/2010/main" val="567761111"/>
              </p:ext>
            </p:extLst>
          </p:nvPr>
        </p:nvGraphicFramePr>
        <p:xfrm>
          <a:off x="1496018" y="1029830"/>
          <a:ext cx="9715050" cy="550574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E9620DE6-78B2-44B5-BB73-8D067A2D521C}"/>
              </a:ext>
            </a:extLst>
          </p:cNvPr>
          <p:cNvPicPr>
            <a:picLocks noChangeAspect="1"/>
          </p:cNvPicPr>
          <p:nvPr/>
        </p:nvPicPr>
        <p:blipFill>
          <a:blip r:embed="rId3"/>
          <a:stretch>
            <a:fillRect/>
          </a:stretch>
        </p:blipFill>
        <p:spPr>
          <a:xfrm>
            <a:off x="145618" y="6247068"/>
            <a:ext cx="1692513" cy="527283"/>
          </a:xfrm>
          <a:prstGeom prst="rect">
            <a:avLst/>
          </a:prstGeom>
        </p:spPr>
      </p:pic>
      <p:sp>
        <p:nvSpPr>
          <p:cNvPr id="3" name="TextBox 2">
            <a:extLst>
              <a:ext uri="{FF2B5EF4-FFF2-40B4-BE49-F238E27FC236}">
                <a16:creationId xmlns:a16="http://schemas.microsoft.com/office/drawing/2014/main" id="{52E73FDB-F11A-4E89-B3B4-A333BEB3708D}"/>
              </a:ext>
            </a:extLst>
          </p:cNvPr>
          <p:cNvSpPr txBox="1"/>
          <p:nvPr/>
        </p:nvSpPr>
        <p:spPr>
          <a:xfrm rot="16200000">
            <a:off x="1190904" y="3544277"/>
            <a:ext cx="846257" cy="246221"/>
          </a:xfrm>
          <a:prstGeom prst="rect">
            <a:avLst/>
          </a:prstGeom>
          <a:noFill/>
        </p:spPr>
        <p:txBody>
          <a:bodyPr wrap="square" rtlCol="0">
            <a:spAutoFit/>
          </a:bodyPr>
          <a:lstStyle/>
          <a:p>
            <a:pPr algn="r"/>
            <a:r>
              <a:rPr lang="en-US" sz="1000" i="1" dirty="0"/>
              <a:t>In thousands</a:t>
            </a:r>
            <a:endParaRPr lang="en-US" i="1" dirty="0"/>
          </a:p>
        </p:txBody>
      </p:sp>
      <p:sp>
        <p:nvSpPr>
          <p:cNvPr id="2" name="TextBox 1">
            <a:extLst>
              <a:ext uri="{FF2B5EF4-FFF2-40B4-BE49-F238E27FC236}">
                <a16:creationId xmlns:a16="http://schemas.microsoft.com/office/drawing/2014/main" id="{1A76BE68-23F3-4A1F-B013-8A8EFBF4170B}"/>
              </a:ext>
            </a:extLst>
          </p:cNvPr>
          <p:cNvSpPr txBox="1"/>
          <p:nvPr/>
        </p:nvSpPr>
        <p:spPr>
          <a:xfrm>
            <a:off x="8963984" y="3028815"/>
            <a:ext cx="815547" cy="430887"/>
          </a:xfrm>
          <a:prstGeom prst="rect">
            <a:avLst/>
          </a:prstGeom>
          <a:noFill/>
        </p:spPr>
        <p:txBody>
          <a:bodyPr wrap="square" rtlCol="0">
            <a:spAutoFit/>
          </a:bodyPr>
          <a:lstStyle/>
          <a:p>
            <a:pPr algn="ctr"/>
            <a:r>
              <a:rPr lang="en-US" sz="1100" dirty="0">
                <a:solidFill>
                  <a:schemeClr val="accent6">
                    <a:lumMod val="75000"/>
                  </a:schemeClr>
                </a:solidFill>
              </a:rPr>
              <a:t>HEERF Funds</a:t>
            </a:r>
            <a:endParaRPr lang="en-US" dirty="0">
              <a:solidFill>
                <a:schemeClr val="accent6">
                  <a:lumMod val="75000"/>
                </a:schemeClr>
              </a:solidFill>
            </a:endParaRPr>
          </a:p>
        </p:txBody>
      </p:sp>
    </p:spTree>
    <p:extLst>
      <p:ext uri="{BB962C8B-B14F-4D97-AF65-F5344CB8AC3E}">
        <p14:creationId xmlns:p14="http://schemas.microsoft.com/office/powerpoint/2010/main" val="300465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8893996" y="377733"/>
            <a:ext cx="2466231" cy="984885"/>
          </a:xfrm>
          <a:prstGeom prst="rect">
            <a:avLst/>
          </a:prstGeom>
          <a:noFill/>
        </p:spPr>
        <p:txBody>
          <a:bodyPr wrap="square" lIns="0" tIns="0" rIns="0" bIns="0" rtlCol="0">
            <a:spAutoFit/>
          </a:bodyPr>
          <a:lstStyle/>
          <a:p>
            <a:pPr algn="ctr"/>
            <a:r>
              <a:rPr lang="en-US" sz="1600" b="1" dirty="0">
                <a:solidFill>
                  <a:srgbClr val="003DA5"/>
                </a:solidFill>
                <a:latin typeface="Fira Sans Medium" panose="020B0503050000020004" pitchFamily="34" charset="0"/>
                <a:ea typeface="Fira Sans Medium" panose="020B0503050000020004" pitchFamily="34" charset="0"/>
              </a:rPr>
              <a:t>UCR Major Revenue Streams over time – Zoom in view of revenue streams under $50K </a:t>
            </a:r>
            <a:endParaRPr lang="en-US" sz="1100" b="1" dirty="0">
              <a:solidFill>
                <a:srgbClr val="003DA5"/>
              </a:solidFill>
              <a:latin typeface="Fira Sans Medium" panose="020B0503050000020004" pitchFamily="34" charset="0"/>
              <a:ea typeface="Fira Sans Medium" panose="020B0503050000020004" pitchFamily="34" charset="0"/>
            </a:endParaRPr>
          </a:p>
        </p:txBody>
      </p:sp>
      <p:graphicFrame>
        <p:nvGraphicFramePr>
          <p:cNvPr id="5" name="Chart 4">
            <a:extLst>
              <a:ext uri="{FF2B5EF4-FFF2-40B4-BE49-F238E27FC236}">
                <a16:creationId xmlns:a16="http://schemas.microsoft.com/office/drawing/2014/main" id="{72281925-586D-420E-A061-1B664288E9FA}"/>
              </a:ext>
            </a:extLst>
          </p:cNvPr>
          <p:cNvGraphicFramePr>
            <a:graphicFrameLocks/>
          </p:cNvGraphicFramePr>
          <p:nvPr>
            <p:extLst>
              <p:ext uri="{D42A27DB-BD31-4B8C-83A1-F6EECF244321}">
                <p14:modId xmlns:p14="http://schemas.microsoft.com/office/powerpoint/2010/main" val="1862733814"/>
              </p:ext>
            </p:extLst>
          </p:nvPr>
        </p:nvGraphicFramePr>
        <p:xfrm>
          <a:off x="1838131" y="1362618"/>
          <a:ext cx="9715050" cy="505920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E9620DE6-78B2-44B5-BB73-8D067A2D521C}"/>
              </a:ext>
            </a:extLst>
          </p:cNvPr>
          <p:cNvPicPr>
            <a:picLocks noChangeAspect="1"/>
          </p:cNvPicPr>
          <p:nvPr/>
        </p:nvPicPr>
        <p:blipFill>
          <a:blip r:embed="rId3"/>
          <a:stretch>
            <a:fillRect/>
          </a:stretch>
        </p:blipFill>
        <p:spPr>
          <a:xfrm>
            <a:off x="145618" y="6247068"/>
            <a:ext cx="1692513" cy="527283"/>
          </a:xfrm>
          <a:prstGeom prst="rect">
            <a:avLst/>
          </a:prstGeom>
        </p:spPr>
      </p:pic>
      <p:sp>
        <p:nvSpPr>
          <p:cNvPr id="3" name="TextBox 2">
            <a:extLst>
              <a:ext uri="{FF2B5EF4-FFF2-40B4-BE49-F238E27FC236}">
                <a16:creationId xmlns:a16="http://schemas.microsoft.com/office/drawing/2014/main" id="{52E73FDB-F11A-4E89-B3B4-A333BEB3708D}"/>
              </a:ext>
            </a:extLst>
          </p:cNvPr>
          <p:cNvSpPr txBox="1"/>
          <p:nvPr/>
        </p:nvSpPr>
        <p:spPr>
          <a:xfrm rot="16200000">
            <a:off x="1190904" y="3544277"/>
            <a:ext cx="846257" cy="246221"/>
          </a:xfrm>
          <a:prstGeom prst="rect">
            <a:avLst/>
          </a:prstGeom>
          <a:noFill/>
        </p:spPr>
        <p:txBody>
          <a:bodyPr wrap="square" rtlCol="0">
            <a:spAutoFit/>
          </a:bodyPr>
          <a:lstStyle/>
          <a:p>
            <a:pPr algn="r"/>
            <a:r>
              <a:rPr lang="en-US" sz="1000" i="1" dirty="0"/>
              <a:t>In thousands</a:t>
            </a:r>
            <a:endParaRPr lang="en-US" i="1" dirty="0"/>
          </a:p>
        </p:txBody>
      </p:sp>
    </p:spTree>
    <p:extLst>
      <p:ext uri="{BB962C8B-B14F-4D97-AF65-F5344CB8AC3E}">
        <p14:creationId xmlns:p14="http://schemas.microsoft.com/office/powerpoint/2010/main" val="53393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D86929-DD85-EE48-AC20-41FA0C4BB122}"/>
              </a:ext>
            </a:extLst>
          </p:cNvPr>
          <p:cNvSpPr>
            <a:spLocks noGrp="1"/>
          </p:cNvSpPr>
          <p:nvPr>
            <p:ph type="body" sz="quarter" idx="11"/>
          </p:nvPr>
        </p:nvSpPr>
        <p:spPr>
          <a:xfrm>
            <a:off x="615814" y="2481943"/>
            <a:ext cx="8413886" cy="3331028"/>
          </a:xfrm>
        </p:spPr>
        <p:txBody>
          <a:bodyPr>
            <a:noAutofit/>
          </a:bodyPr>
          <a:lstStyle/>
          <a:p>
            <a:r>
              <a:rPr lang="en-US" dirty="0"/>
              <a:t>BUDGET MODEL – DRIVERS</a:t>
            </a:r>
          </a:p>
        </p:txBody>
      </p:sp>
    </p:spTree>
    <p:extLst>
      <p:ext uri="{BB962C8B-B14F-4D97-AF65-F5344CB8AC3E}">
        <p14:creationId xmlns:p14="http://schemas.microsoft.com/office/powerpoint/2010/main" val="311203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9184080" y="470206"/>
            <a:ext cx="2312503" cy="615553"/>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UCR Major Core Revenue Flows</a:t>
            </a:r>
            <a:endParaRPr lang="en-US" sz="1400" b="1" dirty="0">
              <a:solidFill>
                <a:srgbClr val="003DA5"/>
              </a:solidFill>
              <a:latin typeface="Fira Sans Medium" panose="020B0503050000020004" pitchFamily="34" charset="0"/>
              <a:ea typeface="Fira Sans Medium" panose="020B0503050000020004" pitchFamily="34" charset="0"/>
            </a:endParaRPr>
          </a:p>
        </p:txBody>
      </p:sp>
      <p:graphicFrame>
        <p:nvGraphicFramePr>
          <p:cNvPr id="7" name="Diagram 6">
            <a:extLst>
              <a:ext uri="{FF2B5EF4-FFF2-40B4-BE49-F238E27FC236}">
                <a16:creationId xmlns:a16="http://schemas.microsoft.com/office/drawing/2014/main" id="{5C2D48B9-7C02-4C7E-9AA9-5F4EB802D58F}"/>
              </a:ext>
            </a:extLst>
          </p:cNvPr>
          <p:cNvGraphicFramePr/>
          <p:nvPr>
            <p:extLst>
              <p:ext uri="{D42A27DB-BD31-4B8C-83A1-F6EECF244321}">
                <p14:modId xmlns:p14="http://schemas.microsoft.com/office/powerpoint/2010/main" val="735219649"/>
              </p:ext>
            </p:extLst>
          </p:nvPr>
        </p:nvGraphicFramePr>
        <p:xfrm>
          <a:off x="2298926" y="1666977"/>
          <a:ext cx="7594143" cy="332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D518216-1BD2-4F29-9102-6023B6C67A7C}"/>
              </a:ext>
            </a:extLst>
          </p:cNvPr>
          <p:cNvSpPr txBox="1"/>
          <p:nvPr/>
        </p:nvSpPr>
        <p:spPr>
          <a:xfrm>
            <a:off x="5367866" y="1303821"/>
            <a:ext cx="1456266" cy="369332"/>
          </a:xfrm>
          <a:prstGeom prst="rect">
            <a:avLst/>
          </a:prstGeom>
          <a:noFill/>
        </p:spPr>
        <p:txBody>
          <a:bodyPr wrap="square" rtlCol="0">
            <a:spAutoFit/>
          </a:bodyPr>
          <a:lstStyle/>
          <a:p>
            <a:pPr algn="ctr"/>
            <a:r>
              <a:rPr lang="en-US" u="sng" dirty="0"/>
              <a:t>Inflow</a:t>
            </a:r>
          </a:p>
        </p:txBody>
      </p:sp>
      <p:graphicFrame>
        <p:nvGraphicFramePr>
          <p:cNvPr id="9" name="Diagram 8">
            <a:extLst>
              <a:ext uri="{FF2B5EF4-FFF2-40B4-BE49-F238E27FC236}">
                <a16:creationId xmlns:a16="http://schemas.microsoft.com/office/drawing/2014/main" id="{BF703B8A-61C2-4617-887B-107A03D23079}"/>
              </a:ext>
            </a:extLst>
          </p:cNvPr>
          <p:cNvGraphicFramePr/>
          <p:nvPr>
            <p:extLst>
              <p:ext uri="{D42A27DB-BD31-4B8C-83A1-F6EECF244321}">
                <p14:modId xmlns:p14="http://schemas.microsoft.com/office/powerpoint/2010/main" val="1165336444"/>
              </p:ext>
            </p:extLst>
          </p:nvPr>
        </p:nvGraphicFramePr>
        <p:xfrm>
          <a:off x="2013064" y="5018680"/>
          <a:ext cx="8165871" cy="1472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6870D267-780C-4778-97D2-E398556D3BB0}"/>
              </a:ext>
            </a:extLst>
          </p:cNvPr>
          <p:cNvSpPr txBox="1"/>
          <p:nvPr/>
        </p:nvSpPr>
        <p:spPr>
          <a:xfrm>
            <a:off x="3853577" y="4933160"/>
            <a:ext cx="4484839" cy="369332"/>
          </a:xfrm>
          <a:prstGeom prst="rect">
            <a:avLst/>
          </a:prstGeom>
          <a:noFill/>
        </p:spPr>
        <p:txBody>
          <a:bodyPr wrap="square" rtlCol="0">
            <a:spAutoFit/>
          </a:bodyPr>
          <a:lstStyle/>
          <a:p>
            <a:pPr algn="ctr"/>
            <a:r>
              <a:rPr lang="en-US" u="sng" dirty="0"/>
              <a:t>Outflow</a:t>
            </a:r>
          </a:p>
        </p:txBody>
      </p:sp>
      <p:pic>
        <p:nvPicPr>
          <p:cNvPr id="10" name="Picture 9">
            <a:extLst>
              <a:ext uri="{FF2B5EF4-FFF2-40B4-BE49-F238E27FC236}">
                <a16:creationId xmlns:a16="http://schemas.microsoft.com/office/drawing/2014/main" id="{304DA4ED-2E60-4386-8CC1-A9F49A14F805}"/>
              </a:ext>
            </a:extLst>
          </p:cNvPr>
          <p:cNvPicPr>
            <a:picLocks noChangeAspect="1"/>
          </p:cNvPicPr>
          <p:nvPr/>
        </p:nvPicPr>
        <p:blipFill>
          <a:blip r:embed="rId12"/>
          <a:stretch>
            <a:fillRect/>
          </a:stretch>
        </p:blipFill>
        <p:spPr>
          <a:xfrm>
            <a:off x="145618" y="6247068"/>
            <a:ext cx="1692513" cy="527283"/>
          </a:xfrm>
          <a:prstGeom prst="rect">
            <a:avLst/>
          </a:prstGeom>
        </p:spPr>
      </p:pic>
    </p:spTree>
    <p:extLst>
      <p:ext uri="{BB962C8B-B14F-4D97-AF65-F5344CB8AC3E}">
        <p14:creationId xmlns:p14="http://schemas.microsoft.com/office/powerpoint/2010/main" val="374282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52A5B0C-0DB9-0548-8C77-9EECE9FCEE4D}"/>
              </a:ext>
            </a:extLst>
          </p:cNvPr>
          <p:cNvSpPr txBox="1">
            <a:spLocks/>
          </p:cNvSpPr>
          <p:nvPr/>
        </p:nvSpPr>
        <p:spPr>
          <a:xfrm>
            <a:off x="476666" y="469465"/>
            <a:ext cx="8772437" cy="103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5400" b="1" dirty="0">
                <a:solidFill>
                  <a:srgbClr val="003DA5"/>
                </a:solidFill>
                <a:latin typeface="Oswald SemiBold" pitchFamily="2" charset="77"/>
              </a:rPr>
              <a:t>CAMPUS BUDGET OVERVIEW</a:t>
            </a:r>
          </a:p>
        </p:txBody>
      </p:sp>
      <p:sp>
        <p:nvSpPr>
          <p:cNvPr id="21" name="TextBox 20">
            <a:extLst>
              <a:ext uri="{FF2B5EF4-FFF2-40B4-BE49-F238E27FC236}">
                <a16:creationId xmlns:a16="http://schemas.microsoft.com/office/drawing/2014/main" id="{AEA2AE40-0636-4580-9830-FEE6EF8FC20E}"/>
              </a:ext>
            </a:extLst>
          </p:cNvPr>
          <p:cNvSpPr txBox="1"/>
          <p:nvPr/>
        </p:nvSpPr>
        <p:spPr>
          <a:xfrm>
            <a:off x="588961" y="1249432"/>
            <a:ext cx="7895967" cy="307777"/>
          </a:xfrm>
          <a:prstGeom prst="rect">
            <a:avLst/>
          </a:prstGeom>
          <a:noFill/>
        </p:spPr>
        <p:txBody>
          <a:bodyPr wrap="square" lIns="0" tIns="0" rIns="0" bIns="0" rtlCol="0">
            <a:spAutoFit/>
          </a:bodyPr>
          <a:lstStyle/>
          <a:p>
            <a:r>
              <a:rPr lang="en-US" sz="2000" b="1" dirty="0">
                <a:solidFill>
                  <a:srgbClr val="003DA5"/>
                </a:solidFill>
                <a:latin typeface="Fira Sans Medium" panose="020B0503050000020004" pitchFamily="34" charset="0"/>
                <a:ea typeface="Fira Sans Medium" panose="020B0503050000020004" pitchFamily="34" charset="0"/>
              </a:rPr>
              <a:t>UCR Major Core Revenue Variables</a:t>
            </a:r>
            <a:endParaRPr lang="en-US" sz="1400" b="1" dirty="0">
              <a:solidFill>
                <a:srgbClr val="003DA5"/>
              </a:solidFill>
              <a:latin typeface="Fira Sans Medium" panose="020B0503050000020004" pitchFamily="34" charset="0"/>
              <a:ea typeface="Fira Sans Medium" panose="020B0503050000020004" pitchFamily="34" charset="0"/>
            </a:endParaRPr>
          </a:p>
        </p:txBody>
      </p:sp>
      <p:sp>
        <p:nvSpPr>
          <p:cNvPr id="10" name="TextBox 9">
            <a:extLst>
              <a:ext uri="{FF2B5EF4-FFF2-40B4-BE49-F238E27FC236}">
                <a16:creationId xmlns:a16="http://schemas.microsoft.com/office/drawing/2014/main" id="{E65CC143-4B37-40C0-A01F-86BD2202FBCE}"/>
              </a:ext>
            </a:extLst>
          </p:cNvPr>
          <p:cNvSpPr txBox="1"/>
          <p:nvPr/>
        </p:nvSpPr>
        <p:spPr>
          <a:xfrm>
            <a:off x="1453182" y="2261794"/>
            <a:ext cx="566166" cy="461665"/>
          </a:xfrm>
          <a:prstGeom prst="rect">
            <a:avLst/>
          </a:prstGeom>
          <a:noFill/>
        </p:spPr>
        <p:txBody>
          <a:bodyPr wrap="square" lIns="0" tIns="0" rIns="0" bIns="0" rtlCol="0">
            <a:spAutoFit/>
          </a:bodyPr>
          <a:lstStyle/>
          <a:p>
            <a:r>
              <a:rPr lang="en-US" sz="3000" b="1" dirty="0">
                <a:solidFill>
                  <a:srgbClr val="FFB81D"/>
                </a:solidFill>
                <a:latin typeface="Fira Sans" panose="020B0503050000020004" pitchFamily="34" charset="0"/>
                <a:ea typeface="Fira Sans" panose="020B0503050000020004" pitchFamily="34" charset="0"/>
              </a:rPr>
              <a:t>01</a:t>
            </a:r>
            <a:endParaRPr lang="en-US" sz="3000" dirty="0">
              <a:solidFill>
                <a:srgbClr val="FFB81D"/>
              </a:solidFill>
              <a:latin typeface="Fira Sans Book" panose="020B0503050000020004" pitchFamily="34" charset="0"/>
              <a:ea typeface="Fira Sans Book" panose="020B0503050000020004" pitchFamily="34" charset="0"/>
            </a:endParaRPr>
          </a:p>
        </p:txBody>
      </p:sp>
      <p:sp>
        <p:nvSpPr>
          <p:cNvPr id="12" name="TextBox 11">
            <a:extLst>
              <a:ext uri="{FF2B5EF4-FFF2-40B4-BE49-F238E27FC236}">
                <a16:creationId xmlns:a16="http://schemas.microsoft.com/office/drawing/2014/main" id="{A33413F3-0017-4636-96E6-A75C034A36F3}"/>
              </a:ext>
            </a:extLst>
          </p:cNvPr>
          <p:cNvSpPr txBox="1"/>
          <p:nvPr/>
        </p:nvSpPr>
        <p:spPr>
          <a:xfrm>
            <a:off x="1453182" y="3654049"/>
            <a:ext cx="566166" cy="461665"/>
          </a:xfrm>
          <a:prstGeom prst="rect">
            <a:avLst/>
          </a:prstGeom>
          <a:noFill/>
        </p:spPr>
        <p:txBody>
          <a:bodyPr wrap="square" lIns="0" tIns="0" rIns="0" bIns="0" rtlCol="0">
            <a:spAutoFit/>
          </a:bodyPr>
          <a:lstStyle/>
          <a:p>
            <a:r>
              <a:rPr lang="en-US" sz="3000" b="1" dirty="0">
                <a:solidFill>
                  <a:srgbClr val="FFB81D"/>
                </a:solidFill>
                <a:latin typeface="Fira Sans" panose="020B0503050000020004" pitchFamily="34" charset="0"/>
                <a:ea typeface="Fira Sans" panose="020B0503050000020004" pitchFamily="34" charset="0"/>
              </a:rPr>
              <a:t>02</a:t>
            </a:r>
            <a:endParaRPr lang="en-US" sz="3000" dirty="0">
              <a:solidFill>
                <a:srgbClr val="FFB81D"/>
              </a:solidFill>
              <a:latin typeface="Fira Sans Book" panose="020B0503050000020004" pitchFamily="34" charset="0"/>
              <a:ea typeface="Fira Sans Book" panose="020B0503050000020004" pitchFamily="34" charset="0"/>
            </a:endParaRPr>
          </a:p>
        </p:txBody>
      </p:sp>
      <p:sp>
        <p:nvSpPr>
          <p:cNvPr id="13" name="TextBox 12">
            <a:extLst>
              <a:ext uri="{FF2B5EF4-FFF2-40B4-BE49-F238E27FC236}">
                <a16:creationId xmlns:a16="http://schemas.microsoft.com/office/drawing/2014/main" id="{0B298972-0173-4F56-8373-599408D944CC}"/>
              </a:ext>
            </a:extLst>
          </p:cNvPr>
          <p:cNvSpPr txBox="1"/>
          <p:nvPr/>
        </p:nvSpPr>
        <p:spPr>
          <a:xfrm>
            <a:off x="1453182" y="5277136"/>
            <a:ext cx="566166" cy="461665"/>
          </a:xfrm>
          <a:prstGeom prst="rect">
            <a:avLst/>
          </a:prstGeom>
          <a:noFill/>
        </p:spPr>
        <p:txBody>
          <a:bodyPr wrap="square" lIns="0" tIns="0" rIns="0" bIns="0" rtlCol="0">
            <a:spAutoFit/>
          </a:bodyPr>
          <a:lstStyle/>
          <a:p>
            <a:r>
              <a:rPr lang="en-US" sz="3000" b="1" dirty="0">
                <a:solidFill>
                  <a:srgbClr val="FFB81D"/>
                </a:solidFill>
                <a:latin typeface="Fira Sans" panose="020B0503050000020004" pitchFamily="34" charset="0"/>
                <a:ea typeface="Fira Sans" panose="020B0503050000020004" pitchFamily="34" charset="0"/>
              </a:rPr>
              <a:t>03</a:t>
            </a:r>
            <a:endParaRPr lang="en-US" sz="3000" dirty="0">
              <a:solidFill>
                <a:srgbClr val="FFB81D"/>
              </a:solidFill>
              <a:latin typeface="Fira Sans Book" panose="020B0503050000020004" pitchFamily="34" charset="0"/>
              <a:ea typeface="Fira Sans Book" panose="020B0503050000020004" pitchFamily="34" charset="0"/>
            </a:endParaRPr>
          </a:p>
        </p:txBody>
      </p:sp>
      <p:graphicFrame>
        <p:nvGraphicFramePr>
          <p:cNvPr id="14" name="Diagram 13">
            <a:extLst>
              <a:ext uri="{FF2B5EF4-FFF2-40B4-BE49-F238E27FC236}">
                <a16:creationId xmlns:a16="http://schemas.microsoft.com/office/drawing/2014/main" id="{7726A2F2-E4F1-4CBA-A92F-4687ECBC9F05}"/>
              </a:ext>
            </a:extLst>
          </p:cNvPr>
          <p:cNvGraphicFramePr/>
          <p:nvPr>
            <p:extLst>
              <p:ext uri="{D42A27DB-BD31-4B8C-83A1-F6EECF244321}">
                <p14:modId xmlns:p14="http://schemas.microsoft.com/office/powerpoint/2010/main" val="2642198995"/>
              </p:ext>
            </p:extLst>
          </p:nvPr>
        </p:nvGraphicFramePr>
        <p:xfrm>
          <a:off x="2019348" y="1678010"/>
          <a:ext cx="9894356" cy="458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99D47210-7B34-4715-BAE1-7463BB76EB67}"/>
              </a:ext>
            </a:extLst>
          </p:cNvPr>
          <p:cNvPicPr>
            <a:picLocks noChangeAspect="1"/>
          </p:cNvPicPr>
          <p:nvPr/>
        </p:nvPicPr>
        <p:blipFill>
          <a:blip r:embed="rId7"/>
          <a:stretch>
            <a:fillRect/>
          </a:stretch>
        </p:blipFill>
        <p:spPr>
          <a:xfrm>
            <a:off x="145618" y="6247068"/>
            <a:ext cx="1692513" cy="527283"/>
          </a:xfrm>
          <a:prstGeom prst="rect">
            <a:avLst/>
          </a:prstGeom>
        </p:spPr>
      </p:pic>
    </p:spTree>
    <p:extLst>
      <p:ext uri="{BB962C8B-B14F-4D97-AF65-F5344CB8AC3E}">
        <p14:creationId xmlns:p14="http://schemas.microsoft.com/office/powerpoint/2010/main" val="2887577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2eab57-ae16-487e-a3ec-dfbf0a68cf24">
      <Terms xmlns="http://schemas.microsoft.com/office/infopath/2007/PartnerControls"/>
    </lcf76f155ced4ddcb4097134ff3c332f>
    <TaxCatchAll xmlns="1ed9a0e3-c801-471d-a172-dc0d75f7ae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26CC5293DFBB41AE6CADACB5D9A8D2" ma:contentTypeVersion="18" ma:contentTypeDescription="Create a new document." ma:contentTypeScope="" ma:versionID="62820e7272cdd068b207fb4e422d36b0">
  <xsd:schema xmlns:xsd="http://www.w3.org/2001/XMLSchema" xmlns:xs="http://www.w3.org/2001/XMLSchema" xmlns:p="http://schemas.microsoft.com/office/2006/metadata/properties" xmlns:ns2="bc2eab57-ae16-487e-a3ec-dfbf0a68cf24" xmlns:ns3="1ed9a0e3-c801-471d-a172-dc0d75f7aea4" targetNamespace="http://schemas.microsoft.com/office/2006/metadata/properties" ma:root="true" ma:fieldsID="4d69bb25f6105dd43d97dcc684715e32" ns2:_="" ns3:_="">
    <xsd:import namespace="bc2eab57-ae16-487e-a3ec-dfbf0a68cf24"/>
    <xsd:import namespace="1ed9a0e3-c801-471d-a172-dc0d75f7ae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eab57-ae16-487e-a3ec-dfbf0a68c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a369a8e-3b54-4403-844c-e867f8c992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d9a0e3-c801-471d-a172-dc0d75f7ae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5a20307-aaa8-4312-8319-875333666614}" ma:internalName="TaxCatchAll" ma:showField="CatchAllData" ma:web="1ed9a0e3-c801-471d-a172-dc0d75f7a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3B3DB1-42B1-41DE-9139-D8DE7056B88D}">
  <ds:schemaRefs>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1ed9a0e3-c801-471d-a172-dc0d75f7aea4"/>
    <ds:schemaRef ds:uri="http://schemas.microsoft.com/office/infopath/2007/PartnerControls"/>
    <ds:schemaRef ds:uri="bc2eab57-ae16-487e-a3ec-dfbf0a68cf24"/>
  </ds:schemaRefs>
</ds:datastoreItem>
</file>

<file path=customXml/itemProps2.xml><?xml version="1.0" encoding="utf-8"?>
<ds:datastoreItem xmlns:ds="http://schemas.openxmlformats.org/officeDocument/2006/customXml" ds:itemID="{6369B1D1-3AD6-42AE-8AFB-2C31F0A12566}">
  <ds:schemaRefs>
    <ds:schemaRef ds:uri="http://schemas.microsoft.com/sharepoint/v3/contenttype/forms"/>
  </ds:schemaRefs>
</ds:datastoreItem>
</file>

<file path=customXml/itemProps3.xml><?xml version="1.0" encoding="utf-8"?>
<ds:datastoreItem xmlns:ds="http://schemas.openxmlformats.org/officeDocument/2006/customXml" ds:itemID="{0D6678DD-DFB1-41A3-8D9F-98CE77601874}"/>
</file>

<file path=docProps/app.xml><?xml version="1.0" encoding="utf-8"?>
<Properties xmlns="http://schemas.openxmlformats.org/officeDocument/2006/extended-properties" xmlns:vt="http://schemas.openxmlformats.org/officeDocument/2006/docPropsVTypes">
  <Template>Office Theme</Template>
  <TotalTime>15607</TotalTime>
  <Words>1564</Words>
  <Application>Microsoft Office PowerPoint</Application>
  <PresentationFormat>Widescreen</PresentationFormat>
  <Paragraphs>232</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Calibri Light</vt:lpstr>
      <vt:lpstr>Fira Sans</vt:lpstr>
      <vt:lpstr>Fira Sans Book</vt:lpstr>
      <vt:lpstr>Fira Sans Medium</vt:lpstr>
      <vt:lpstr>Oswald SemiBold</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N Wolf</dc:creator>
  <cp:lastModifiedBy>Stephanie L Flores</cp:lastModifiedBy>
  <cp:revision>72</cp:revision>
  <cp:lastPrinted>2023-09-06T19:59:39Z</cp:lastPrinted>
  <dcterms:created xsi:type="dcterms:W3CDTF">2022-07-26T00:31:36Z</dcterms:created>
  <dcterms:modified xsi:type="dcterms:W3CDTF">2023-11-01T17:03:35Z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0x0101004B26CC5293DFBB41AE6CADACB5D9A8D2</vt:lpwstr>
  </property>
  <property fmtid="{D5CDD505-2E9C-101B-9397-08002B2CF9AE}" pid="3" name="MediaServiceImageTags">
    <vt:lpwstr/>
  </property>
</Properties>
</file>