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notesSlides/notesSlide11.xml" ContentType="application/vnd.openxmlformats-officedocument.presentationml.notesSlide+xml"/>
  <Override PartName="/ppt/slideLayouts/slideLayout4.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notesSlides/notesSlide4.xml" ContentType="application/vnd.openxmlformats-officedocument.presentationml.notesSlide+xml"/>
  <Override PartName="/ppt/slides/slide2.xml" ContentType="application/vnd.openxmlformats-officedocument.presentationml.slide+xml"/>
  <Override PartName="/ppt/notesSlides/notesSlide3.xml" ContentType="application/vnd.openxmlformats-officedocument.presentationml.notesSlide+xml"/>
  <Override PartName="/ppt/slides/slide5.xml" ContentType="application/vnd.openxmlformats-officedocument.presentationml.slide+xml"/>
  <Override PartName="/ppt/notesMasters/notesMaster1.xml" ContentType="application/vnd.openxmlformats-officedocument.presentationml.notesMaster+xml"/>
  <Override PartName="/ppt/viewProps.xml" ContentType="application/vnd.openxmlformats-officedocument.presentationml.viewProps+xml"/>
  <Override PartName="/ppt/notesSlides/notesSlide1.xml" ContentType="application/vnd.openxmlformats-officedocument.presentationml.notesSlide+xml"/>
  <Override PartName="/ppt/slides/slide7.xml" ContentType="application/vnd.openxmlformats-officedocument.presentationml.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slides/slide4.xml" ContentType="application/vnd.openxmlformats-officedocument.presentationml.slide+xml"/>
  <Override PartName="/ppt/notesSlides/notesSlide5.xml" ContentType="application/vnd.openxmlformats-officedocument.presentationml.notesSlide+xml"/>
  <Override PartName="/ppt/slides/slide3.xml" ContentType="application/vnd.openxmlformats-officedocument.presentationml.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1.xml" ContentType="application/vnd.openxmlformats-officedocument.presentationml.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Layouts/slideLayout8.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364" r:id="rId2"/>
    <p:sldId id="447" r:id="rId3"/>
    <p:sldId id="448" r:id="rId4"/>
    <p:sldId id="449" r:id="rId5"/>
    <p:sldId id="450" r:id="rId6"/>
    <p:sldId id="451" r:id="rId7"/>
    <p:sldId id="452" r:id="rId8"/>
    <p:sldId id="453" r:id="rId9"/>
    <p:sldId id="454" r:id="rId10"/>
    <p:sldId id="455" r:id="rId11"/>
    <p:sldId id="45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40557" autoAdjust="0"/>
  </p:normalViewPr>
  <p:slideViewPr>
    <p:cSldViewPr snapToGrid="0">
      <p:cViewPr varScale="1">
        <p:scale>
          <a:sx n="45" d="100"/>
          <a:sy n="45" d="100"/>
        </p:scale>
        <p:origin x="3114"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428A54-3F5D-4B21-BF68-030ED6A306E9}"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2E0295-DBF6-4DDB-93C8-526A4FF4099C}" type="slidenum">
              <a:rPr lang="en-US" smtClean="0"/>
              <a:t>‹#›</a:t>
            </a:fld>
            <a:endParaRPr lang="en-US"/>
          </a:p>
        </p:txBody>
      </p:sp>
    </p:spTree>
    <p:extLst>
      <p:ext uri="{BB962C8B-B14F-4D97-AF65-F5344CB8AC3E}">
        <p14:creationId xmlns:p14="http://schemas.microsoft.com/office/powerpoint/2010/main" val="4252759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90763" y="512763"/>
            <a:ext cx="4562475" cy="2566987"/>
          </a:xfrm>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871B2431-D351-4C6E-A3CF-9DFAC0E3E050}" type="slidenum">
              <a:rPr lang="cs-CZ" smtClean="0"/>
              <a:t>1</a:t>
            </a:fld>
            <a:endParaRPr lang="cs-CZ"/>
          </a:p>
        </p:txBody>
      </p:sp>
    </p:spTree>
    <p:extLst>
      <p:ext uri="{BB962C8B-B14F-4D97-AF65-F5344CB8AC3E}">
        <p14:creationId xmlns:p14="http://schemas.microsoft.com/office/powerpoint/2010/main" val="21817451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45FEA-2785-02B6-DDCF-5C7296B097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C65B1B-6ECE-658F-DDCD-648E9FAF1EED}"/>
              </a:ext>
            </a:extLst>
          </p:cNvPr>
          <p:cNvSpPr>
            <a:spLocks noGrp="1" noRot="1" noChangeAspect="1"/>
          </p:cNvSpPr>
          <p:nvPr>
            <p:ph type="sldImg"/>
          </p:nvPr>
        </p:nvSpPr>
        <p:spPr>
          <a:xfrm>
            <a:off x="2290763" y="512763"/>
            <a:ext cx="4562475" cy="2566987"/>
          </a:xfrm>
        </p:spPr>
      </p:sp>
      <p:sp>
        <p:nvSpPr>
          <p:cNvPr id="3" name="Notes Placeholder 2">
            <a:extLst>
              <a:ext uri="{FF2B5EF4-FFF2-40B4-BE49-F238E27FC236}">
                <a16:creationId xmlns:a16="http://schemas.microsoft.com/office/drawing/2014/main" id="{FE13B40E-794A-ED6C-4FE8-71D0FFC430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39BAB0-CEDB-8760-0726-AD3B9F8D3696}"/>
              </a:ext>
            </a:extLst>
          </p:cNvPr>
          <p:cNvSpPr>
            <a:spLocks noGrp="1"/>
          </p:cNvSpPr>
          <p:nvPr>
            <p:ph type="sldNum" sz="quarter" idx="5"/>
          </p:nvPr>
        </p:nvSpPr>
        <p:spPr/>
        <p:txBody>
          <a:bodyPr/>
          <a:lstStyle/>
          <a:p>
            <a:fld id="{871B2431-D351-4C6E-A3CF-9DFAC0E3E050}" type="slidenum">
              <a:rPr lang="cs-CZ" smtClean="0"/>
              <a:t>10</a:t>
            </a:fld>
            <a:endParaRPr lang="cs-CZ"/>
          </a:p>
        </p:txBody>
      </p:sp>
    </p:spTree>
    <p:extLst>
      <p:ext uri="{BB962C8B-B14F-4D97-AF65-F5344CB8AC3E}">
        <p14:creationId xmlns:p14="http://schemas.microsoft.com/office/powerpoint/2010/main" val="3467787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B8B6B-EA81-9FFF-C049-3B4AA5EF7A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F33560-4797-FC42-D033-1CD19020F207}"/>
              </a:ext>
            </a:extLst>
          </p:cNvPr>
          <p:cNvSpPr>
            <a:spLocks noGrp="1" noRot="1" noChangeAspect="1"/>
          </p:cNvSpPr>
          <p:nvPr>
            <p:ph type="sldImg"/>
          </p:nvPr>
        </p:nvSpPr>
        <p:spPr>
          <a:xfrm>
            <a:off x="2290763" y="512763"/>
            <a:ext cx="4562475" cy="2566987"/>
          </a:xfrm>
        </p:spPr>
      </p:sp>
      <p:sp>
        <p:nvSpPr>
          <p:cNvPr id="3" name="Notes Placeholder 2">
            <a:extLst>
              <a:ext uri="{FF2B5EF4-FFF2-40B4-BE49-F238E27FC236}">
                <a16:creationId xmlns:a16="http://schemas.microsoft.com/office/drawing/2014/main" id="{F24CAA1D-57E6-33AB-30B8-CE91DF0BCE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459BD5-1CF4-EBFC-3E60-450D2B2F5BE8}"/>
              </a:ext>
            </a:extLst>
          </p:cNvPr>
          <p:cNvSpPr>
            <a:spLocks noGrp="1"/>
          </p:cNvSpPr>
          <p:nvPr>
            <p:ph type="sldNum" sz="quarter" idx="5"/>
          </p:nvPr>
        </p:nvSpPr>
        <p:spPr/>
        <p:txBody>
          <a:bodyPr/>
          <a:lstStyle/>
          <a:p>
            <a:fld id="{871B2431-D351-4C6E-A3CF-9DFAC0E3E050}" type="slidenum">
              <a:rPr lang="cs-CZ" smtClean="0"/>
              <a:t>11</a:t>
            </a:fld>
            <a:endParaRPr lang="cs-CZ"/>
          </a:p>
        </p:txBody>
      </p:sp>
    </p:spTree>
    <p:extLst>
      <p:ext uri="{BB962C8B-B14F-4D97-AF65-F5344CB8AC3E}">
        <p14:creationId xmlns:p14="http://schemas.microsoft.com/office/powerpoint/2010/main" val="1771778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20B6D-F99B-021E-D8D8-7A040CAF08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90A93C-493F-1CAF-B9BD-809BD4BD6F63}"/>
              </a:ext>
            </a:extLst>
          </p:cNvPr>
          <p:cNvSpPr>
            <a:spLocks noGrp="1" noRot="1" noChangeAspect="1"/>
          </p:cNvSpPr>
          <p:nvPr>
            <p:ph type="sldImg"/>
          </p:nvPr>
        </p:nvSpPr>
        <p:spPr>
          <a:xfrm>
            <a:off x="2290763" y="512763"/>
            <a:ext cx="4562475" cy="2566987"/>
          </a:xfrm>
        </p:spPr>
      </p:sp>
      <p:sp>
        <p:nvSpPr>
          <p:cNvPr id="3" name="Notes Placeholder 2">
            <a:extLst>
              <a:ext uri="{FF2B5EF4-FFF2-40B4-BE49-F238E27FC236}">
                <a16:creationId xmlns:a16="http://schemas.microsoft.com/office/drawing/2014/main" id="{F5AFEA82-EC63-4DFB-8B68-6C74AC78DE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64F1EF-97D8-265A-493B-E5983F0D8642}"/>
              </a:ext>
            </a:extLst>
          </p:cNvPr>
          <p:cNvSpPr>
            <a:spLocks noGrp="1"/>
          </p:cNvSpPr>
          <p:nvPr>
            <p:ph type="sldNum" sz="quarter" idx="5"/>
          </p:nvPr>
        </p:nvSpPr>
        <p:spPr/>
        <p:txBody>
          <a:bodyPr/>
          <a:lstStyle/>
          <a:p>
            <a:fld id="{871B2431-D351-4C6E-A3CF-9DFAC0E3E050}" type="slidenum">
              <a:rPr lang="cs-CZ" smtClean="0"/>
              <a:t>2</a:t>
            </a:fld>
            <a:endParaRPr lang="cs-CZ"/>
          </a:p>
        </p:txBody>
      </p:sp>
    </p:spTree>
    <p:extLst>
      <p:ext uri="{BB962C8B-B14F-4D97-AF65-F5344CB8AC3E}">
        <p14:creationId xmlns:p14="http://schemas.microsoft.com/office/powerpoint/2010/main" val="710918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4D97E-FE6E-964A-C35C-BDC77999C1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350F58-67CE-74D4-CF58-F1063356FBA7}"/>
              </a:ext>
            </a:extLst>
          </p:cNvPr>
          <p:cNvSpPr>
            <a:spLocks noGrp="1" noRot="1" noChangeAspect="1"/>
          </p:cNvSpPr>
          <p:nvPr>
            <p:ph type="sldImg"/>
          </p:nvPr>
        </p:nvSpPr>
        <p:spPr>
          <a:xfrm>
            <a:off x="2290763" y="512763"/>
            <a:ext cx="4562475" cy="2566987"/>
          </a:xfrm>
        </p:spPr>
      </p:sp>
      <p:sp>
        <p:nvSpPr>
          <p:cNvPr id="3" name="Notes Placeholder 2">
            <a:extLst>
              <a:ext uri="{FF2B5EF4-FFF2-40B4-BE49-F238E27FC236}">
                <a16:creationId xmlns:a16="http://schemas.microsoft.com/office/drawing/2014/main" id="{B7997F6F-2A9C-E0FE-B724-A220EE2281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2E6A68-99C8-C806-7252-248A93E74A95}"/>
              </a:ext>
            </a:extLst>
          </p:cNvPr>
          <p:cNvSpPr>
            <a:spLocks noGrp="1"/>
          </p:cNvSpPr>
          <p:nvPr>
            <p:ph type="sldNum" sz="quarter" idx="5"/>
          </p:nvPr>
        </p:nvSpPr>
        <p:spPr/>
        <p:txBody>
          <a:bodyPr/>
          <a:lstStyle/>
          <a:p>
            <a:fld id="{871B2431-D351-4C6E-A3CF-9DFAC0E3E050}" type="slidenum">
              <a:rPr lang="cs-CZ" smtClean="0"/>
              <a:t>3</a:t>
            </a:fld>
            <a:endParaRPr lang="cs-CZ"/>
          </a:p>
        </p:txBody>
      </p:sp>
    </p:spTree>
    <p:extLst>
      <p:ext uri="{BB962C8B-B14F-4D97-AF65-F5344CB8AC3E}">
        <p14:creationId xmlns:p14="http://schemas.microsoft.com/office/powerpoint/2010/main" val="32323636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1CE49-AB6A-9324-D815-F28E5BBCEC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358F6D-3004-7D9F-69D5-A242C04DCC9F}"/>
              </a:ext>
            </a:extLst>
          </p:cNvPr>
          <p:cNvSpPr>
            <a:spLocks noGrp="1" noRot="1" noChangeAspect="1"/>
          </p:cNvSpPr>
          <p:nvPr>
            <p:ph type="sldImg"/>
          </p:nvPr>
        </p:nvSpPr>
        <p:spPr>
          <a:xfrm>
            <a:off x="2290763" y="512763"/>
            <a:ext cx="4562475" cy="2566987"/>
          </a:xfrm>
        </p:spPr>
      </p:sp>
      <p:sp>
        <p:nvSpPr>
          <p:cNvPr id="3" name="Notes Placeholder 2">
            <a:extLst>
              <a:ext uri="{FF2B5EF4-FFF2-40B4-BE49-F238E27FC236}">
                <a16:creationId xmlns:a16="http://schemas.microsoft.com/office/drawing/2014/main" id="{42304CF1-85E9-6A9E-C949-9F7297EA2C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A549F7-3308-5CE6-7875-27807CCB6222}"/>
              </a:ext>
            </a:extLst>
          </p:cNvPr>
          <p:cNvSpPr>
            <a:spLocks noGrp="1"/>
          </p:cNvSpPr>
          <p:nvPr>
            <p:ph type="sldNum" sz="quarter" idx="5"/>
          </p:nvPr>
        </p:nvSpPr>
        <p:spPr/>
        <p:txBody>
          <a:bodyPr/>
          <a:lstStyle/>
          <a:p>
            <a:fld id="{871B2431-D351-4C6E-A3CF-9DFAC0E3E050}" type="slidenum">
              <a:rPr lang="cs-CZ" smtClean="0"/>
              <a:t>4</a:t>
            </a:fld>
            <a:endParaRPr lang="cs-CZ"/>
          </a:p>
        </p:txBody>
      </p:sp>
    </p:spTree>
    <p:extLst>
      <p:ext uri="{BB962C8B-B14F-4D97-AF65-F5344CB8AC3E}">
        <p14:creationId xmlns:p14="http://schemas.microsoft.com/office/powerpoint/2010/main" val="970138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D7F47-FB2E-0D76-C102-C897FE4F72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FBC1F2-B5FA-3A0F-174A-D98868338BC9}"/>
              </a:ext>
            </a:extLst>
          </p:cNvPr>
          <p:cNvSpPr>
            <a:spLocks noGrp="1" noRot="1" noChangeAspect="1"/>
          </p:cNvSpPr>
          <p:nvPr>
            <p:ph type="sldImg"/>
          </p:nvPr>
        </p:nvSpPr>
        <p:spPr>
          <a:xfrm>
            <a:off x="2290763" y="512763"/>
            <a:ext cx="4562475" cy="2566987"/>
          </a:xfrm>
        </p:spPr>
      </p:sp>
      <p:sp>
        <p:nvSpPr>
          <p:cNvPr id="3" name="Notes Placeholder 2">
            <a:extLst>
              <a:ext uri="{FF2B5EF4-FFF2-40B4-BE49-F238E27FC236}">
                <a16:creationId xmlns:a16="http://schemas.microsoft.com/office/drawing/2014/main" id="{5E0E2673-FCAD-43F8-7EE9-9884E9291D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DB752C-2F02-FE2C-845D-3CDC09987048}"/>
              </a:ext>
            </a:extLst>
          </p:cNvPr>
          <p:cNvSpPr>
            <a:spLocks noGrp="1"/>
          </p:cNvSpPr>
          <p:nvPr>
            <p:ph type="sldNum" sz="quarter" idx="5"/>
          </p:nvPr>
        </p:nvSpPr>
        <p:spPr/>
        <p:txBody>
          <a:bodyPr/>
          <a:lstStyle/>
          <a:p>
            <a:fld id="{871B2431-D351-4C6E-A3CF-9DFAC0E3E050}" type="slidenum">
              <a:rPr lang="cs-CZ" smtClean="0"/>
              <a:t>5</a:t>
            </a:fld>
            <a:endParaRPr lang="cs-CZ"/>
          </a:p>
        </p:txBody>
      </p:sp>
    </p:spTree>
    <p:extLst>
      <p:ext uri="{BB962C8B-B14F-4D97-AF65-F5344CB8AC3E}">
        <p14:creationId xmlns:p14="http://schemas.microsoft.com/office/powerpoint/2010/main" val="2749631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93657-03D3-F96D-8587-9003FEDE7A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38E84B-C972-D4CC-DACF-B3DFA3C79858}"/>
              </a:ext>
            </a:extLst>
          </p:cNvPr>
          <p:cNvSpPr>
            <a:spLocks noGrp="1" noRot="1" noChangeAspect="1"/>
          </p:cNvSpPr>
          <p:nvPr>
            <p:ph type="sldImg"/>
          </p:nvPr>
        </p:nvSpPr>
        <p:spPr>
          <a:xfrm>
            <a:off x="2290763" y="512763"/>
            <a:ext cx="4562475" cy="2566987"/>
          </a:xfrm>
        </p:spPr>
      </p:sp>
      <p:sp>
        <p:nvSpPr>
          <p:cNvPr id="3" name="Notes Placeholder 2">
            <a:extLst>
              <a:ext uri="{FF2B5EF4-FFF2-40B4-BE49-F238E27FC236}">
                <a16:creationId xmlns:a16="http://schemas.microsoft.com/office/drawing/2014/main" id="{7D88F740-6221-AACA-A3BE-1067F7851D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14235F-897F-6B75-EBCB-5204A0AABB59}"/>
              </a:ext>
            </a:extLst>
          </p:cNvPr>
          <p:cNvSpPr>
            <a:spLocks noGrp="1"/>
          </p:cNvSpPr>
          <p:nvPr>
            <p:ph type="sldNum" sz="quarter" idx="5"/>
          </p:nvPr>
        </p:nvSpPr>
        <p:spPr/>
        <p:txBody>
          <a:bodyPr/>
          <a:lstStyle/>
          <a:p>
            <a:fld id="{871B2431-D351-4C6E-A3CF-9DFAC0E3E050}" type="slidenum">
              <a:rPr lang="cs-CZ" smtClean="0"/>
              <a:t>6</a:t>
            </a:fld>
            <a:endParaRPr lang="cs-CZ"/>
          </a:p>
        </p:txBody>
      </p:sp>
    </p:spTree>
    <p:extLst>
      <p:ext uri="{BB962C8B-B14F-4D97-AF65-F5344CB8AC3E}">
        <p14:creationId xmlns:p14="http://schemas.microsoft.com/office/powerpoint/2010/main" val="7609371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B20C22-D597-F0EF-6634-AB9A05DD38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F3C91B-B033-AB0B-F416-2D404CD10ACA}"/>
              </a:ext>
            </a:extLst>
          </p:cNvPr>
          <p:cNvSpPr>
            <a:spLocks noGrp="1" noRot="1" noChangeAspect="1"/>
          </p:cNvSpPr>
          <p:nvPr>
            <p:ph type="sldImg"/>
          </p:nvPr>
        </p:nvSpPr>
        <p:spPr>
          <a:xfrm>
            <a:off x="2290763" y="512763"/>
            <a:ext cx="4562475" cy="2566987"/>
          </a:xfrm>
        </p:spPr>
      </p:sp>
      <p:sp>
        <p:nvSpPr>
          <p:cNvPr id="3" name="Notes Placeholder 2">
            <a:extLst>
              <a:ext uri="{FF2B5EF4-FFF2-40B4-BE49-F238E27FC236}">
                <a16:creationId xmlns:a16="http://schemas.microsoft.com/office/drawing/2014/main" id="{007A19A0-BB82-A15F-624B-8920CEB0E5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55B75F-2FC7-AFB4-3E27-A99E30D39EAA}"/>
              </a:ext>
            </a:extLst>
          </p:cNvPr>
          <p:cNvSpPr>
            <a:spLocks noGrp="1"/>
          </p:cNvSpPr>
          <p:nvPr>
            <p:ph type="sldNum" sz="quarter" idx="5"/>
          </p:nvPr>
        </p:nvSpPr>
        <p:spPr/>
        <p:txBody>
          <a:bodyPr/>
          <a:lstStyle/>
          <a:p>
            <a:fld id="{871B2431-D351-4C6E-A3CF-9DFAC0E3E050}" type="slidenum">
              <a:rPr lang="cs-CZ" smtClean="0"/>
              <a:t>7</a:t>
            </a:fld>
            <a:endParaRPr lang="cs-CZ"/>
          </a:p>
        </p:txBody>
      </p:sp>
    </p:spTree>
    <p:extLst>
      <p:ext uri="{BB962C8B-B14F-4D97-AF65-F5344CB8AC3E}">
        <p14:creationId xmlns:p14="http://schemas.microsoft.com/office/powerpoint/2010/main" val="20382710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14534-19E4-B362-2E6D-EB7F6F5340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B79001-23C9-4836-CED9-19BCA96F6FE8}"/>
              </a:ext>
            </a:extLst>
          </p:cNvPr>
          <p:cNvSpPr>
            <a:spLocks noGrp="1" noRot="1" noChangeAspect="1"/>
          </p:cNvSpPr>
          <p:nvPr>
            <p:ph type="sldImg"/>
          </p:nvPr>
        </p:nvSpPr>
        <p:spPr>
          <a:xfrm>
            <a:off x="2290763" y="512763"/>
            <a:ext cx="4562475" cy="2566987"/>
          </a:xfrm>
        </p:spPr>
      </p:sp>
      <p:sp>
        <p:nvSpPr>
          <p:cNvPr id="3" name="Notes Placeholder 2">
            <a:extLst>
              <a:ext uri="{FF2B5EF4-FFF2-40B4-BE49-F238E27FC236}">
                <a16:creationId xmlns:a16="http://schemas.microsoft.com/office/drawing/2014/main" id="{76211AEF-D265-E5F8-03F3-0CCA2F2519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C4E434C-76D1-E10B-9476-97220F63FFD0}"/>
              </a:ext>
            </a:extLst>
          </p:cNvPr>
          <p:cNvSpPr>
            <a:spLocks noGrp="1"/>
          </p:cNvSpPr>
          <p:nvPr>
            <p:ph type="sldNum" sz="quarter" idx="5"/>
          </p:nvPr>
        </p:nvSpPr>
        <p:spPr/>
        <p:txBody>
          <a:bodyPr/>
          <a:lstStyle/>
          <a:p>
            <a:fld id="{871B2431-D351-4C6E-A3CF-9DFAC0E3E050}" type="slidenum">
              <a:rPr lang="cs-CZ" smtClean="0"/>
              <a:t>8</a:t>
            </a:fld>
            <a:endParaRPr lang="cs-CZ"/>
          </a:p>
        </p:txBody>
      </p:sp>
    </p:spTree>
    <p:extLst>
      <p:ext uri="{BB962C8B-B14F-4D97-AF65-F5344CB8AC3E}">
        <p14:creationId xmlns:p14="http://schemas.microsoft.com/office/powerpoint/2010/main" val="26054451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D7D1E-CADA-15CE-F6AB-4E223A3BAA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A3750F-A273-75DE-CC5A-535630E51E54}"/>
              </a:ext>
            </a:extLst>
          </p:cNvPr>
          <p:cNvSpPr>
            <a:spLocks noGrp="1" noRot="1" noChangeAspect="1"/>
          </p:cNvSpPr>
          <p:nvPr>
            <p:ph type="sldImg"/>
          </p:nvPr>
        </p:nvSpPr>
        <p:spPr>
          <a:xfrm>
            <a:off x="2290763" y="512763"/>
            <a:ext cx="4562475" cy="2566987"/>
          </a:xfrm>
        </p:spPr>
      </p:sp>
      <p:sp>
        <p:nvSpPr>
          <p:cNvPr id="3" name="Notes Placeholder 2">
            <a:extLst>
              <a:ext uri="{FF2B5EF4-FFF2-40B4-BE49-F238E27FC236}">
                <a16:creationId xmlns:a16="http://schemas.microsoft.com/office/drawing/2014/main" id="{C87FBDEA-8EB4-C373-F121-136BB3176D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1B82F1-CD2E-82BB-8091-FF847550DCA8}"/>
              </a:ext>
            </a:extLst>
          </p:cNvPr>
          <p:cNvSpPr>
            <a:spLocks noGrp="1"/>
          </p:cNvSpPr>
          <p:nvPr>
            <p:ph type="sldNum" sz="quarter" idx="5"/>
          </p:nvPr>
        </p:nvSpPr>
        <p:spPr/>
        <p:txBody>
          <a:bodyPr/>
          <a:lstStyle/>
          <a:p>
            <a:fld id="{871B2431-D351-4C6E-A3CF-9DFAC0E3E050}" type="slidenum">
              <a:rPr lang="cs-CZ" smtClean="0"/>
              <a:t>9</a:t>
            </a:fld>
            <a:endParaRPr lang="cs-CZ"/>
          </a:p>
        </p:txBody>
      </p:sp>
    </p:spTree>
    <p:extLst>
      <p:ext uri="{BB962C8B-B14F-4D97-AF65-F5344CB8AC3E}">
        <p14:creationId xmlns:p14="http://schemas.microsoft.com/office/powerpoint/2010/main" val="3754514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A35B6-453F-5E5E-4D38-5DD4DE4749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FD93EC9-7904-DB01-861E-B1E1CAACA3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C792ACB-772C-FEAC-DCEF-8B49FE349EE8}"/>
              </a:ext>
            </a:extLst>
          </p:cNvPr>
          <p:cNvSpPr>
            <a:spLocks noGrp="1"/>
          </p:cNvSpPr>
          <p:nvPr>
            <p:ph type="dt" sz="half" idx="10"/>
          </p:nvPr>
        </p:nvSpPr>
        <p:spPr/>
        <p:txBody>
          <a:bodyPr/>
          <a:lstStyle/>
          <a:p>
            <a:fld id="{2761AAAE-6955-4165-B549-BF2FBCEB60EC}" type="datetimeFigureOut">
              <a:rPr lang="en-US" smtClean="0"/>
              <a:t>2/3/2026</a:t>
            </a:fld>
            <a:endParaRPr lang="en-US"/>
          </a:p>
        </p:txBody>
      </p:sp>
      <p:sp>
        <p:nvSpPr>
          <p:cNvPr id="5" name="Footer Placeholder 4">
            <a:extLst>
              <a:ext uri="{FF2B5EF4-FFF2-40B4-BE49-F238E27FC236}">
                <a16:creationId xmlns:a16="http://schemas.microsoft.com/office/drawing/2014/main" id="{242DE766-2AE8-7BA6-4E3F-713D667F1E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BE2EC8-17BE-0719-892D-8E0F63CF6311}"/>
              </a:ext>
            </a:extLst>
          </p:cNvPr>
          <p:cNvSpPr>
            <a:spLocks noGrp="1"/>
          </p:cNvSpPr>
          <p:nvPr>
            <p:ph type="sldNum" sz="quarter" idx="12"/>
          </p:nvPr>
        </p:nvSpPr>
        <p:spPr/>
        <p:txBody>
          <a:bodyPr/>
          <a:lstStyle/>
          <a:p>
            <a:fld id="{502841C2-6D70-426D-B58C-01A19C8932A4}" type="slidenum">
              <a:rPr lang="en-US" smtClean="0"/>
              <a:t>‹#›</a:t>
            </a:fld>
            <a:endParaRPr lang="en-US"/>
          </a:p>
        </p:txBody>
      </p:sp>
    </p:spTree>
    <p:extLst>
      <p:ext uri="{BB962C8B-B14F-4D97-AF65-F5344CB8AC3E}">
        <p14:creationId xmlns:p14="http://schemas.microsoft.com/office/powerpoint/2010/main" val="1123379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5A73D-2EDD-A9D7-D143-B21D5C5E9AE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5C13DEE-1D5A-82B2-0AAA-D0B2F16CA4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25F561-B12A-5DD1-CE3A-2F7DDB3B8181}"/>
              </a:ext>
            </a:extLst>
          </p:cNvPr>
          <p:cNvSpPr>
            <a:spLocks noGrp="1"/>
          </p:cNvSpPr>
          <p:nvPr>
            <p:ph type="dt" sz="half" idx="10"/>
          </p:nvPr>
        </p:nvSpPr>
        <p:spPr/>
        <p:txBody>
          <a:bodyPr/>
          <a:lstStyle/>
          <a:p>
            <a:fld id="{2761AAAE-6955-4165-B549-BF2FBCEB60EC}" type="datetimeFigureOut">
              <a:rPr lang="en-US" smtClean="0"/>
              <a:t>2/3/2026</a:t>
            </a:fld>
            <a:endParaRPr lang="en-US"/>
          </a:p>
        </p:txBody>
      </p:sp>
      <p:sp>
        <p:nvSpPr>
          <p:cNvPr id="5" name="Footer Placeholder 4">
            <a:extLst>
              <a:ext uri="{FF2B5EF4-FFF2-40B4-BE49-F238E27FC236}">
                <a16:creationId xmlns:a16="http://schemas.microsoft.com/office/drawing/2014/main" id="{ED7B1120-19D3-87EF-65AC-8382A0B2A5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8CE468-8C82-1793-D393-45CD107186B4}"/>
              </a:ext>
            </a:extLst>
          </p:cNvPr>
          <p:cNvSpPr>
            <a:spLocks noGrp="1"/>
          </p:cNvSpPr>
          <p:nvPr>
            <p:ph type="sldNum" sz="quarter" idx="12"/>
          </p:nvPr>
        </p:nvSpPr>
        <p:spPr/>
        <p:txBody>
          <a:bodyPr/>
          <a:lstStyle/>
          <a:p>
            <a:fld id="{502841C2-6D70-426D-B58C-01A19C8932A4}" type="slidenum">
              <a:rPr lang="en-US" smtClean="0"/>
              <a:t>‹#›</a:t>
            </a:fld>
            <a:endParaRPr lang="en-US"/>
          </a:p>
        </p:txBody>
      </p:sp>
    </p:spTree>
    <p:extLst>
      <p:ext uri="{BB962C8B-B14F-4D97-AF65-F5344CB8AC3E}">
        <p14:creationId xmlns:p14="http://schemas.microsoft.com/office/powerpoint/2010/main" val="1208468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0B26B5-35E1-E828-4BB2-24914083B78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7949032-C4AB-75B8-9611-3B82EACE1D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048687-B5E1-157C-1905-629DAC55F5C0}"/>
              </a:ext>
            </a:extLst>
          </p:cNvPr>
          <p:cNvSpPr>
            <a:spLocks noGrp="1"/>
          </p:cNvSpPr>
          <p:nvPr>
            <p:ph type="dt" sz="half" idx="10"/>
          </p:nvPr>
        </p:nvSpPr>
        <p:spPr/>
        <p:txBody>
          <a:bodyPr/>
          <a:lstStyle/>
          <a:p>
            <a:fld id="{2761AAAE-6955-4165-B549-BF2FBCEB60EC}" type="datetimeFigureOut">
              <a:rPr lang="en-US" smtClean="0"/>
              <a:t>2/3/2026</a:t>
            </a:fld>
            <a:endParaRPr lang="en-US"/>
          </a:p>
        </p:txBody>
      </p:sp>
      <p:sp>
        <p:nvSpPr>
          <p:cNvPr id="5" name="Footer Placeholder 4">
            <a:extLst>
              <a:ext uri="{FF2B5EF4-FFF2-40B4-BE49-F238E27FC236}">
                <a16:creationId xmlns:a16="http://schemas.microsoft.com/office/drawing/2014/main" id="{06EC98A1-9AF0-66C4-39B0-2AEAF07936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8CF07B-473C-52AE-4715-46BA930AB1B6}"/>
              </a:ext>
            </a:extLst>
          </p:cNvPr>
          <p:cNvSpPr>
            <a:spLocks noGrp="1"/>
          </p:cNvSpPr>
          <p:nvPr>
            <p:ph type="sldNum" sz="quarter" idx="12"/>
          </p:nvPr>
        </p:nvSpPr>
        <p:spPr/>
        <p:txBody>
          <a:bodyPr/>
          <a:lstStyle/>
          <a:p>
            <a:fld id="{502841C2-6D70-426D-B58C-01A19C8932A4}" type="slidenum">
              <a:rPr lang="en-US" smtClean="0"/>
              <a:t>‹#›</a:t>
            </a:fld>
            <a:endParaRPr lang="en-US"/>
          </a:p>
        </p:txBody>
      </p:sp>
    </p:spTree>
    <p:extLst>
      <p:ext uri="{BB962C8B-B14F-4D97-AF65-F5344CB8AC3E}">
        <p14:creationId xmlns:p14="http://schemas.microsoft.com/office/powerpoint/2010/main" val="1505781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F5E4D-5305-797D-3AF0-E24EAA7E9D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7E7274-1205-6F52-7408-3C9D5C81192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EF1B10-6433-C02F-1FE7-4B8924A9AE59}"/>
              </a:ext>
            </a:extLst>
          </p:cNvPr>
          <p:cNvSpPr>
            <a:spLocks noGrp="1"/>
          </p:cNvSpPr>
          <p:nvPr>
            <p:ph type="dt" sz="half" idx="10"/>
          </p:nvPr>
        </p:nvSpPr>
        <p:spPr/>
        <p:txBody>
          <a:bodyPr/>
          <a:lstStyle/>
          <a:p>
            <a:fld id="{2761AAAE-6955-4165-B549-BF2FBCEB60EC}" type="datetimeFigureOut">
              <a:rPr lang="en-US" smtClean="0"/>
              <a:t>2/3/2026</a:t>
            </a:fld>
            <a:endParaRPr lang="en-US"/>
          </a:p>
        </p:txBody>
      </p:sp>
      <p:sp>
        <p:nvSpPr>
          <p:cNvPr id="5" name="Footer Placeholder 4">
            <a:extLst>
              <a:ext uri="{FF2B5EF4-FFF2-40B4-BE49-F238E27FC236}">
                <a16:creationId xmlns:a16="http://schemas.microsoft.com/office/drawing/2014/main" id="{9D5F0EDA-F2F2-583A-AA8F-DBBBB4D06D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DB1AA6-A512-9424-23B6-8AB089E66FD6}"/>
              </a:ext>
            </a:extLst>
          </p:cNvPr>
          <p:cNvSpPr>
            <a:spLocks noGrp="1"/>
          </p:cNvSpPr>
          <p:nvPr>
            <p:ph type="sldNum" sz="quarter" idx="12"/>
          </p:nvPr>
        </p:nvSpPr>
        <p:spPr/>
        <p:txBody>
          <a:bodyPr/>
          <a:lstStyle/>
          <a:p>
            <a:fld id="{502841C2-6D70-426D-B58C-01A19C8932A4}" type="slidenum">
              <a:rPr lang="en-US" smtClean="0"/>
              <a:t>‹#›</a:t>
            </a:fld>
            <a:endParaRPr lang="en-US"/>
          </a:p>
        </p:txBody>
      </p:sp>
    </p:spTree>
    <p:extLst>
      <p:ext uri="{BB962C8B-B14F-4D97-AF65-F5344CB8AC3E}">
        <p14:creationId xmlns:p14="http://schemas.microsoft.com/office/powerpoint/2010/main" val="254338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3EFB5-4D31-4989-D25F-2D00632902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1CFD7B9-4934-D822-AB23-9E908B4E854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8805F1-E071-6CCF-6DF5-6DD38097EA37}"/>
              </a:ext>
            </a:extLst>
          </p:cNvPr>
          <p:cNvSpPr>
            <a:spLocks noGrp="1"/>
          </p:cNvSpPr>
          <p:nvPr>
            <p:ph type="dt" sz="half" idx="10"/>
          </p:nvPr>
        </p:nvSpPr>
        <p:spPr/>
        <p:txBody>
          <a:bodyPr/>
          <a:lstStyle/>
          <a:p>
            <a:fld id="{2761AAAE-6955-4165-B549-BF2FBCEB60EC}" type="datetimeFigureOut">
              <a:rPr lang="en-US" smtClean="0"/>
              <a:t>2/3/2026</a:t>
            </a:fld>
            <a:endParaRPr lang="en-US"/>
          </a:p>
        </p:txBody>
      </p:sp>
      <p:sp>
        <p:nvSpPr>
          <p:cNvPr id="5" name="Footer Placeholder 4">
            <a:extLst>
              <a:ext uri="{FF2B5EF4-FFF2-40B4-BE49-F238E27FC236}">
                <a16:creationId xmlns:a16="http://schemas.microsoft.com/office/drawing/2014/main" id="{2FF13F66-B4C8-9395-27F0-F61B5F5821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6D7DCE-67FD-929B-C3FB-75F859678802}"/>
              </a:ext>
            </a:extLst>
          </p:cNvPr>
          <p:cNvSpPr>
            <a:spLocks noGrp="1"/>
          </p:cNvSpPr>
          <p:nvPr>
            <p:ph type="sldNum" sz="quarter" idx="12"/>
          </p:nvPr>
        </p:nvSpPr>
        <p:spPr/>
        <p:txBody>
          <a:bodyPr/>
          <a:lstStyle/>
          <a:p>
            <a:fld id="{502841C2-6D70-426D-B58C-01A19C8932A4}" type="slidenum">
              <a:rPr lang="en-US" smtClean="0"/>
              <a:t>‹#›</a:t>
            </a:fld>
            <a:endParaRPr lang="en-US"/>
          </a:p>
        </p:txBody>
      </p:sp>
    </p:spTree>
    <p:extLst>
      <p:ext uri="{BB962C8B-B14F-4D97-AF65-F5344CB8AC3E}">
        <p14:creationId xmlns:p14="http://schemas.microsoft.com/office/powerpoint/2010/main" val="1376936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939C8-A7D8-9378-3464-8ACFB4E9AC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593567-2FDA-63BF-A09B-2CFC0DB053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25A7C43-C8C1-3739-7CD4-6F1D0A12084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4423B09-0D3B-E296-2DC4-BB4D41C94B13}"/>
              </a:ext>
            </a:extLst>
          </p:cNvPr>
          <p:cNvSpPr>
            <a:spLocks noGrp="1"/>
          </p:cNvSpPr>
          <p:nvPr>
            <p:ph type="dt" sz="half" idx="10"/>
          </p:nvPr>
        </p:nvSpPr>
        <p:spPr/>
        <p:txBody>
          <a:bodyPr/>
          <a:lstStyle/>
          <a:p>
            <a:fld id="{2761AAAE-6955-4165-B549-BF2FBCEB60EC}" type="datetimeFigureOut">
              <a:rPr lang="en-US" smtClean="0"/>
              <a:t>2/3/2026</a:t>
            </a:fld>
            <a:endParaRPr lang="en-US"/>
          </a:p>
        </p:txBody>
      </p:sp>
      <p:sp>
        <p:nvSpPr>
          <p:cNvPr id="6" name="Footer Placeholder 5">
            <a:extLst>
              <a:ext uri="{FF2B5EF4-FFF2-40B4-BE49-F238E27FC236}">
                <a16:creationId xmlns:a16="http://schemas.microsoft.com/office/drawing/2014/main" id="{DEC3627A-3900-0D59-640D-63296AE1D2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C31033-53C0-6EFB-F072-885285B18D1F}"/>
              </a:ext>
            </a:extLst>
          </p:cNvPr>
          <p:cNvSpPr>
            <a:spLocks noGrp="1"/>
          </p:cNvSpPr>
          <p:nvPr>
            <p:ph type="sldNum" sz="quarter" idx="12"/>
          </p:nvPr>
        </p:nvSpPr>
        <p:spPr/>
        <p:txBody>
          <a:bodyPr/>
          <a:lstStyle/>
          <a:p>
            <a:fld id="{502841C2-6D70-426D-B58C-01A19C8932A4}" type="slidenum">
              <a:rPr lang="en-US" smtClean="0"/>
              <a:t>‹#›</a:t>
            </a:fld>
            <a:endParaRPr lang="en-US"/>
          </a:p>
        </p:txBody>
      </p:sp>
    </p:spTree>
    <p:extLst>
      <p:ext uri="{BB962C8B-B14F-4D97-AF65-F5344CB8AC3E}">
        <p14:creationId xmlns:p14="http://schemas.microsoft.com/office/powerpoint/2010/main" val="2557182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66B89-6DB7-B8C9-434E-FECA5D234F3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47E8D7C-FC9C-F362-BB72-379692CB04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0FCEC1-0664-B2D5-30E2-D4D95EE714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BFCAA5-5CC2-5790-6170-D64326C880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881458-4566-2DDA-3374-65A0C3FD1C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FC8C9B-6810-F80F-2DBA-299964043D4F}"/>
              </a:ext>
            </a:extLst>
          </p:cNvPr>
          <p:cNvSpPr>
            <a:spLocks noGrp="1"/>
          </p:cNvSpPr>
          <p:nvPr>
            <p:ph type="dt" sz="half" idx="10"/>
          </p:nvPr>
        </p:nvSpPr>
        <p:spPr/>
        <p:txBody>
          <a:bodyPr/>
          <a:lstStyle/>
          <a:p>
            <a:fld id="{2761AAAE-6955-4165-B549-BF2FBCEB60EC}" type="datetimeFigureOut">
              <a:rPr lang="en-US" smtClean="0"/>
              <a:t>2/3/2026</a:t>
            </a:fld>
            <a:endParaRPr lang="en-US"/>
          </a:p>
        </p:txBody>
      </p:sp>
      <p:sp>
        <p:nvSpPr>
          <p:cNvPr id="8" name="Footer Placeholder 7">
            <a:extLst>
              <a:ext uri="{FF2B5EF4-FFF2-40B4-BE49-F238E27FC236}">
                <a16:creationId xmlns:a16="http://schemas.microsoft.com/office/drawing/2014/main" id="{9772B731-35CE-FADB-A5B5-5AF58A5504D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3CDF556-DB33-13C8-9A50-4E521448CFDD}"/>
              </a:ext>
            </a:extLst>
          </p:cNvPr>
          <p:cNvSpPr>
            <a:spLocks noGrp="1"/>
          </p:cNvSpPr>
          <p:nvPr>
            <p:ph type="sldNum" sz="quarter" idx="12"/>
          </p:nvPr>
        </p:nvSpPr>
        <p:spPr/>
        <p:txBody>
          <a:bodyPr/>
          <a:lstStyle/>
          <a:p>
            <a:fld id="{502841C2-6D70-426D-B58C-01A19C8932A4}" type="slidenum">
              <a:rPr lang="en-US" smtClean="0"/>
              <a:t>‹#›</a:t>
            </a:fld>
            <a:endParaRPr lang="en-US"/>
          </a:p>
        </p:txBody>
      </p:sp>
    </p:spTree>
    <p:extLst>
      <p:ext uri="{BB962C8B-B14F-4D97-AF65-F5344CB8AC3E}">
        <p14:creationId xmlns:p14="http://schemas.microsoft.com/office/powerpoint/2010/main" val="1884284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4B49D-5156-C838-3A9F-B548D93CD9D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464B507-38DC-C1F7-61C1-668A466FA21D}"/>
              </a:ext>
            </a:extLst>
          </p:cNvPr>
          <p:cNvSpPr>
            <a:spLocks noGrp="1"/>
          </p:cNvSpPr>
          <p:nvPr>
            <p:ph type="dt" sz="half" idx="10"/>
          </p:nvPr>
        </p:nvSpPr>
        <p:spPr/>
        <p:txBody>
          <a:bodyPr/>
          <a:lstStyle/>
          <a:p>
            <a:fld id="{2761AAAE-6955-4165-B549-BF2FBCEB60EC}" type="datetimeFigureOut">
              <a:rPr lang="en-US" smtClean="0"/>
              <a:t>2/3/2026</a:t>
            </a:fld>
            <a:endParaRPr lang="en-US"/>
          </a:p>
        </p:txBody>
      </p:sp>
      <p:sp>
        <p:nvSpPr>
          <p:cNvPr id="4" name="Footer Placeholder 3">
            <a:extLst>
              <a:ext uri="{FF2B5EF4-FFF2-40B4-BE49-F238E27FC236}">
                <a16:creationId xmlns:a16="http://schemas.microsoft.com/office/drawing/2014/main" id="{C2548B51-9229-0B93-949B-C61AB3B52D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D186F4D-678A-BF1E-BA2D-CBE652D14F98}"/>
              </a:ext>
            </a:extLst>
          </p:cNvPr>
          <p:cNvSpPr>
            <a:spLocks noGrp="1"/>
          </p:cNvSpPr>
          <p:nvPr>
            <p:ph type="sldNum" sz="quarter" idx="12"/>
          </p:nvPr>
        </p:nvSpPr>
        <p:spPr/>
        <p:txBody>
          <a:bodyPr/>
          <a:lstStyle/>
          <a:p>
            <a:fld id="{502841C2-6D70-426D-B58C-01A19C8932A4}" type="slidenum">
              <a:rPr lang="en-US" smtClean="0"/>
              <a:t>‹#›</a:t>
            </a:fld>
            <a:endParaRPr lang="en-US"/>
          </a:p>
        </p:txBody>
      </p:sp>
    </p:spTree>
    <p:extLst>
      <p:ext uri="{BB962C8B-B14F-4D97-AF65-F5344CB8AC3E}">
        <p14:creationId xmlns:p14="http://schemas.microsoft.com/office/powerpoint/2010/main" val="3663092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719AFD-85B8-0300-331C-E919288DD651}"/>
              </a:ext>
            </a:extLst>
          </p:cNvPr>
          <p:cNvSpPr>
            <a:spLocks noGrp="1"/>
          </p:cNvSpPr>
          <p:nvPr>
            <p:ph type="dt" sz="half" idx="10"/>
          </p:nvPr>
        </p:nvSpPr>
        <p:spPr/>
        <p:txBody>
          <a:bodyPr/>
          <a:lstStyle/>
          <a:p>
            <a:fld id="{2761AAAE-6955-4165-B549-BF2FBCEB60EC}" type="datetimeFigureOut">
              <a:rPr lang="en-US" smtClean="0"/>
              <a:t>2/3/2026</a:t>
            </a:fld>
            <a:endParaRPr lang="en-US"/>
          </a:p>
        </p:txBody>
      </p:sp>
      <p:sp>
        <p:nvSpPr>
          <p:cNvPr id="3" name="Footer Placeholder 2">
            <a:extLst>
              <a:ext uri="{FF2B5EF4-FFF2-40B4-BE49-F238E27FC236}">
                <a16:creationId xmlns:a16="http://schemas.microsoft.com/office/drawing/2014/main" id="{9995B9D8-6D2A-0D2D-0715-21D1F61F67C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0046F3B-6684-5C38-41C7-7E4891F8E3B7}"/>
              </a:ext>
            </a:extLst>
          </p:cNvPr>
          <p:cNvSpPr>
            <a:spLocks noGrp="1"/>
          </p:cNvSpPr>
          <p:nvPr>
            <p:ph type="sldNum" sz="quarter" idx="12"/>
          </p:nvPr>
        </p:nvSpPr>
        <p:spPr/>
        <p:txBody>
          <a:bodyPr/>
          <a:lstStyle/>
          <a:p>
            <a:fld id="{502841C2-6D70-426D-B58C-01A19C8932A4}" type="slidenum">
              <a:rPr lang="en-US" smtClean="0"/>
              <a:t>‹#›</a:t>
            </a:fld>
            <a:endParaRPr lang="en-US"/>
          </a:p>
        </p:txBody>
      </p:sp>
    </p:spTree>
    <p:extLst>
      <p:ext uri="{BB962C8B-B14F-4D97-AF65-F5344CB8AC3E}">
        <p14:creationId xmlns:p14="http://schemas.microsoft.com/office/powerpoint/2010/main" val="1037039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9183F-9AC4-E04A-A036-229DF6D7B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93D96E7-672B-6208-2636-874F7AF20B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CA9DAA-F379-F55E-BEC7-8633E3442E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8B6708-BA1B-8E87-85C8-E2D62D426027}"/>
              </a:ext>
            </a:extLst>
          </p:cNvPr>
          <p:cNvSpPr>
            <a:spLocks noGrp="1"/>
          </p:cNvSpPr>
          <p:nvPr>
            <p:ph type="dt" sz="half" idx="10"/>
          </p:nvPr>
        </p:nvSpPr>
        <p:spPr/>
        <p:txBody>
          <a:bodyPr/>
          <a:lstStyle/>
          <a:p>
            <a:fld id="{2761AAAE-6955-4165-B549-BF2FBCEB60EC}" type="datetimeFigureOut">
              <a:rPr lang="en-US" smtClean="0"/>
              <a:t>2/3/2026</a:t>
            </a:fld>
            <a:endParaRPr lang="en-US"/>
          </a:p>
        </p:txBody>
      </p:sp>
      <p:sp>
        <p:nvSpPr>
          <p:cNvPr id="6" name="Footer Placeholder 5">
            <a:extLst>
              <a:ext uri="{FF2B5EF4-FFF2-40B4-BE49-F238E27FC236}">
                <a16:creationId xmlns:a16="http://schemas.microsoft.com/office/drawing/2014/main" id="{EDA0EE4F-0C7A-A126-9041-FC230D1C99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1A8A75-FA71-4F48-E219-BC1FB6119EAD}"/>
              </a:ext>
            </a:extLst>
          </p:cNvPr>
          <p:cNvSpPr>
            <a:spLocks noGrp="1"/>
          </p:cNvSpPr>
          <p:nvPr>
            <p:ph type="sldNum" sz="quarter" idx="12"/>
          </p:nvPr>
        </p:nvSpPr>
        <p:spPr/>
        <p:txBody>
          <a:bodyPr/>
          <a:lstStyle/>
          <a:p>
            <a:fld id="{502841C2-6D70-426D-B58C-01A19C8932A4}" type="slidenum">
              <a:rPr lang="en-US" smtClean="0"/>
              <a:t>‹#›</a:t>
            </a:fld>
            <a:endParaRPr lang="en-US"/>
          </a:p>
        </p:txBody>
      </p:sp>
    </p:spTree>
    <p:extLst>
      <p:ext uri="{BB962C8B-B14F-4D97-AF65-F5344CB8AC3E}">
        <p14:creationId xmlns:p14="http://schemas.microsoft.com/office/powerpoint/2010/main" val="2637401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68C9-B746-3198-7B15-3D1CD5293C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480358-70CA-E07A-8085-C6A1535903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74E0829-F177-1B15-D5B3-64B9991705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3B9244-35EB-18BD-F59F-F1C25E4656C1}"/>
              </a:ext>
            </a:extLst>
          </p:cNvPr>
          <p:cNvSpPr>
            <a:spLocks noGrp="1"/>
          </p:cNvSpPr>
          <p:nvPr>
            <p:ph type="dt" sz="half" idx="10"/>
          </p:nvPr>
        </p:nvSpPr>
        <p:spPr/>
        <p:txBody>
          <a:bodyPr/>
          <a:lstStyle/>
          <a:p>
            <a:fld id="{2761AAAE-6955-4165-B549-BF2FBCEB60EC}" type="datetimeFigureOut">
              <a:rPr lang="en-US" smtClean="0"/>
              <a:t>2/3/2026</a:t>
            </a:fld>
            <a:endParaRPr lang="en-US"/>
          </a:p>
        </p:txBody>
      </p:sp>
      <p:sp>
        <p:nvSpPr>
          <p:cNvPr id="6" name="Footer Placeholder 5">
            <a:extLst>
              <a:ext uri="{FF2B5EF4-FFF2-40B4-BE49-F238E27FC236}">
                <a16:creationId xmlns:a16="http://schemas.microsoft.com/office/drawing/2014/main" id="{ABB8B2F9-0B0F-0181-BDFC-E15A95FF1D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725C60-F4A2-9F83-C444-49C65C17FFEF}"/>
              </a:ext>
            </a:extLst>
          </p:cNvPr>
          <p:cNvSpPr>
            <a:spLocks noGrp="1"/>
          </p:cNvSpPr>
          <p:nvPr>
            <p:ph type="sldNum" sz="quarter" idx="12"/>
          </p:nvPr>
        </p:nvSpPr>
        <p:spPr/>
        <p:txBody>
          <a:bodyPr/>
          <a:lstStyle/>
          <a:p>
            <a:fld id="{502841C2-6D70-426D-B58C-01A19C8932A4}" type="slidenum">
              <a:rPr lang="en-US" smtClean="0"/>
              <a:t>‹#›</a:t>
            </a:fld>
            <a:endParaRPr lang="en-US"/>
          </a:p>
        </p:txBody>
      </p:sp>
    </p:spTree>
    <p:extLst>
      <p:ext uri="{BB962C8B-B14F-4D97-AF65-F5344CB8AC3E}">
        <p14:creationId xmlns:p14="http://schemas.microsoft.com/office/powerpoint/2010/main" val="205790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F8DA1A-9DD1-6F68-807D-12651EEAB4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D3D714-6B32-F1CE-5C0A-FE27681156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2D8182-4D06-68CE-2B70-A89DC1D98E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761AAAE-6955-4165-B549-BF2FBCEB60EC}" type="datetimeFigureOut">
              <a:rPr lang="en-US" smtClean="0"/>
              <a:t>2/3/2026</a:t>
            </a:fld>
            <a:endParaRPr lang="en-US"/>
          </a:p>
        </p:txBody>
      </p:sp>
      <p:sp>
        <p:nvSpPr>
          <p:cNvPr id="5" name="Footer Placeholder 4">
            <a:extLst>
              <a:ext uri="{FF2B5EF4-FFF2-40B4-BE49-F238E27FC236}">
                <a16:creationId xmlns:a16="http://schemas.microsoft.com/office/drawing/2014/main" id="{873BD732-6206-0CA2-C33D-B02AA6F291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5FEA8A2-C6FA-251C-0EAE-A9337A53B8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2841C2-6D70-426D-B58C-01A19C8932A4}" type="slidenum">
              <a:rPr lang="en-US" smtClean="0"/>
              <a:t>‹#›</a:t>
            </a:fld>
            <a:endParaRPr lang="en-US"/>
          </a:p>
        </p:txBody>
      </p:sp>
    </p:spTree>
    <p:extLst>
      <p:ext uri="{BB962C8B-B14F-4D97-AF65-F5344CB8AC3E}">
        <p14:creationId xmlns:p14="http://schemas.microsoft.com/office/powerpoint/2010/main" val="4163890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hyperlink" Target="fpa.ucr.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5400000">
            <a:off x="5976824" y="517791"/>
            <a:ext cx="470723" cy="12424371"/>
            <a:chOff x="0" y="0"/>
            <a:chExt cx="247589" cy="6534922"/>
          </a:xfrm>
        </p:grpSpPr>
        <p:sp>
          <p:nvSpPr>
            <p:cNvPr id="3" name="Freeform 3"/>
            <p:cNvSpPr/>
            <p:nvPr/>
          </p:nvSpPr>
          <p:spPr>
            <a:xfrm>
              <a:off x="0" y="0"/>
              <a:ext cx="247589" cy="6534921"/>
            </a:xfrm>
            <a:custGeom>
              <a:avLst/>
              <a:gdLst/>
              <a:ahLst/>
              <a:cxnLst/>
              <a:rect l="l" t="t" r="r" b="b"/>
              <a:pathLst>
                <a:path w="247589" h="6534921">
                  <a:moveTo>
                    <a:pt x="247589" y="0"/>
                  </a:moveTo>
                  <a:lnTo>
                    <a:pt x="247589" y="6420622"/>
                  </a:lnTo>
                  <a:lnTo>
                    <a:pt x="123794" y="6534921"/>
                  </a:lnTo>
                  <a:lnTo>
                    <a:pt x="0" y="6420622"/>
                  </a:lnTo>
                  <a:lnTo>
                    <a:pt x="0" y="0"/>
                  </a:lnTo>
                  <a:lnTo>
                    <a:pt x="247589" y="0"/>
                  </a:lnTo>
                  <a:close/>
                </a:path>
              </a:pathLst>
            </a:custGeom>
            <a:solidFill>
              <a:srgbClr val="003DA5"/>
            </a:solidFill>
          </p:spPr>
          <p:txBody>
            <a:bodyPr/>
            <a:lstStyle/>
            <a:p>
              <a:endParaRPr lang="en-US" sz="1200"/>
            </a:p>
          </p:txBody>
        </p:sp>
        <p:sp>
          <p:nvSpPr>
            <p:cNvPr id="4" name="TextBox 4"/>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sp>
        <p:nvSpPr>
          <p:cNvPr id="7" name="TextBox 7"/>
          <p:cNvSpPr txBox="1"/>
          <p:nvPr/>
        </p:nvSpPr>
        <p:spPr>
          <a:xfrm>
            <a:off x="2005611" y="2327678"/>
            <a:ext cx="8303959" cy="756617"/>
          </a:xfrm>
          <a:prstGeom prst="rect">
            <a:avLst/>
          </a:prstGeom>
        </p:spPr>
        <p:txBody>
          <a:bodyPr wrap="square" lIns="0" tIns="0" rIns="0" bIns="0" rtlCol="0" anchor="t">
            <a:spAutoFit/>
          </a:bodyPr>
          <a:lstStyle/>
          <a:p>
            <a:pPr algn="ctr">
              <a:lnSpc>
                <a:spcPts val="5920"/>
              </a:lnSpc>
            </a:pPr>
            <a:r>
              <a:rPr lang="en-US" sz="5334" dirty="0">
                <a:solidFill>
                  <a:srgbClr val="003DA5"/>
                </a:solidFill>
                <a:latin typeface="Oswald Bold"/>
              </a:rPr>
              <a:t>CBR Mitigation</a:t>
            </a:r>
            <a:endParaRPr lang="en-US" sz="1200" dirty="0"/>
          </a:p>
        </p:txBody>
      </p:sp>
      <p:grpSp>
        <p:nvGrpSpPr>
          <p:cNvPr id="12" name="Group 12"/>
          <p:cNvGrpSpPr/>
          <p:nvPr/>
        </p:nvGrpSpPr>
        <p:grpSpPr>
          <a:xfrm rot="-5400000">
            <a:off x="10156393" y="5508193"/>
            <a:ext cx="594792" cy="2104822"/>
            <a:chOff x="0" y="0"/>
            <a:chExt cx="362718" cy="1283568"/>
          </a:xfrm>
        </p:grpSpPr>
        <p:sp>
          <p:nvSpPr>
            <p:cNvPr id="13" name="Freeform 13"/>
            <p:cNvSpPr/>
            <p:nvPr/>
          </p:nvSpPr>
          <p:spPr>
            <a:xfrm>
              <a:off x="0" y="0"/>
              <a:ext cx="362718" cy="1283568"/>
            </a:xfrm>
            <a:custGeom>
              <a:avLst/>
              <a:gdLst/>
              <a:ahLst/>
              <a:cxnLst/>
              <a:rect l="l" t="t" r="r" b="b"/>
              <a:pathLst>
                <a:path w="362718" h="1283568">
                  <a:moveTo>
                    <a:pt x="362718" y="0"/>
                  </a:moveTo>
                  <a:lnTo>
                    <a:pt x="362718" y="1169268"/>
                  </a:lnTo>
                  <a:lnTo>
                    <a:pt x="181359" y="1283568"/>
                  </a:lnTo>
                  <a:lnTo>
                    <a:pt x="0" y="1169268"/>
                  </a:lnTo>
                  <a:lnTo>
                    <a:pt x="0" y="0"/>
                  </a:lnTo>
                  <a:lnTo>
                    <a:pt x="362718" y="0"/>
                  </a:lnTo>
                  <a:close/>
                </a:path>
              </a:pathLst>
            </a:custGeom>
            <a:solidFill>
              <a:srgbClr val="FFB81C"/>
            </a:solidFill>
          </p:spPr>
          <p:txBody>
            <a:bodyPr/>
            <a:lstStyle/>
            <a:p>
              <a:endParaRPr lang="en-US" sz="1200"/>
            </a:p>
          </p:txBody>
        </p:sp>
        <p:sp>
          <p:nvSpPr>
            <p:cNvPr id="14" name="TextBox 14"/>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pic>
        <p:nvPicPr>
          <p:cNvPr id="15" name="Picture 1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9535718" y="6325838"/>
            <a:ext cx="1747397" cy="532162"/>
          </a:xfrm>
          <a:prstGeom prst="rect">
            <a:avLst/>
          </a:prstGeom>
        </p:spPr>
      </p:pic>
    </p:spTree>
    <p:extLst>
      <p:ext uri="{BB962C8B-B14F-4D97-AF65-F5344CB8AC3E}">
        <p14:creationId xmlns:p14="http://schemas.microsoft.com/office/powerpoint/2010/main" val="745521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667F9-7A41-9829-889E-C5E7F8CD0FA6}"/>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0AA95604-AFCA-EADD-5D86-35A458D5E29E}"/>
              </a:ext>
            </a:extLst>
          </p:cNvPr>
          <p:cNvGrpSpPr/>
          <p:nvPr/>
        </p:nvGrpSpPr>
        <p:grpSpPr>
          <a:xfrm rot="-5400000">
            <a:off x="5976824" y="517791"/>
            <a:ext cx="470723" cy="12424371"/>
            <a:chOff x="0" y="0"/>
            <a:chExt cx="247589" cy="6534922"/>
          </a:xfrm>
        </p:grpSpPr>
        <p:sp>
          <p:nvSpPr>
            <p:cNvPr id="3" name="Freeform 3">
              <a:extLst>
                <a:ext uri="{FF2B5EF4-FFF2-40B4-BE49-F238E27FC236}">
                  <a16:creationId xmlns:a16="http://schemas.microsoft.com/office/drawing/2014/main" id="{7CCD18D0-48C1-6A89-77D9-B7141DF227A6}"/>
                </a:ext>
              </a:extLst>
            </p:cNvPr>
            <p:cNvSpPr/>
            <p:nvPr/>
          </p:nvSpPr>
          <p:spPr>
            <a:xfrm>
              <a:off x="0" y="0"/>
              <a:ext cx="247589" cy="6534921"/>
            </a:xfrm>
            <a:custGeom>
              <a:avLst/>
              <a:gdLst/>
              <a:ahLst/>
              <a:cxnLst/>
              <a:rect l="l" t="t" r="r" b="b"/>
              <a:pathLst>
                <a:path w="247589" h="6534921">
                  <a:moveTo>
                    <a:pt x="247589" y="0"/>
                  </a:moveTo>
                  <a:lnTo>
                    <a:pt x="247589" y="6420622"/>
                  </a:lnTo>
                  <a:lnTo>
                    <a:pt x="123794" y="6534921"/>
                  </a:lnTo>
                  <a:lnTo>
                    <a:pt x="0" y="6420622"/>
                  </a:lnTo>
                  <a:lnTo>
                    <a:pt x="0" y="0"/>
                  </a:lnTo>
                  <a:lnTo>
                    <a:pt x="247589" y="0"/>
                  </a:lnTo>
                  <a:close/>
                </a:path>
              </a:pathLst>
            </a:custGeom>
            <a:solidFill>
              <a:srgbClr val="003DA5"/>
            </a:solidFill>
          </p:spPr>
          <p:txBody>
            <a:bodyPr/>
            <a:lstStyle/>
            <a:p>
              <a:endParaRPr lang="en-US" sz="1200"/>
            </a:p>
          </p:txBody>
        </p:sp>
        <p:sp>
          <p:nvSpPr>
            <p:cNvPr id="4" name="TextBox 4">
              <a:extLst>
                <a:ext uri="{FF2B5EF4-FFF2-40B4-BE49-F238E27FC236}">
                  <a16:creationId xmlns:a16="http://schemas.microsoft.com/office/drawing/2014/main" id="{AE05E656-522F-5CF2-6C94-287BFCB4FD45}"/>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grpSp>
        <p:nvGrpSpPr>
          <p:cNvPr id="11" name="Group 11">
            <a:extLst>
              <a:ext uri="{FF2B5EF4-FFF2-40B4-BE49-F238E27FC236}">
                <a16:creationId xmlns:a16="http://schemas.microsoft.com/office/drawing/2014/main" id="{D300D71E-56DA-7C19-25C4-B8868720B709}"/>
              </a:ext>
            </a:extLst>
          </p:cNvPr>
          <p:cNvGrpSpPr/>
          <p:nvPr/>
        </p:nvGrpSpPr>
        <p:grpSpPr>
          <a:xfrm rot="-5400000">
            <a:off x="10156393" y="5508193"/>
            <a:ext cx="594792" cy="2104822"/>
            <a:chOff x="0" y="0"/>
            <a:chExt cx="362718" cy="1283568"/>
          </a:xfrm>
        </p:grpSpPr>
        <p:sp>
          <p:nvSpPr>
            <p:cNvPr id="12" name="Freeform 12">
              <a:extLst>
                <a:ext uri="{FF2B5EF4-FFF2-40B4-BE49-F238E27FC236}">
                  <a16:creationId xmlns:a16="http://schemas.microsoft.com/office/drawing/2014/main" id="{A1A79A26-30DB-1522-AD14-13D777012BE6}"/>
                </a:ext>
              </a:extLst>
            </p:cNvPr>
            <p:cNvSpPr/>
            <p:nvPr/>
          </p:nvSpPr>
          <p:spPr>
            <a:xfrm>
              <a:off x="0" y="0"/>
              <a:ext cx="362718" cy="1283568"/>
            </a:xfrm>
            <a:custGeom>
              <a:avLst/>
              <a:gdLst/>
              <a:ahLst/>
              <a:cxnLst/>
              <a:rect l="l" t="t" r="r" b="b"/>
              <a:pathLst>
                <a:path w="362718" h="1283568">
                  <a:moveTo>
                    <a:pt x="362718" y="0"/>
                  </a:moveTo>
                  <a:lnTo>
                    <a:pt x="362718" y="1169268"/>
                  </a:lnTo>
                  <a:lnTo>
                    <a:pt x="181359" y="1283568"/>
                  </a:lnTo>
                  <a:lnTo>
                    <a:pt x="0" y="1169268"/>
                  </a:lnTo>
                  <a:lnTo>
                    <a:pt x="0" y="0"/>
                  </a:lnTo>
                  <a:lnTo>
                    <a:pt x="362718" y="0"/>
                  </a:lnTo>
                  <a:close/>
                </a:path>
              </a:pathLst>
            </a:custGeom>
            <a:solidFill>
              <a:srgbClr val="FFB81C"/>
            </a:solidFill>
          </p:spPr>
          <p:txBody>
            <a:bodyPr/>
            <a:lstStyle/>
            <a:p>
              <a:endParaRPr lang="en-US" sz="1200"/>
            </a:p>
          </p:txBody>
        </p:sp>
        <p:sp>
          <p:nvSpPr>
            <p:cNvPr id="13" name="TextBox 13">
              <a:extLst>
                <a:ext uri="{FF2B5EF4-FFF2-40B4-BE49-F238E27FC236}">
                  <a16:creationId xmlns:a16="http://schemas.microsoft.com/office/drawing/2014/main" id="{FB869A62-7496-B02E-8469-23DB9339BBA8}"/>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pic>
        <p:nvPicPr>
          <p:cNvPr id="14" name="Picture 14">
            <a:extLst>
              <a:ext uri="{FF2B5EF4-FFF2-40B4-BE49-F238E27FC236}">
                <a16:creationId xmlns:a16="http://schemas.microsoft.com/office/drawing/2014/main" id="{BE042987-7150-DCAA-1761-0E6C5D77919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9535718" y="6325838"/>
            <a:ext cx="1747397" cy="532162"/>
          </a:xfrm>
          <a:prstGeom prst="rect">
            <a:avLst/>
          </a:prstGeom>
        </p:spPr>
      </p:pic>
      <p:sp>
        <p:nvSpPr>
          <p:cNvPr id="22" name="TextBox 11">
            <a:extLst>
              <a:ext uri="{FF2B5EF4-FFF2-40B4-BE49-F238E27FC236}">
                <a16:creationId xmlns:a16="http://schemas.microsoft.com/office/drawing/2014/main" id="{BB66CB8B-DD3D-7CDF-76B3-CCCDC115E012}"/>
              </a:ext>
            </a:extLst>
          </p:cNvPr>
          <p:cNvSpPr txBox="1"/>
          <p:nvPr/>
        </p:nvSpPr>
        <p:spPr>
          <a:xfrm>
            <a:off x="491191" y="389655"/>
            <a:ext cx="10476470" cy="699487"/>
          </a:xfrm>
          <a:prstGeom prst="rect">
            <a:avLst/>
          </a:prstGeom>
        </p:spPr>
        <p:txBody>
          <a:bodyPr wrap="square" lIns="0" tIns="0" rIns="0" bIns="0" rtlCol="0" anchor="t">
            <a:spAutoFit/>
          </a:bodyPr>
          <a:lstStyle/>
          <a:p>
            <a:pPr>
              <a:lnSpc>
                <a:spcPts val="5920"/>
              </a:lnSpc>
            </a:pPr>
            <a:r>
              <a:rPr lang="en-US" sz="4400" dirty="0">
                <a:solidFill>
                  <a:srgbClr val="003DA5"/>
                </a:solidFill>
                <a:latin typeface="Oswald Bold"/>
              </a:rPr>
              <a:t>Important Dates and Deadlines</a:t>
            </a:r>
          </a:p>
        </p:txBody>
      </p:sp>
      <p:sp>
        <p:nvSpPr>
          <p:cNvPr id="24" name="TextBox 12">
            <a:extLst>
              <a:ext uri="{FF2B5EF4-FFF2-40B4-BE49-F238E27FC236}">
                <a16:creationId xmlns:a16="http://schemas.microsoft.com/office/drawing/2014/main" id="{9D113DD8-F6DD-1510-107A-698C2518DDE4}"/>
              </a:ext>
            </a:extLst>
          </p:cNvPr>
          <p:cNvSpPr txBox="1"/>
          <p:nvPr/>
        </p:nvSpPr>
        <p:spPr>
          <a:xfrm>
            <a:off x="491651" y="1356805"/>
            <a:ext cx="11270777" cy="2791020"/>
          </a:xfrm>
          <a:prstGeom prst="rect">
            <a:avLst/>
          </a:prstGeom>
        </p:spPr>
        <p:txBody>
          <a:bodyPr wrap="square" lIns="0" tIns="0" rIns="0" bIns="0" rtlCol="0" anchor="t">
            <a:spAutoFit/>
          </a:bodyPr>
          <a:lstStyle/>
          <a:p>
            <a:pPr marL="609630" lvl="1" indent="-304815">
              <a:buFont typeface="Arial" panose="020B0604020202020204" pitchFamily="34" charset="0"/>
              <a:buChar char="•"/>
            </a:pPr>
            <a:r>
              <a:rPr lang="en-US" sz="1867" b="1" dirty="0">
                <a:latin typeface="Fira Sans Book"/>
              </a:rPr>
              <a:t>January 22:</a:t>
            </a:r>
            <a:r>
              <a:rPr lang="en-US" sz="1867" dirty="0">
                <a:latin typeface="Fira Sans Book"/>
              </a:rPr>
              <a:t> Deadline to submit Staffing Snapshot Changes </a:t>
            </a:r>
          </a:p>
          <a:p>
            <a:pPr marL="914446" lvl="2" indent="-304815">
              <a:buFont typeface="Arial" panose="020B0604020202020204" pitchFamily="34" charset="0"/>
              <a:buChar char="•"/>
            </a:pPr>
            <a:r>
              <a:rPr lang="en-US" sz="1867" dirty="0">
                <a:solidFill>
                  <a:srgbClr val="FF0000"/>
                </a:solidFill>
                <a:latin typeface="Fira Sans Book"/>
              </a:rPr>
              <a:t>No changes can be made to the staffing snapshot past this date and are final.</a:t>
            </a:r>
          </a:p>
          <a:p>
            <a:pPr marL="609630" lvl="1" indent="-304815">
              <a:buFont typeface="Arial" panose="020B0604020202020204" pitchFamily="34" charset="0"/>
              <a:buChar char="•"/>
            </a:pPr>
            <a:endParaRPr lang="en-US" sz="1867" dirty="0">
              <a:solidFill>
                <a:srgbClr val="FF0000"/>
              </a:solidFill>
              <a:latin typeface="Fira Sans Book"/>
            </a:endParaRPr>
          </a:p>
          <a:p>
            <a:pPr marL="609630" lvl="1" indent="-304815">
              <a:buFont typeface="Arial" panose="020B0604020202020204" pitchFamily="34" charset="0"/>
              <a:buChar char="•"/>
            </a:pPr>
            <a:r>
              <a:rPr lang="en-US" sz="1867" b="1" dirty="0">
                <a:latin typeface="Fira Sans Book"/>
              </a:rPr>
              <a:t>January 22-28: </a:t>
            </a:r>
            <a:r>
              <a:rPr lang="en-US" sz="1867" dirty="0">
                <a:latin typeface="Fira Sans Book"/>
              </a:rPr>
              <a:t>CBR mitigation templates distributed to Orgs</a:t>
            </a:r>
          </a:p>
          <a:p>
            <a:pPr marL="609630" lvl="1" indent="-304815">
              <a:buFont typeface="Arial" panose="020B0604020202020204" pitchFamily="34" charset="0"/>
              <a:buChar char="•"/>
            </a:pPr>
            <a:endParaRPr lang="en-US" sz="1867" dirty="0">
              <a:latin typeface="Fira Sans Book"/>
            </a:endParaRPr>
          </a:p>
          <a:p>
            <a:pPr marL="609630" lvl="1" indent="-304815">
              <a:buFont typeface="Arial" panose="020B0604020202020204" pitchFamily="34" charset="0"/>
              <a:buChar char="•"/>
            </a:pPr>
            <a:r>
              <a:rPr lang="en-US" sz="1867" b="1" dirty="0">
                <a:latin typeface="Fira Sans Book"/>
              </a:rPr>
              <a:t>January 30: </a:t>
            </a:r>
            <a:r>
              <a:rPr lang="en-US" sz="1867" dirty="0">
                <a:latin typeface="Fira Sans Book"/>
              </a:rPr>
              <a:t>Second CBR meeting to go over mitigation templates</a:t>
            </a:r>
          </a:p>
          <a:p>
            <a:pPr marL="609630" lvl="1" indent="-304815">
              <a:buFont typeface="Arial" panose="020B0604020202020204" pitchFamily="34" charset="0"/>
              <a:buChar char="•"/>
            </a:pPr>
            <a:endParaRPr lang="en-US" sz="1867" dirty="0">
              <a:latin typeface="Fira Sans Book"/>
            </a:endParaRPr>
          </a:p>
          <a:p>
            <a:pPr marL="609630" lvl="1" indent="-304815">
              <a:buFont typeface="Arial" panose="020B0604020202020204" pitchFamily="34" charset="0"/>
              <a:buChar char="•"/>
            </a:pPr>
            <a:r>
              <a:rPr lang="en-US" sz="1867" b="1" dirty="0">
                <a:latin typeface="Fira Sans Book"/>
              </a:rPr>
              <a:t>February (TBD): </a:t>
            </a:r>
            <a:r>
              <a:rPr lang="en-US" sz="1867" dirty="0">
                <a:latin typeface="Fira Sans Book"/>
              </a:rPr>
              <a:t>Deadline to submit CBR Mitigation Templates</a:t>
            </a:r>
          </a:p>
          <a:p>
            <a:pPr marL="533427" lvl="1" indent="-228611">
              <a:buFont typeface="Arial"/>
              <a:buChar char="•"/>
            </a:pPr>
            <a:endParaRPr lang="en-US" sz="1600" dirty="0">
              <a:solidFill>
                <a:srgbClr val="003DA5"/>
              </a:solidFill>
              <a:latin typeface="Fira Sans Book"/>
            </a:endParaRPr>
          </a:p>
          <a:p>
            <a:pPr lvl="1"/>
            <a:endParaRPr lang="en-US" sz="1600" dirty="0">
              <a:solidFill>
                <a:srgbClr val="003DA5"/>
              </a:solidFill>
              <a:latin typeface="Fira Sans Book"/>
            </a:endParaRPr>
          </a:p>
        </p:txBody>
      </p:sp>
      <p:sp>
        <p:nvSpPr>
          <p:cNvPr id="6" name="TextBox 5">
            <a:extLst>
              <a:ext uri="{FF2B5EF4-FFF2-40B4-BE49-F238E27FC236}">
                <a16:creationId xmlns:a16="http://schemas.microsoft.com/office/drawing/2014/main" id="{2C8FFB77-B570-F36E-FCA7-01B8DF3C21D0}"/>
              </a:ext>
            </a:extLst>
          </p:cNvPr>
          <p:cNvSpPr txBox="1"/>
          <p:nvPr/>
        </p:nvSpPr>
        <p:spPr>
          <a:xfrm>
            <a:off x="11059026" y="180473"/>
            <a:ext cx="972552" cy="266676"/>
          </a:xfrm>
          <a:prstGeom prst="rect">
            <a:avLst/>
          </a:prstGeom>
          <a:noFill/>
        </p:spPr>
        <p:txBody>
          <a:bodyPr rot="0" spcFirstLastPara="0" vertOverflow="overflow" horzOverflow="overflow" vert="horz" wrap="square" lIns="60960" tIns="30480" rIns="60960" bIns="30480" numCol="1" spcCol="0" rtlCol="0" fromWordArt="0" anchor="t" anchorCtr="0" forceAA="0" compatLnSpc="1">
            <a:prstTxWarp prst="textNoShape">
              <a:avLst/>
            </a:prstTxWarp>
            <a:spAutoFit/>
          </a:bodyPr>
          <a:lstStyle/>
          <a:p>
            <a:pPr algn="l"/>
            <a:r>
              <a:rPr lang="en-US" sz="1333" i="1" dirty="0">
                <a:solidFill>
                  <a:srgbClr val="003DA5"/>
                </a:solidFill>
                <a:latin typeface="Oswald"/>
                <a:cs typeface="Calibri"/>
              </a:rPr>
              <a:t>Jesus</a:t>
            </a:r>
            <a:endParaRPr lang="en-US" sz="1200" dirty="0"/>
          </a:p>
        </p:txBody>
      </p:sp>
    </p:spTree>
    <p:extLst>
      <p:ext uri="{BB962C8B-B14F-4D97-AF65-F5344CB8AC3E}">
        <p14:creationId xmlns:p14="http://schemas.microsoft.com/office/powerpoint/2010/main" val="1052187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62941-9ECB-C9CC-E09C-5650804329C8}"/>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96933E87-EEF5-7BDA-B600-A79412D40051}"/>
              </a:ext>
            </a:extLst>
          </p:cNvPr>
          <p:cNvGrpSpPr/>
          <p:nvPr/>
        </p:nvGrpSpPr>
        <p:grpSpPr>
          <a:xfrm rot="-5400000">
            <a:off x="5976824" y="517791"/>
            <a:ext cx="470723" cy="12424371"/>
            <a:chOff x="0" y="0"/>
            <a:chExt cx="247589" cy="6534922"/>
          </a:xfrm>
        </p:grpSpPr>
        <p:sp>
          <p:nvSpPr>
            <p:cNvPr id="3" name="Freeform 3">
              <a:extLst>
                <a:ext uri="{FF2B5EF4-FFF2-40B4-BE49-F238E27FC236}">
                  <a16:creationId xmlns:a16="http://schemas.microsoft.com/office/drawing/2014/main" id="{7F7AAE06-E4E6-0659-990B-6A65E18D7D0C}"/>
                </a:ext>
              </a:extLst>
            </p:cNvPr>
            <p:cNvSpPr/>
            <p:nvPr/>
          </p:nvSpPr>
          <p:spPr>
            <a:xfrm>
              <a:off x="0" y="0"/>
              <a:ext cx="247589" cy="6534921"/>
            </a:xfrm>
            <a:custGeom>
              <a:avLst/>
              <a:gdLst/>
              <a:ahLst/>
              <a:cxnLst/>
              <a:rect l="l" t="t" r="r" b="b"/>
              <a:pathLst>
                <a:path w="247589" h="6534921">
                  <a:moveTo>
                    <a:pt x="247589" y="0"/>
                  </a:moveTo>
                  <a:lnTo>
                    <a:pt x="247589" y="6420622"/>
                  </a:lnTo>
                  <a:lnTo>
                    <a:pt x="123794" y="6534921"/>
                  </a:lnTo>
                  <a:lnTo>
                    <a:pt x="0" y="6420622"/>
                  </a:lnTo>
                  <a:lnTo>
                    <a:pt x="0" y="0"/>
                  </a:lnTo>
                  <a:lnTo>
                    <a:pt x="247589" y="0"/>
                  </a:lnTo>
                  <a:close/>
                </a:path>
              </a:pathLst>
            </a:custGeom>
            <a:solidFill>
              <a:srgbClr val="003DA5"/>
            </a:solidFill>
          </p:spPr>
          <p:txBody>
            <a:bodyPr/>
            <a:lstStyle/>
            <a:p>
              <a:endParaRPr lang="en-US" sz="1200"/>
            </a:p>
          </p:txBody>
        </p:sp>
        <p:sp>
          <p:nvSpPr>
            <p:cNvPr id="4" name="TextBox 4">
              <a:extLst>
                <a:ext uri="{FF2B5EF4-FFF2-40B4-BE49-F238E27FC236}">
                  <a16:creationId xmlns:a16="http://schemas.microsoft.com/office/drawing/2014/main" id="{E3A05939-6392-CA64-17A1-4A795977AB92}"/>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grpSp>
        <p:nvGrpSpPr>
          <p:cNvPr id="11" name="Group 11">
            <a:extLst>
              <a:ext uri="{FF2B5EF4-FFF2-40B4-BE49-F238E27FC236}">
                <a16:creationId xmlns:a16="http://schemas.microsoft.com/office/drawing/2014/main" id="{FC173F8B-CAF3-714E-276C-C9596820DDBD}"/>
              </a:ext>
            </a:extLst>
          </p:cNvPr>
          <p:cNvGrpSpPr/>
          <p:nvPr/>
        </p:nvGrpSpPr>
        <p:grpSpPr>
          <a:xfrm rot="-5400000">
            <a:off x="10156393" y="5508193"/>
            <a:ext cx="594792" cy="2104822"/>
            <a:chOff x="0" y="0"/>
            <a:chExt cx="362718" cy="1283568"/>
          </a:xfrm>
        </p:grpSpPr>
        <p:sp>
          <p:nvSpPr>
            <p:cNvPr id="12" name="Freeform 12">
              <a:extLst>
                <a:ext uri="{FF2B5EF4-FFF2-40B4-BE49-F238E27FC236}">
                  <a16:creationId xmlns:a16="http://schemas.microsoft.com/office/drawing/2014/main" id="{0E2C337C-8F5A-463D-26B4-614559B86386}"/>
                </a:ext>
              </a:extLst>
            </p:cNvPr>
            <p:cNvSpPr/>
            <p:nvPr/>
          </p:nvSpPr>
          <p:spPr>
            <a:xfrm>
              <a:off x="0" y="0"/>
              <a:ext cx="362718" cy="1283568"/>
            </a:xfrm>
            <a:custGeom>
              <a:avLst/>
              <a:gdLst/>
              <a:ahLst/>
              <a:cxnLst/>
              <a:rect l="l" t="t" r="r" b="b"/>
              <a:pathLst>
                <a:path w="362718" h="1283568">
                  <a:moveTo>
                    <a:pt x="362718" y="0"/>
                  </a:moveTo>
                  <a:lnTo>
                    <a:pt x="362718" y="1169268"/>
                  </a:lnTo>
                  <a:lnTo>
                    <a:pt x="181359" y="1283568"/>
                  </a:lnTo>
                  <a:lnTo>
                    <a:pt x="0" y="1169268"/>
                  </a:lnTo>
                  <a:lnTo>
                    <a:pt x="0" y="0"/>
                  </a:lnTo>
                  <a:lnTo>
                    <a:pt x="362718" y="0"/>
                  </a:lnTo>
                  <a:close/>
                </a:path>
              </a:pathLst>
            </a:custGeom>
            <a:solidFill>
              <a:srgbClr val="FFB81C"/>
            </a:solidFill>
          </p:spPr>
          <p:txBody>
            <a:bodyPr/>
            <a:lstStyle/>
            <a:p>
              <a:endParaRPr lang="en-US" sz="1200"/>
            </a:p>
          </p:txBody>
        </p:sp>
        <p:sp>
          <p:nvSpPr>
            <p:cNvPr id="13" name="TextBox 13">
              <a:extLst>
                <a:ext uri="{FF2B5EF4-FFF2-40B4-BE49-F238E27FC236}">
                  <a16:creationId xmlns:a16="http://schemas.microsoft.com/office/drawing/2014/main" id="{619A6AAB-E33E-102C-D2F5-7E4438FE9DAA}"/>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pic>
        <p:nvPicPr>
          <p:cNvPr id="14" name="Picture 14">
            <a:extLst>
              <a:ext uri="{FF2B5EF4-FFF2-40B4-BE49-F238E27FC236}">
                <a16:creationId xmlns:a16="http://schemas.microsoft.com/office/drawing/2014/main" id="{4B877F7D-4FF3-08B9-B63B-59276D48FB1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9535718" y="6325838"/>
            <a:ext cx="1747397" cy="532162"/>
          </a:xfrm>
          <a:prstGeom prst="rect">
            <a:avLst/>
          </a:prstGeom>
        </p:spPr>
      </p:pic>
      <p:sp>
        <p:nvSpPr>
          <p:cNvPr id="22" name="TextBox 11">
            <a:extLst>
              <a:ext uri="{FF2B5EF4-FFF2-40B4-BE49-F238E27FC236}">
                <a16:creationId xmlns:a16="http://schemas.microsoft.com/office/drawing/2014/main" id="{10C23261-64A0-F150-B378-E6F073E9C694}"/>
              </a:ext>
            </a:extLst>
          </p:cNvPr>
          <p:cNvSpPr txBox="1"/>
          <p:nvPr/>
        </p:nvSpPr>
        <p:spPr>
          <a:xfrm>
            <a:off x="491191" y="389655"/>
            <a:ext cx="10476470" cy="699487"/>
          </a:xfrm>
          <a:prstGeom prst="rect">
            <a:avLst/>
          </a:prstGeom>
        </p:spPr>
        <p:txBody>
          <a:bodyPr wrap="square" lIns="0" tIns="0" rIns="0" bIns="0" rtlCol="0" anchor="t">
            <a:spAutoFit/>
          </a:bodyPr>
          <a:lstStyle/>
          <a:p>
            <a:pPr>
              <a:lnSpc>
                <a:spcPts val="5920"/>
              </a:lnSpc>
            </a:pPr>
            <a:r>
              <a:rPr lang="en-US" sz="4400" dirty="0">
                <a:solidFill>
                  <a:srgbClr val="003DA5"/>
                </a:solidFill>
                <a:latin typeface="Oswald Bold"/>
              </a:rPr>
              <a:t>Resources</a:t>
            </a:r>
          </a:p>
        </p:txBody>
      </p:sp>
      <p:sp>
        <p:nvSpPr>
          <p:cNvPr id="24" name="TextBox 12">
            <a:extLst>
              <a:ext uri="{FF2B5EF4-FFF2-40B4-BE49-F238E27FC236}">
                <a16:creationId xmlns:a16="http://schemas.microsoft.com/office/drawing/2014/main" id="{7CE61664-0951-9ADB-1B75-401EDC1AC302}"/>
              </a:ext>
            </a:extLst>
          </p:cNvPr>
          <p:cNvSpPr txBox="1"/>
          <p:nvPr/>
        </p:nvSpPr>
        <p:spPr>
          <a:xfrm>
            <a:off x="491651" y="1356805"/>
            <a:ext cx="11270777" cy="1354410"/>
          </a:xfrm>
          <a:prstGeom prst="rect">
            <a:avLst/>
          </a:prstGeom>
        </p:spPr>
        <p:txBody>
          <a:bodyPr wrap="square" lIns="0" tIns="0" rIns="0" bIns="0" rtlCol="0" anchor="t">
            <a:spAutoFit/>
          </a:bodyPr>
          <a:lstStyle/>
          <a:p>
            <a:pPr marL="609630" lvl="1" indent="-304815">
              <a:buFont typeface="Arial" panose="020B0604020202020204" pitchFamily="34" charset="0"/>
              <a:buChar char="•"/>
            </a:pPr>
            <a:r>
              <a:rPr lang="en-US" sz="1867" dirty="0">
                <a:latin typeface="Fira Sans Book"/>
              </a:rPr>
              <a:t>Visit </a:t>
            </a:r>
            <a:r>
              <a:rPr lang="en-US" sz="1867" dirty="0">
                <a:latin typeface="Fira Sans Book"/>
                <a:hlinkClick r:id="rId4"/>
              </a:rPr>
              <a:t>fpa.ucr.edu </a:t>
            </a:r>
            <a:r>
              <a:rPr lang="en-US" sz="1867" dirty="0">
                <a:latin typeface="Fira Sans Book"/>
              </a:rPr>
              <a:t>for more information on CBR.</a:t>
            </a:r>
          </a:p>
          <a:p>
            <a:pPr lvl="1"/>
            <a:endParaRPr lang="en-US" sz="1867" b="1" dirty="0">
              <a:latin typeface="Fira Sans Book"/>
            </a:endParaRPr>
          </a:p>
          <a:p>
            <a:pPr lvl="1"/>
            <a:endParaRPr lang="en-US" sz="1867" b="1" dirty="0">
              <a:latin typeface="Fira Sans Book"/>
            </a:endParaRPr>
          </a:p>
          <a:p>
            <a:pPr marL="533427" lvl="1" indent="-228611">
              <a:buFont typeface="Arial"/>
              <a:buChar char="•"/>
            </a:pPr>
            <a:endParaRPr lang="en-US" sz="1600" dirty="0">
              <a:solidFill>
                <a:srgbClr val="003DA5"/>
              </a:solidFill>
              <a:latin typeface="Fira Sans Book"/>
            </a:endParaRPr>
          </a:p>
          <a:p>
            <a:pPr lvl="1"/>
            <a:endParaRPr lang="en-US" sz="1600" dirty="0">
              <a:solidFill>
                <a:srgbClr val="003DA5"/>
              </a:solidFill>
              <a:latin typeface="Fira Sans Book"/>
            </a:endParaRPr>
          </a:p>
        </p:txBody>
      </p:sp>
      <p:sp>
        <p:nvSpPr>
          <p:cNvPr id="6" name="TextBox 5">
            <a:extLst>
              <a:ext uri="{FF2B5EF4-FFF2-40B4-BE49-F238E27FC236}">
                <a16:creationId xmlns:a16="http://schemas.microsoft.com/office/drawing/2014/main" id="{97B29185-DDF6-910C-1B7E-035C8A6C08FB}"/>
              </a:ext>
            </a:extLst>
          </p:cNvPr>
          <p:cNvSpPr txBox="1"/>
          <p:nvPr/>
        </p:nvSpPr>
        <p:spPr>
          <a:xfrm>
            <a:off x="11059026" y="180473"/>
            <a:ext cx="972552" cy="266676"/>
          </a:xfrm>
          <a:prstGeom prst="rect">
            <a:avLst/>
          </a:prstGeom>
          <a:noFill/>
        </p:spPr>
        <p:txBody>
          <a:bodyPr rot="0" spcFirstLastPara="0" vertOverflow="overflow" horzOverflow="overflow" vert="horz" wrap="square" lIns="60960" tIns="30480" rIns="60960" bIns="30480" numCol="1" spcCol="0" rtlCol="0" fromWordArt="0" anchor="t" anchorCtr="0" forceAA="0" compatLnSpc="1">
            <a:prstTxWarp prst="textNoShape">
              <a:avLst/>
            </a:prstTxWarp>
            <a:spAutoFit/>
          </a:bodyPr>
          <a:lstStyle/>
          <a:p>
            <a:pPr algn="l"/>
            <a:r>
              <a:rPr lang="en-US" sz="1333" i="1" dirty="0">
                <a:solidFill>
                  <a:srgbClr val="003DA5"/>
                </a:solidFill>
                <a:latin typeface="Oswald"/>
                <a:cs typeface="Calibri"/>
              </a:rPr>
              <a:t>Jesus</a:t>
            </a:r>
            <a:endParaRPr lang="en-US" sz="1200" dirty="0"/>
          </a:p>
        </p:txBody>
      </p:sp>
      <p:pic>
        <p:nvPicPr>
          <p:cNvPr id="8" name="Picture 7">
            <a:extLst>
              <a:ext uri="{FF2B5EF4-FFF2-40B4-BE49-F238E27FC236}">
                <a16:creationId xmlns:a16="http://schemas.microsoft.com/office/drawing/2014/main" id="{31353AEA-02CD-5F27-EB6C-7E73727365CA}"/>
              </a:ext>
            </a:extLst>
          </p:cNvPr>
          <p:cNvPicPr>
            <a:picLocks noChangeAspect="1"/>
          </p:cNvPicPr>
          <p:nvPr/>
        </p:nvPicPr>
        <p:blipFill>
          <a:blip r:embed="rId5"/>
          <a:stretch>
            <a:fillRect/>
          </a:stretch>
        </p:blipFill>
        <p:spPr>
          <a:xfrm>
            <a:off x="2152235" y="2097094"/>
            <a:ext cx="7383483" cy="3047037"/>
          </a:xfrm>
          <a:prstGeom prst="rect">
            <a:avLst/>
          </a:prstGeom>
        </p:spPr>
      </p:pic>
    </p:spTree>
    <p:extLst>
      <p:ext uri="{BB962C8B-B14F-4D97-AF65-F5344CB8AC3E}">
        <p14:creationId xmlns:p14="http://schemas.microsoft.com/office/powerpoint/2010/main" val="3607479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06ACD-F49F-CBF4-42DD-B081F74FA58F}"/>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D14892D8-6C83-9CCD-38A8-9F65431920A7}"/>
              </a:ext>
            </a:extLst>
          </p:cNvPr>
          <p:cNvGrpSpPr/>
          <p:nvPr/>
        </p:nvGrpSpPr>
        <p:grpSpPr>
          <a:xfrm rot="-5400000">
            <a:off x="5976824" y="517791"/>
            <a:ext cx="470723" cy="12424371"/>
            <a:chOff x="0" y="0"/>
            <a:chExt cx="247589" cy="6534922"/>
          </a:xfrm>
        </p:grpSpPr>
        <p:sp>
          <p:nvSpPr>
            <p:cNvPr id="3" name="Freeform 3">
              <a:extLst>
                <a:ext uri="{FF2B5EF4-FFF2-40B4-BE49-F238E27FC236}">
                  <a16:creationId xmlns:a16="http://schemas.microsoft.com/office/drawing/2014/main" id="{A0614B9F-39F1-BD1F-61AB-32C220DAC6E2}"/>
                </a:ext>
              </a:extLst>
            </p:cNvPr>
            <p:cNvSpPr/>
            <p:nvPr/>
          </p:nvSpPr>
          <p:spPr>
            <a:xfrm>
              <a:off x="0" y="0"/>
              <a:ext cx="247589" cy="6534921"/>
            </a:xfrm>
            <a:custGeom>
              <a:avLst/>
              <a:gdLst/>
              <a:ahLst/>
              <a:cxnLst/>
              <a:rect l="l" t="t" r="r" b="b"/>
              <a:pathLst>
                <a:path w="247589" h="6534921">
                  <a:moveTo>
                    <a:pt x="247589" y="0"/>
                  </a:moveTo>
                  <a:lnTo>
                    <a:pt x="247589" y="6420622"/>
                  </a:lnTo>
                  <a:lnTo>
                    <a:pt x="123794" y="6534921"/>
                  </a:lnTo>
                  <a:lnTo>
                    <a:pt x="0" y="6420622"/>
                  </a:lnTo>
                  <a:lnTo>
                    <a:pt x="0" y="0"/>
                  </a:lnTo>
                  <a:lnTo>
                    <a:pt x="247589" y="0"/>
                  </a:lnTo>
                  <a:close/>
                </a:path>
              </a:pathLst>
            </a:custGeom>
            <a:solidFill>
              <a:srgbClr val="003DA5"/>
            </a:solidFill>
          </p:spPr>
          <p:txBody>
            <a:bodyPr/>
            <a:lstStyle/>
            <a:p>
              <a:endParaRPr lang="en-US" sz="1200"/>
            </a:p>
          </p:txBody>
        </p:sp>
        <p:sp>
          <p:nvSpPr>
            <p:cNvPr id="4" name="TextBox 4">
              <a:extLst>
                <a:ext uri="{FF2B5EF4-FFF2-40B4-BE49-F238E27FC236}">
                  <a16:creationId xmlns:a16="http://schemas.microsoft.com/office/drawing/2014/main" id="{C80842B3-E8A7-4355-F431-9C2D1A9B8471}"/>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grpSp>
        <p:nvGrpSpPr>
          <p:cNvPr id="11" name="Group 11">
            <a:extLst>
              <a:ext uri="{FF2B5EF4-FFF2-40B4-BE49-F238E27FC236}">
                <a16:creationId xmlns:a16="http://schemas.microsoft.com/office/drawing/2014/main" id="{1A1A519E-DD3F-71DD-F2D9-7C82DD68FA3D}"/>
              </a:ext>
            </a:extLst>
          </p:cNvPr>
          <p:cNvGrpSpPr/>
          <p:nvPr/>
        </p:nvGrpSpPr>
        <p:grpSpPr>
          <a:xfrm rot="-5400000">
            <a:off x="10156393" y="5508193"/>
            <a:ext cx="594792" cy="2104822"/>
            <a:chOff x="0" y="0"/>
            <a:chExt cx="362718" cy="1283568"/>
          </a:xfrm>
        </p:grpSpPr>
        <p:sp>
          <p:nvSpPr>
            <p:cNvPr id="12" name="Freeform 12">
              <a:extLst>
                <a:ext uri="{FF2B5EF4-FFF2-40B4-BE49-F238E27FC236}">
                  <a16:creationId xmlns:a16="http://schemas.microsoft.com/office/drawing/2014/main" id="{DFC995E9-BDE2-9F67-E398-4875991BE2C6}"/>
                </a:ext>
              </a:extLst>
            </p:cNvPr>
            <p:cNvSpPr/>
            <p:nvPr/>
          </p:nvSpPr>
          <p:spPr>
            <a:xfrm>
              <a:off x="0" y="0"/>
              <a:ext cx="362718" cy="1283568"/>
            </a:xfrm>
            <a:custGeom>
              <a:avLst/>
              <a:gdLst/>
              <a:ahLst/>
              <a:cxnLst/>
              <a:rect l="l" t="t" r="r" b="b"/>
              <a:pathLst>
                <a:path w="362718" h="1283568">
                  <a:moveTo>
                    <a:pt x="362718" y="0"/>
                  </a:moveTo>
                  <a:lnTo>
                    <a:pt x="362718" y="1169268"/>
                  </a:lnTo>
                  <a:lnTo>
                    <a:pt x="181359" y="1283568"/>
                  </a:lnTo>
                  <a:lnTo>
                    <a:pt x="0" y="1169268"/>
                  </a:lnTo>
                  <a:lnTo>
                    <a:pt x="0" y="0"/>
                  </a:lnTo>
                  <a:lnTo>
                    <a:pt x="362718" y="0"/>
                  </a:lnTo>
                  <a:close/>
                </a:path>
              </a:pathLst>
            </a:custGeom>
            <a:solidFill>
              <a:srgbClr val="FFB81C"/>
            </a:solidFill>
          </p:spPr>
          <p:txBody>
            <a:bodyPr/>
            <a:lstStyle/>
            <a:p>
              <a:endParaRPr lang="en-US" sz="1200"/>
            </a:p>
          </p:txBody>
        </p:sp>
        <p:sp>
          <p:nvSpPr>
            <p:cNvPr id="13" name="TextBox 13">
              <a:extLst>
                <a:ext uri="{FF2B5EF4-FFF2-40B4-BE49-F238E27FC236}">
                  <a16:creationId xmlns:a16="http://schemas.microsoft.com/office/drawing/2014/main" id="{5116404B-C24C-95C6-E298-26F2FC7C2DAA}"/>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pic>
        <p:nvPicPr>
          <p:cNvPr id="14" name="Picture 14">
            <a:extLst>
              <a:ext uri="{FF2B5EF4-FFF2-40B4-BE49-F238E27FC236}">
                <a16:creationId xmlns:a16="http://schemas.microsoft.com/office/drawing/2014/main" id="{9F2FDD71-AF21-3BAF-114A-F622AF96A9A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9535718" y="6325838"/>
            <a:ext cx="1747397" cy="532162"/>
          </a:xfrm>
          <a:prstGeom prst="rect">
            <a:avLst/>
          </a:prstGeom>
        </p:spPr>
      </p:pic>
      <p:sp>
        <p:nvSpPr>
          <p:cNvPr id="22" name="TextBox 11">
            <a:extLst>
              <a:ext uri="{FF2B5EF4-FFF2-40B4-BE49-F238E27FC236}">
                <a16:creationId xmlns:a16="http://schemas.microsoft.com/office/drawing/2014/main" id="{4E3F6D41-F774-75AD-6027-B138BD077427}"/>
              </a:ext>
            </a:extLst>
          </p:cNvPr>
          <p:cNvSpPr txBox="1"/>
          <p:nvPr/>
        </p:nvSpPr>
        <p:spPr>
          <a:xfrm>
            <a:off x="491191" y="389655"/>
            <a:ext cx="10476470" cy="756617"/>
          </a:xfrm>
          <a:prstGeom prst="rect">
            <a:avLst/>
          </a:prstGeom>
        </p:spPr>
        <p:txBody>
          <a:bodyPr wrap="square" lIns="0" tIns="0" rIns="0" bIns="0" rtlCol="0" anchor="t">
            <a:spAutoFit/>
          </a:bodyPr>
          <a:lstStyle/>
          <a:p>
            <a:pPr>
              <a:lnSpc>
                <a:spcPts val="5920"/>
              </a:lnSpc>
            </a:pPr>
            <a:r>
              <a:rPr lang="en-US" sz="5334" dirty="0">
                <a:solidFill>
                  <a:srgbClr val="003DA5"/>
                </a:solidFill>
                <a:latin typeface="Oswald Bold"/>
              </a:rPr>
              <a:t>History</a:t>
            </a:r>
          </a:p>
        </p:txBody>
      </p:sp>
      <p:sp>
        <p:nvSpPr>
          <p:cNvPr id="24" name="TextBox 12">
            <a:extLst>
              <a:ext uri="{FF2B5EF4-FFF2-40B4-BE49-F238E27FC236}">
                <a16:creationId xmlns:a16="http://schemas.microsoft.com/office/drawing/2014/main" id="{8CC34261-B67F-AA99-CA91-4CBFA3182945}"/>
              </a:ext>
            </a:extLst>
          </p:cNvPr>
          <p:cNvSpPr txBox="1"/>
          <p:nvPr/>
        </p:nvSpPr>
        <p:spPr>
          <a:xfrm>
            <a:off x="491651" y="1356805"/>
            <a:ext cx="11270777" cy="4227632"/>
          </a:xfrm>
          <a:prstGeom prst="rect">
            <a:avLst/>
          </a:prstGeom>
        </p:spPr>
        <p:txBody>
          <a:bodyPr wrap="square" lIns="0" tIns="0" rIns="0" bIns="0" rtlCol="0" anchor="t">
            <a:spAutoFit/>
          </a:bodyPr>
          <a:lstStyle/>
          <a:p>
            <a:pPr marL="533427" lvl="1" indent="-228611">
              <a:buFont typeface="Arial"/>
              <a:buChar char="•"/>
            </a:pPr>
            <a:r>
              <a:rPr lang="en-US" sz="1867" dirty="0">
                <a:latin typeface="Fira Sans Book"/>
              </a:rPr>
              <a:t>First CBR mitigation cycle happened during FY19 using the December 2018 snapshot. </a:t>
            </a:r>
          </a:p>
          <a:p>
            <a:pPr marL="533427" lvl="1" indent="-228611">
              <a:buFont typeface="Arial"/>
              <a:buChar char="•"/>
            </a:pPr>
            <a:endParaRPr lang="en-US" sz="1867" dirty="0">
              <a:latin typeface="Fira Sans Book"/>
            </a:endParaRPr>
          </a:p>
          <a:p>
            <a:pPr marL="533427" lvl="1" indent="-228611">
              <a:buFont typeface="Arial"/>
              <a:buChar char="•"/>
            </a:pPr>
            <a:r>
              <a:rPr lang="en-US" sz="1867" dirty="0">
                <a:latin typeface="Fira Sans Book"/>
              </a:rPr>
              <a:t>An extensive exercise was done by our prior AVC to review benefit budgets at the org level. </a:t>
            </a:r>
          </a:p>
          <a:p>
            <a:pPr marL="533427" lvl="1" indent="-228611">
              <a:buFont typeface="Arial"/>
              <a:buChar char="•"/>
            </a:pPr>
            <a:endParaRPr lang="en-US" sz="1867" dirty="0">
              <a:latin typeface="Fira Sans Book"/>
            </a:endParaRPr>
          </a:p>
          <a:p>
            <a:pPr marL="533427" lvl="1" indent="-228611">
              <a:buFont typeface="Arial"/>
              <a:buChar char="•"/>
            </a:pPr>
            <a:r>
              <a:rPr lang="en-US" sz="1867" dirty="0">
                <a:latin typeface="Fira Sans Book"/>
              </a:rPr>
              <a:t>BEAs were reviewed for the 3 years prior to see why any perm budgets were reduced or moved outside of the benefit BC’s.</a:t>
            </a:r>
          </a:p>
          <a:p>
            <a:pPr marL="533427" lvl="1" indent="-228611">
              <a:buFont typeface="Arial"/>
              <a:buChar char="•"/>
            </a:pPr>
            <a:endParaRPr lang="en-US" sz="1867" dirty="0">
              <a:latin typeface="Fira Sans Book"/>
            </a:endParaRPr>
          </a:p>
          <a:p>
            <a:pPr marL="533427" lvl="1" indent="-228611">
              <a:buFont typeface="Arial"/>
              <a:buChar char="•"/>
            </a:pPr>
            <a:r>
              <a:rPr lang="en-US" sz="1867" dirty="0">
                <a:latin typeface="Fira Sans Book"/>
              </a:rPr>
              <a:t>After establishing the appropriate baseline, central campus pulled back any perm benefit budgets related to unfilled positions. </a:t>
            </a:r>
          </a:p>
          <a:p>
            <a:pPr marL="533427" lvl="1" indent="-228611">
              <a:buFont typeface="Arial"/>
              <a:buChar char="•"/>
            </a:pPr>
            <a:endParaRPr lang="en-US" sz="1867" dirty="0">
              <a:latin typeface="Fira Sans Book"/>
            </a:endParaRPr>
          </a:p>
          <a:p>
            <a:pPr marL="533427" lvl="1" indent="-228611">
              <a:buFont typeface="Arial"/>
              <a:buChar char="•"/>
            </a:pPr>
            <a:r>
              <a:rPr lang="en-US" sz="1867" dirty="0">
                <a:latin typeface="Fira Sans Book"/>
              </a:rPr>
              <a:t>The intent going forward is to fund Orgs, through the mitigation process, for any vacant positions they filled that we had pulled back funding for and to ensure that we adjusted budgets accordingly for either raising or reducing CBR rates for the existing filled positions. </a:t>
            </a:r>
          </a:p>
          <a:p>
            <a:pPr marL="533427" lvl="1" indent="-228611">
              <a:buFont typeface="Arial"/>
              <a:buChar char="•"/>
            </a:pPr>
            <a:endParaRPr lang="en-US" sz="1600" dirty="0">
              <a:solidFill>
                <a:srgbClr val="003DA5"/>
              </a:solidFill>
              <a:latin typeface="Fira Sans Book"/>
            </a:endParaRPr>
          </a:p>
          <a:p>
            <a:pPr lvl="1"/>
            <a:endParaRPr lang="en-US" sz="1600" dirty="0">
              <a:solidFill>
                <a:srgbClr val="003DA5"/>
              </a:solidFill>
              <a:latin typeface="Fira Sans Book"/>
            </a:endParaRPr>
          </a:p>
        </p:txBody>
      </p:sp>
      <p:sp>
        <p:nvSpPr>
          <p:cNvPr id="6" name="TextBox 5">
            <a:extLst>
              <a:ext uri="{FF2B5EF4-FFF2-40B4-BE49-F238E27FC236}">
                <a16:creationId xmlns:a16="http://schemas.microsoft.com/office/drawing/2014/main" id="{03453A6E-AACA-170D-8D84-EBA9D179A183}"/>
              </a:ext>
            </a:extLst>
          </p:cNvPr>
          <p:cNvSpPr txBox="1"/>
          <p:nvPr/>
        </p:nvSpPr>
        <p:spPr>
          <a:xfrm>
            <a:off x="11059026" y="180473"/>
            <a:ext cx="972552" cy="266676"/>
          </a:xfrm>
          <a:prstGeom prst="rect">
            <a:avLst/>
          </a:prstGeom>
          <a:noFill/>
        </p:spPr>
        <p:txBody>
          <a:bodyPr rot="0" spcFirstLastPara="0" vertOverflow="overflow" horzOverflow="overflow" vert="horz" wrap="square" lIns="60960" tIns="30480" rIns="60960" bIns="30480" numCol="1" spcCol="0" rtlCol="0" fromWordArt="0" anchor="t" anchorCtr="0" forceAA="0" compatLnSpc="1">
            <a:prstTxWarp prst="textNoShape">
              <a:avLst/>
            </a:prstTxWarp>
            <a:spAutoFit/>
          </a:bodyPr>
          <a:lstStyle/>
          <a:p>
            <a:pPr algn="l"/>
            <a:r>
              <a:rPr lang="en-US" sz="1333" i="1" dirty="0">
                <a:solidFill>
                  <a:srgbClr val="003DA5"/>
                </a:solidFill>
                <a:latin typeface="Oswald"/>
                <a:cs typeface="Calibri"/>
              </a:rPr>
              <a:t>Susana</a:t>
            </a:r>
            <a:endParaRPr lang="en-US" sz="1200" dirty="0"/>
          </a:p>
        </p:txBody>
      </p:sp>
    </p:spTree>
    <p:extLst>
      <p:ext uri="{BB962C8B-B14F-4D97-AF65-F5344CB8AC3E}">
        <p14:creationId xmlns:p14="http://schemas.microsoft.com/office/powerpoint/2010/main" val="3271420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0B6274-91E1-28F0-FAF3-1190A94E1340}"/>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1CE934B1-6982-8DB9-7D75-76FD824026AF}"/>
              </a:ext>
            </a:extLst>
          </p:cNvPr>
          <p:cNvGrpSpPr/>
          <p:nvPr/>
        </p:nvGrpSpPr>
        <p:grpSpPr>
          <a:xfrm rot="-5400000">
            <a:off x="5976824" y="517791"/>
            <a:ext cx="470723" cy="12424371"/>
            <a:chOff x="0" y="0"/>
            <a:chExt cx="247589" cy="6534922"/>
          </a:xfrm>
        </p:grpSpPr>
        <p:sp>
          <p:nvSpPr>
            <p:cNvPr id="3" name="Freeform 3">
              <a:extLst>
                <a:ext uri="{FF2B5EF4-FFF2-40B4-BE49-F238E27FC236}">
                  <a16:creationId xmlns:a16="http://schemas.microsoft.com/office/drawing/2014/main" id="{66410061-317F-2DA2-CB18-70FE4C2F20C2}"/>
                </a:ext>
              </a:extLst>
            </p:cNvPr>
            <p:cNvSpPr/>
            <p:nvPr/>
          </p:nvSpPr>
          <p:spPr>
            <a:xfrm>
              <a:off x="0" y="0"/>
              <a:ext cx="247589" cy="6534921"/>
            </a:xfrm>
            <a:custGeom>
              <a:avLst/>
              <a:gdLst/>
              <a:ahLst/>
              <a:cxnLst/>
              <a:rect l="l" t="t" r="r" b="b"/>
              <a:pathLst>
                <a:path w="247589" h="6534921">
                  <a:moveTo>
                    <a:pt x="247589" y="0"/>
                  </a:moveTo>
                  <a:lnTo>
                    <a:pt x="247589" y="6420622"/>
                  </a:lnTo>
                  <a:lnTo>
                    <a:pt x="123794" y="6534921"/>
                  </a:lnTo>
                  <a:lnTo>
                    <a:pt x="0" y="6420622"/>
                  </a:lnTo>
                  <a:lnTo>
                    <a:pt x="0" y="0"/>
                  </a:lnTo>
                  <a:lnTo>
                    <a:pt x="247589" y="0"/>
                  </a:lnTo>
                  <a:close/>
                </a:path>
              </a:pathLst>
            </a:custGeom>
            <a:solidFill>
              <a:srgbClr val="003DA5"/>
            </a:solidFill>
          </p:spPr>
          <p:txBody>
            <a:bodyPr/>
            <a:lstStyle/>
            <a:p>
              <a:endParaRPr lang="en-US" sz="1200"/>
            </a:p>
          </p:txBody>
        </p:sp>
        <p:sp>
          <p:nvSpPr>
            <p:cNvPr id="4" name="TextBox 4">
              <a:extLst>
                <a:ext uri="{FF2B5EF4-FFF2-40B4-BE49-F238E27FC236}">
                  <a16:creationId xmlns:a16="http://schemas.microsoft.com/office/drawing/2014/main" id="{884D00AD-CE15-6DDF-E1EA-469A8ADA7BDB}"/>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grpSp>
        <p:nvGrpSpPr>
          <p:cNvPr id="11" name="Group 11">
            <a:extLst>
              <a:ext uri="{FF2B5EF4-FFF2-40B4-BE49-F238E27FC236}">
                <a16:creationId xmlns:a16="http://schemas.microsoft.com/office/drawing/2014/main" id="{4D28F1D9-D1F9-A863-2000-EC79F8093F3F}"/>
              </a:ext>
            </a:extLst>
          </p:cNvPr>
          <p:cNvGrpSpPr/>
          <p:nvPr/>
        </p:nvGrpSpPr>
        <p:grpSpPr>
          <a:xfrm rot="-5400000">
            <a:off x="10156393" y="5508193"/>
            <a:ext cx="594792" cy="2104822"/>
            <a:chOff x="0" y="0"/>
            <a:chExt cx="362718" cy="1283568"/>
          </a:xfrm>
        </p:grpSpPr>
        <p:sp>
          <p:nvSpPr>
            <p:cNvPr id="12" name="Freeform 12">
              <a:extLst>
                <a:ext uri="{FF2B5EF4-FFF2-40B4-BE49-F238E27FC236}">
                  <a16:creationId xmlns:a16="http://schemas.microsoft.com/office/drawing/2014/main" id="{D6C952FA-E563-33FC-3D06-CD99E8BAE8DE}"/>
                </a:ext>
              </a:extLst>
            </p:cNvPr>
            <p:cNvSpPr/>
            <p:nvPr/>
          </p:nvSpPr>
          <p:spPr>
            <a:xfrm>
              <a:off x="0" y="0"/>
              <a:ext cx="362718" cy="1283568"/>
            </a:xfrm>
            <a:custGeom>
              <a:avLst/>
              <a:gdLst/>
              <a:ahLst/>
              <a:cxnLst/>
              <a:rect l="l" t="t" r="r" b="b"/>
              <a:pathLst>
                <a:path w="362718" h="1283568">
                  <a:moveTo>
                    <a:pt x="362718" y="0"/>
                  </a:moveTo>
                  <a:lnTo>
                    <a:pt x="362718" y="1169268"/>
                  </a:lnTo>
                  <a:lnTo>
                    <a:pt x="181359" y="1283568"/>
                  </a:lnTo>
                  <a:lnTo>
                    <a:pt x="0" y="1169268"/>
                  </a:lnTo>
                  <a:lnTo>
                    <a:pt x="0" y="0"/>
                  </a:lnTo>
                  <a:lnTo>
                    <a:pt x="362718" y="0"/>
                  </a:lnTo>
                  <a:close/>
                </a:path>
              </a:pathLst>
            </a:custGeom>
            <a:solidFill>
              <a:srgbClr val="FFB81C"/>
            </a:solidFill>
          </p:spPr>
          <p:txBody>
            <a:bodyPr/>
            <a:lstStyle/>
            <a:p>
              <a:endParaRPr lang="en-US" sz="1200"/>
            </a:p>
          </p:txBody>
        </p:sp>
        <p:sp>
          <p:nvSpPr>
            <p:cNvPr id="13" name="TextBox 13">
              <a:extLst>
                <a:ext uri="{FF2B5EF4-FFF2-40B4-BE49-F238E27FC236}">
                  <a16:creationId xmlns:a16="http://schemas.microsoft.com/office/drawing/2014/main" id="{3F91C641-1095-E69D-823B-316E9E24DD9D}"/>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pic>
        <p:nvPicPr>
          <p:cNvPr id="14" name="Picture 14">
            <a:extLst>
              <a:ext uri="{FF2B5EF4-FFF2-40B4-BE49-F238E27FC236}">
                <a16:creationId xmlns:a16="http://schemas.microsoft.com/office/drawing/2014/main" id="{67C1C1F9-97EB-31EB-A657-6C3305FFBCD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9535718" y="6325838"/>
            <a:ext cx="1747397" cy="532162"/>
          </a:xfrm>
          <a:prstGeom prst="rect">
            <a:avLst/>
          </a:prstGeom>
        </p:spPr>
      </p:pic>
      <p:sp>
        <p:nvSpPr>
          <p:cNvPr id="22" name="TextBox 11">
            <a:extLst>
              <a:ext uri="{FF2B5EF4-FFF2-40B4-BE49-F238E27FC236}">
                <a16:creationId xmlns:a16="http://schemas.microsoft.com/office/drawing/2014/main" id="{02AE3163-B207-1766-CB72-9B696C6DE448}"/>
              </a:ext>
            </a:extLst>
          </p:cNvPr>
          <p:cNvSpPr txBox="1"/>
          <p:nvPr/>
        </p:nvSpPr>
        <p:spPr>
          <a:xfrm>
            <a:off x="491191" y="389655"/>
            <a:ext cx="10476470" cy="699487"/>
          </a:xfrm>
          <a:prstGeom prst="rect">
            <a:avLst/>
          </a:prstGeom>
        </p:spPr>
        <p:txBody>
          <a:bodyPr wrap="square" lIns="0" tIns="0" rIns="0" bIns="0" rtlCol="0" anchor="t">
            <a:spAutoFit/>
          </a:bodyPr>
          <a:lstStyle/>
          <a:p>
            <a:pPr>
              <a:lnSpc>
                <a:spcPts val="5920"/>
              </a:lnSpc>
            </a:pPr>
            <a:r>
              <a:rPr lang="en-US" sz="4400" dirty="0">
                <a:solidFill>
                  <a:srgbClr val="003DA5"/>
                </a:solidFill>
                <a:latin typeface="Oswald Bold"/>
              </a:rPr>
              <a:t>Definitions</a:t>
            </a:r>
          </a:p>
        </p:txBody>
      </p:sp>
      <p:sp>
        <p:nvSpPr>
          <p:cNvPr id="24" name="TextBox 12">
            <a:extLst>
              <a:ext uri="{FF2B5EF4-FFF2-40B4-BE49-F238E27FC236}">
                <a16:creationId xmlns:a16="http://schemas.microsoft.com/office/drawing/2014/main" id="{16D2AEAF-953D-F88C-1AB5-0BC0FBF5280E}"/>
              </a:ext>
            </a:extLst>
          </p:cNvPr>
          <p:cNvSpPr txBox="1"/>
          <p:nvPr/>
        </p:nvSpPr>
        <p:spPr>
          <a:xfrm>
            <a:off x="491651" y="1356805"/>
            <a:ext cx="11270777" cy="4227632"/>
          </a:xfrm>
          <a:prstGeom prst="rect">
            <a:avLst/>
          </a:prstGeom>
        </p:spPr>
        <p:txBody>
          <a:bodyPr wrap="square" lIns="0" tIns="0" rIns="0" bIns="0" rtlCol="0" anchor="t">
            <a:spAutoFit/>
          </a:bodyPr>
          <a:lstStyle/>
          <a:p>
            <a:pPr lvl="1"/>
            <a:r>
              <a:rPr lang="en-US" sz="1867" b="1" dirty="0">
                <a:latin typeface="Fira Sans Book"/>
              </a:rPr>
              <a:t>Core Funds</a:t>
            </a:r>
          </a:p>
          <a:p>
            <a:pPr lvl="1"/>
            <a:r>
              <a:rPr lang="en-US" sz="1867" dirty="0">
                <a:latin typeface="Fira Sans Book"/>
              </a:rPr>
              <a:t>For CBR mitigation, these include funds 19900, 19912, 19924, 19942, and 67000.</a:t>
            </a:r>
          </a:p>
          <a:p>
            <a:pPr marL="533427" lvl="1" indent="-228611">
              <a:buFont typeface="Arial"/>
              <a:buChar char="•"/>
            </a:pPr>
            <a:endParaRPr lang="en-US" sz="1867" dirty="0">
              <a:latin typeface="Fira Sans Book"/>
            </a:endParaRPr>
          </a:p>
          <a:p>
            <a:pPr lvl="1"/>
            <a:r>
              <a:rPr lang="en-US" sz="1867" b="1" dirty="0">
                <a:latin typeface="Fira Sans Book"/>
              </a:rPr>
              <a:t>Benefits Pool</a:t>
            </a:r>
          </a:p>
          <a:p>
            <a:pPr lvl="1"/>
            <a:r>
              <a:rPr lang="en-US" sz="1867" dirty="0">
                <a:latin typeface="Fira Sans Book"/>
              </a:rPr>
              <a:t>The Benefits Pool is owned and managed by the Central Budget Office (CBO) and includes all permanent funds in benefit budget categories (BC20 and BC30) within core funds. Any budget in BC20 and BC30 across these funds is part of the Benefits Pool, regardless of other COA elements like activity, function or flexes.  Please note that BC76 no longer allows perm budget, you can use it to cash manage saving or unallocated temp benefits but no perm budget can be posted to BC76.</a:t>
            </a:r>
          </a:p>
          <a:p>
            <a:pPr marL="533427" lvl="1" indent="-228611">
              <a:buFont typeface="Arial"/>
              <a:buChar char="•"/>
            </a:pPr>
            <a:endParaRPr lang="en-US" sz="1867" dirty="0">
              <a:latin typeface="Fira Sans Book"/>
            </a:endParaRPr>
          </a:p>
          <a:p>
            <a:pPr lvl="1"/>
            <a:r>
              <a:rPr lang="en-US" sz="1867" b="1" dirty="0">
                <a:latin typeface="Fira Sans Book"/>
              </a:rPr>
              <a:t>Employee Benefits Base Budget</a:t>
            </a:r>
          </a:p>
          <a:p>
            <a:pPr lvl="1"/>
            <a:r>
              <a:rPr lang="en-US" sz="1867" dirty="0">
                <a:latin typeface="Fira Sans Book"/>
              </a:rPr>
              <a:t>The estimated permanent benefits budget needed by an Org on July 1 to cover the costs of benefits for filled positions on core funds. The CBO uses the mitigation process to estimate this base budget for each Org.</a:t>
            </a:r>
          </a:p>
          <a:p>
            <a:pPr marL="533427" lvl="1" indent="-228611">
              <a:buFont typeface="Arial"/>
              <a:buChar char="•"/>
            </a:pPr>
            <a:endParaRPr lang="en-US" sz="1600" dirty="0">
              <a:solidFill>
                <a:srgbClr val="003DA5"/>
              </a:solidFill>
              <a:latin typeface="Fira Sans Book"/>
            </a:endParaRPr>
          </a:p>
          <a:p>
            <a:pPr lvl="1"/>
            <a:endParaRPr lang="en-US" sz="1600" dirty="0">
              <a:solidFill>
                <a:srgbClr val="003DA5"/>
              </a:solidFill>
              <a:latin typeface="Fira Sans Book"/>
            </a:endParaRPr>
          </a:p>
        </p:txBody>
      </p:sp>
      <p:sp>
        <p:nvSpPr>
          <p:cNvPr id="6" name="TextBox 5">
            <a:extLst>
              <a:ext uri="{FF2B5EF4-FFF2-40B4-BE49-F238E27FC236}">
                <a16:creationId xmlns:a16="http://schemas.microsoft.com/office/drawing/2014/main" id="{FC25945A-0A49-C15C-1969-751D46CA7FE9}"/>
              </a:ext>
            </a:extLst>
          </p:cNvPr>
          <p:cNvSpPr txBox="1"/>
          <p:nvPr/>
        </p:nvSpPr>
        <p:spPr>
          <a:xfrm>
            <a:off x="11059026" y="180473"/>
            <a:ext cx="972552" cy="266676"/>
          </a:xfrm>
          <a:prstGeom prst="rect">
            <a:avLst/>
          </a:prstGeom>
          <a:noFill/>
        </p:spPr>
        <p:txBody>
          <a:bodyPr rot="0" spcFirstLastPara="0" vertOverflow="overflow" horzOverflow="overflow" vert="horz" wrap="square" lIns="60960" tIns="30480" rIns="60960" bIns="30480" numCol="1" spcCol="0" rtlCol="0" fromWordArt="0" anchor="t" anchorCtr="0" forceAA="0" compatLnSpc="1">
            <a:prstTxWarp prst="textNoShape">
              <a:avLst/>
            </a:prstTxWarp>
            <a:spAutoFit/>
          </a:bodyPr>
          <a:lstStyle/>
          <a:p>
            <a:pPr algn="l"/>
            <a:r>
              <a:rPr lang="en-US" sz="1333" i="1" dirty="0">
                <a:solidFill>
                  <a:srgbClr val="003DA5"/>
                </a:solidFill>
                <a:latin typeface="Oswald"/>
                <a:cs typeface="Calibri"/>
              </a:rPr>
              <a:t>Jesus</a:t>
            </a:r>
            <a:endParaRPr lang="en-US" sz="1200" dirty="0"/>
          </a:p>
        </p:txBody>
      </p:sp>
    </p:spTree>
    <p:extLst>
      <p:ext uri="{BB962C8B-B14F-4D97-AF65-F5344CB8AC3E}">
        <p14:creationId xmlns:p14="http://schemas.microsoft.com/office/powerpoint/2010/main" val="350033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8145C-B5B6-480C-EE6C-50A88ED1FBB2}"/>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00E13A98-8780-17FC-6DEC-5B284203C916}"/>
              </a:ext>
            </a:extLst>
          </p:cNvPr>
          <p:cNvGrpSpPr/>
          <p:nvPr/>
        </p:nvGrpSpPr>
        <p:grpSpPr>
          <a:xfrm rot="-5400000">
            <a:off x="5976824" y="517791"/>
            <a:ext cx="470723" cy="12424371"/>
            <a:chOff x="0" y="0"/>
            <a:chExt cx="247589" cy="6534922"/>
          </a:xfrm>
        </p:grpSpPr>
        <p:sp>
          <p:nvSpPr>
            <p:cNvPr id="3" name="Freeform 3">
              <a:extLst>
                <a:ext uri="{FF2B5EF4-FFF2-40B4-BE49-F238E27FC236}">
                  <a16:creationId xmlns:a16="http://schemas.microsoft.com/office/drawing/2014/main" id="{BAC87167-28E7-1EDF-479F-BCF21A8107C5}"/>
                </a:ext>
              </a:extLst>
            </p:cNvPr>
            <p:cNvSpPr/>
            <p:nvPr/>
          </p:nvSpPr>
          <p:spPr>
            <a:xfrm>
              <a:off x="0" y="0"/>
              <a:ext cx="247589" cy="6534921"/>
            </a:xfrm>
            <a:custGeom>
              <a:avLst/>
              <a:gdLst/>
              <a:ahLst/>
              <a:cxnLst/>
              <a:rect l="l" t="t" r="r" b="b"/>
              <a:pathLst>
                <a:path w="247589" h="6534921">
                  <a:moveTo>
                    <a:pt x="247589" y="0"/>
                  </a:moveTo>
                  <a:lnTo>
                    <a:pt x="247589" y="6420622"/>
                  </a:lnTo>
                  <a:lnTo>
                    <a:pt x="123794" y="6534921"/>
                  </a:lnTo>
                  <a:lnTo>
                    <a:pt x="0" y="6420622"/>
                  </a:lnTo>
                  <a:lnTo>
                    <a:pt x="0" y="0"/>
                  </a:lnTo>
                  <a:lnTo>
                    <a:pt x="247589" y="0"/>
                  </a:lnTo>
                  <a:close/>
                </a:path>
              </a:pathLst>
            </a:custGeom>
            <a:solidFill>
              <a:srgbClr val="003DA5"/>
            </a:solidFill>
          </p:spPr>
          <p:txBody>
            <a:bodyPr/>
            <a:lstStyle/>
            <a:p>
              <a:endParaRPr lang="en-US" sz="1200"/>
            </a:p>
          </p:txBody>
        </p:sp>
        <p:sp>
          <p:nvSpPr>
            <p:cNvPr id="4" name="TextBox 4">
              <a:extLst>
                <a:ext uri="{FF2B5EF4-FFF2-40B4-BE49-F238E27FC236}">
                  <a16:creationId xmlns:a16="http://schemas.microsoft.com/office/drawing/2014/main" id="{682DEF7F-2C6D-4DF3-49F3-F9BAD8C7B1BF}"/>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grpSp>
        <p:nvGrpSpPr>
          <p:cNvPr id="11" name="Group 11">
            <a:extLst>
              <a:ext uri="{FF2B5EF4-FFF2-40B4-BE49-F238E27FC236}">
                <a16:creationId xmlns:a16="http://schemas.microsoft.com/office/drawing/2014/main" id="{5DEA5A94-40A8-9B34-B142-60EC332405DA}"/>
              </a:ext>
            </a:extLst>
          </p:cNvPr>
          <p:cNvGrpSpPr/>
          <p:nvPr/>
        </p:nvGrpSpPr>
        <p:grpSpPr>
          <a:xfrm rot="-5400000">
            <a:off x="10156393" y="5508193"/>
            <a:ext cx="594792" cy="2104822"/>
            <a:chOff x="0" y="0"/>
            <a:chExt cx="362718" cy="1283568"/>
          </a:xfrm>
        </p:grpSpPr>
        <p:sp>
          <p:nvSpPr>
            <p:cNvPr id="12" name="Freeform 12">
              <a:extLst>
                <a:ext uri="{FF2B5EF4-FFF2-40B4-BE49-F238E27FC236}">
                  <a16:creationId xmlns:a16="http://schemas.microsoft.com/office/drawing/2014/main" id="{F91508AE-1DB0-4295-EA6E-8A40BFF224FC}"/>
                </a:ext>
              </a:extLst>
            </p:cNvPr>
            <p:cNvSpPr/>
            <p:nvPr/>
          </p:nvSpPr>
          <p:spPr>
            <a:xfrm>
              <a:off x="0" y="0"/>
              <a:ext cx="362718" cy="1283568"/>
            </a:xfrm>
            <a:custGeom>
              <a:avLst/>
              <a:gdLst/>
              <a:ahLst/>
              <a:cxnLst/>
              <a:rect l="l" t="t" r="r" b="b"/>
              <a:pathLst>
                <a:path w="362718" h="1283568">
                  <a:moveTo>
                    <a:pt x="362718" y="0"/>
                  </a:moveTo>
                  <a:lnTo>
                    <a:pt x="362718" y="1169268"/>
                  </a:lnTo>
                  <a:lnTo>
                    <a:pt x="181359" y="1283568"/>
                  </a:lnTo>
                  <a:lnTo>
                    <a:pt x="0" y="1169268"/>
                  </a:lnTo>
                  <a:lnTo>
                    <a:pt x="0" y="0"/>
                  </a:lnTo>
                  <a:lnTo>
                    <a:pt x="362718" y="0"/>
                  </a:lnTo>
                  <a:close/>
                </a:path>
              </a:pathLst>
            </a:custGeom>
            <a:solidFill>
              <a:srgbClr val="FFB81C"/>
            </a:solidFill>
          </p:spPr>
          <p:txBody>
            <a:bodyPr/>
            <a:lstStyle/>
            <a:p>
              <a:endParaRPr lang="en-US" sz="1200"/>
            </a:p>
          </p:txBody>
        </p:sp>
        <p:sp>
          <p:nvSpPr>
            <p:cNvPr id="13" name="TextBox 13">
              <a:extLst>
                <a:ext uri="{FF2B5EF4-FFF2-40B4-BE49-F238E27FC236}">
                  <a16:creationId xmlns:a16="http://schemas.microsoft.com/office/drawing/2014/main" id="{E39FCFCC-1909-117D-ADEF-12658187952D}"/>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pic>
        <p:nvPicPr>
          <p:cNvPr id="14" name="Picture 14">
            <a:extLst>
              <a:ext uri="{FF2B5EF4-FFF2-40B4-BE49-F238E27FC236}">
                <a16:creationId xmlns:a16="http://schemas.microsoft.com/office/drawing/2014/main" id="{BB669FA3-E4D3-CC1C-42AC-9B0A3F930DC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9535718" y="6325838"/>
            <a:ext cx="1747397" cy="532162"/>
          </a:xfrm>
          <a:prstGeom prst="rect">
            <a:avLst/>
          </a:prstGeom>
        </p:spPr>
      </p:pic>
      <p:sp>
        <p:nvSpPr>
          <p:cNvPr id="22" name="TextBox 11">
            <a:extLst>
              <a:ext uri="{FF2B5EF4-FFF2-40B4-BE49-F238E27FC236}">
                <a16:creationId xmlns:a16="http://schemas.microsoft.com/office/drawing/2014/main" id="{F7A3B7E9-CDF7-73B4-9696-760E0DF52C93}"/>
              </a:ext>
            </a:extLst>
          </p:cNvPr>
          <p:cNvSpPr txBox="1"/>
          <p:nvPr/>
        </p:nvSpPr>
        <p:spPr>
          <a:xfrm>
            <a:off x="491191" y="389655"/>
            <a:ext cx="10476470" cy="711477"/>
          </a:xfrm>
          <a:prstGeom prst="rect">
            <a:avLst/>
          </a:prstGeom>
        </p:spPr>
        <p:txBody>
          <a:bodyPr wrap="square" lIns="0" tIns="0" rIns="0" bIns="0" rtlCol="0" anchor="t">
            <a:spAutoFit/>
          </a:bodyPr>
          <a:lstStyle/>
          <a:p>
            <a:pPr>
              <a:lnSpc>
                <a:spcPts val="5920"/>
              </a:lnSpc>
            </a:pPr>
            <a:r>
              <a:rPr lang="en-US" sz="4800" dirty="0">
                <a:solidFill>
                  <a:srgbClr val="003DA5"/>
                </a:solidFill>
                <a:latin typeface="Oswald Bold"/>
              </a:rPr>
              <a:t>Process Overview</a:t>
            </a:r>
          </a:p>
        </p:txBody>
      </p:sp>
      <p:sp>
        <p:nvSpPr>
          <p:cNvPr id="24" name="TextBox 12">
            <a:extLst>
              <a:ext uri="{FF2B5EF4-FFF2-40B4-BE49-F238E27FC236}">
                <a16:creationId xmlns:a16="http://schemas.microsoft.com/office/drawing/2014/main" id="{FF09CCBC-B6CC-C453-A5A7-AAB0D70875DE}"/>
              </a:ext>
            </a:extLst>
          </p:cNvPr>
          <p:cNvSpPr txBox="1"/>
          <p:nvPr/>
        </p:nvSpPr>
        <p:spPr>
          <a:xfrm>
            <a:off x="491651" y="1356805"/>
            <a:ext cx="11270777" cy="3365665"/>
          </a:xfrm>
          <a:prstGeom prst="rect">
            <a:avLst/>
          </a:prstGeom>
        </p:spPr>
        <p:txBody>
          <a:bodyPr wrap="square" lIns="0" tIns="0" rIns="0" bIns="0" rtlCol="0" anchor="t">
            <a:spAutoFit/>
          </a:bodyPr>
          <a:lstStyle/>
          <a:p>
            <a:pPr lvl="1"/>
            <a:r>
              <a:rPr lang="en-US" sz="1867" dirty="0">
                <a:latin typeface="Fira Sans Book"/>
              </a:rPr>
              <a:t>The process aims to set the permanent benefits base budget for each Org for the next year.</a:t>
            </a:r>
          </a:p>
          <a:p>
            <a:pPr marL="533427" lvl="1" indent="-228611">
              <a:buFont typeface="Arial"/>
              <a:buChar char="•"/>
            </a:pPr>
            <a:endParaRPr lang="en-US" sz="1867" dirty="0">
              <a:latin typeface="Fira Sans Book"/>
            </a:endParaRPr>
          </a:p>
          <a:p>
            <a:pPr lvl="1"/>
            <a:r>
              <a:rPr lang="en-US" sz="1867" dirty="0">
                <a:latin typeface="Fira Sans Book"/>
              </a:rPr>
              <a:t>To determine this, the CBO takes a snapshot of filled and vacant positions on core funds, utilizing a calendar year view of benefit budgets rather than a fiscal year view, with the date of the snapshot incorporating major staff and faculty salary increases and actions that typically occur on July 1 and October 1. Therefore, the snapshot date is the last working day of December. </a:t>
            </a:r>
          </a:p>
          <a:p>
            <a:pPr marL="533427" lvl="1" indent="-228611">
              <a:buFont typeface="Arial"/>
              <a:buChar char="•"/>
            </a:pPr>
            <a:endParaRPr lang="en-US" sz="1867" dirty="0">
              <a:latin typeface="Fira Sans Book"/>
            </a:endParaRPr>
          </a:p>
          <a:p>
            <a:pPr lvl="1"/>
            <a:r>
              <a:rPr lang="en-US" sz="1867" dirty="0">
                <a:latin typeface="Fira Sans Book"/>
              </a:rPr>
              <a:t>After units review and edits are made to the snapshot, the CBO applies CBR rates for the next fiscal year to estimate the next year’s employee benefit costs. The CBO will then allocate or pullback funds from the benefits pool that is held with the Org to align the unit’s base budget with the estimate.</a:t>
            </a:r>
          </a:p>
          <a:p>
            <a:pPr marL="533427" lvl="1" indent="-228611">
              <a:buFont typeface="Arial"/>
              <a:buChar char="•"/>
            </a:pPr>
            <a:endParaRPr lang="en-US" sz="1600" dirty="0">
              <a:solidFill>
                <a:srgbClr val="003DA5"/>
              </a:solidFill>
              <a:latin typeface="Fira Sans Book"/>
            </a:endParaRPr>
          </a:p>
          <a:p>
            <a:pPr lvl="1"/>
            <a:endParaRPr lang="en-US" sz="1600" dirty="0">
              <a:solidFill>
                <a:srgbClr val="003DA5"/>
              </a:solidFill>
              <a:latin typeface="Fira Sans Book"/>
            </a:endParaRPr>
          </a:p>
        </p:txBody>
      </p:sp>
      <p:sp>
        <p:nvSpPr>
          <p:cNvPr id="6" name="TextBox 5">
            <a:extLst>
              <a:ext uri="{FF2B5EF4-FFF2-40B4-BE49-F238E27FC236}">
                <a16:creationId xmlns:a16="http://schemas.microsoft.com/office/drawing/2014/main" id="{8B0B2F30-94EA-0365-E6B0-4DF31EC8B7E5}"/>
              </a:ext>
            </a:extLst>
          </p:cNvPr>
          <p:cNvSpPr txBox="1"/>
          <p:nvPr/>
        </p:nvSpPr>
        <p:spPr>
          <a:xfrm>
            <a:off x="11059026" y="180473"/>
            <a:ext cx="972552" cy="266676"/>
          </a:xfrm>
          <a:prstGeom prst="rect">
            <a:avLst/>
          </a:prstGeom>
          <a:noFill/>
        </p:spPr>
        <p:txBody>
          <a:bodyPr rot="0" spcFirstLastPara="0" vertOverflow="overflow" horzOverflow="overflow" vert="horz" wrap="square" lIns="60960" tIns="30480" rIns="60960" bIns="30480" numCol="1" spcCol="0" rtlCol="0" fromWordArt="0" anchor="t" anchorCtr="0" forceAA="0" compatLnSpc="1">
            <a:prstTxWarp prst="textNoShape">
              <a:avLst/>
            </a:prstTxWarp>
            <a:spAutoFit/>
          </a:bodyPr>
          <a:lstStyle/>
          <a:p>
            <a:pPr algn="l"/>
            <a:r>
              <a:rPr lang="en-US" sz="1333" i="1" dirty="0">
                <a:solidFill>
                  <a:srgbClr val="003DA5"/>
                </a:solidFill>
                <a:latin typeface="Oswald"/>
                <a:cs typeface="Calibri"/>
              </a:rPr>
              <a:t>Jesus</a:t>
            </a:r>
            <a:endParaRPr lang="en-US" sz="1200" dirty="0"/>
          </a:p>
        </p:txBody>
      </p:sp>
    </p:spTree>
    <p:extLst>
      <p:ext uri="{BB962C8B-B14F-4D97-AF65-F5344CB8AC3E}">
        <p14:creationId xmlns:p14="http://schemas.microsoft.com/office/powerpoint/2010/main" val="2639468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29540-8A64-0D5D-45CE-E0373997EFE1}"/>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6B9D8884-E7CA-6068-6C1C-A7AECFEAD751}"/>
              </a:ext>
            </a:extLst>
          </p:cNvPr>
          <p:cNvGrpSpPr/>
          <p:nvPr/>
        </p:nvGrpSpPr>
        <p:grpSpPr>
          <a:xfrm rot="-5400000">
            <a:off x="5976824" y="517791"/>
            <a:ext cx="470723" cy="12424371"/>
            <a:chOff x="0" y="0"/>
            <a:chExt cx="247589" cy="6534922"/>
          </a:xfrm>
        </p:grpSpPr>
        <p:sp>
          <p:nvSpPr>
            <p:cNvPr id="3" name="Freeform 3">
              <a:extLst>
                <a:ext uri="{FF2B5EF4-FFF2-40B4-BE49-F238E27FC236}">
                  <a16:creationId xmlns:a16="http://schemas.microsoft.com/office/drawing/2014/main" id="{34F263A8-15EB-7099-3FD8-3A33E21864D4}"/>
                </a:ext>
              </a:extLst>
            </p:cNvPr>
            <p:cNvSpPr/>
            <p:nvPr/>
          </p:nvSpPr>
          <p:spPr>
            <a:xfrm>
              <a:off x="0" y="0"/>
              <a:ext cx="247589" cy="6534921"/>
            </a:xfrm>
            <a:custGeom>
              <a:avLst/>
              <a:gdLst/>
              <a:ahLst/>
              <a:cxnLst/>
              <a:rect l="l" t="t" r="r" b="b"/>
              <a:pathLst>
                <a:path w="247589" h="6534921">
                  <a:moveTo>
                    <a:pt x="247589" y="0"/>
                  </a:moveTo>
                  <a:lnTo>
                    <a:pt x="247589" y="6420622"/>
                  </a:lnTo>
                  <a:lnTo>
                    <a:pt x="123794" y="6534921"/>
                  </a:lnTo>
                  <a:lnTo>
                    <a:pt x="0" y="6420622"/>
                  </a:lnTo>
                  <a:lnTo>
                    <a:pt x="0" y="0"/>
                  </a:lnTo>
                  <a:lnTo>
                    <a:pt x="247589" y="0"/>
                  </a:lnTo>
                  <a:close/>
                </a:path>
              </a:pathLst>
            </a:custGeom>
            <a:solidFill>
              <a:srgbClr val="003DA5"/>
            </a:solidFill>
          </p:spPr>
          <p:txBody>
            <a:bodyPr/>
            <a:lstStyle/>
            <a:p>
              <a:endParaRPr lang="en-US" sz="1200"/>
            </a:p>
          </p:txBody>
        </p:sp>
        <p:sp>
          <p:nvSpPr>
            <p:cNvPr id="4" name="TextBox 4">
              <a:extLst>
                <a:ext uri="{FF2B5EF4-FFF2-40B4-BE49-F238E27FC236}">
                  <a16:creationId xmlns:a16="http://schemas.microsoft.com/office/drawing/2014/main" id="{5837CCEE-BF07-F02E-EFA5-CFA550EED871}"/>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grpSp>
        <p:nvGrpSpPr>
          <p:cNvPr id="11" name="Group 11">
            <a:extLst>
              <a:ext uri="{FF2B5EF4-FFF2-40B4-BE49-F238E27FC236}">
                <a16:creationId xmlns:a16="http://schemas.microsoft.com/office/drawing/2014/main" id="{78D291AA-F19A-AC45-36FB-EBE61498724C}"/>
              </a:ext>
            </a:extLst>
          </p:cNvPr>
          <p:cNvGrpSpPr/>
          <p:nvPr/>
        </p:nvGrpSpPr>
        <p:grpSpPr>
          <a:xfrm rot="-5400000">
            <a:off x="10156393" y="5508193"/>
            <a:ext cx="594792" cy="2104822"/>
            <a:chOff x="0" y="0"/>
            <a:chExt cx="362718" cy="1283568"/>
          </a:xfrm>
        </p:grpSpPr>
        <p:sp>
          <p:nvSpPr>
            <p:cNvPr id="12" name="Freeform 12">
              <a:extLst>
                <a:ext uri="{FF2B5EF4-FFF2-40B4-BE49-F238E27FC236}">
                  <a16:creationId xmlns:a16="http://schemas.microsoft.com/office/drawing/2014/main" id="{310C4069-A8B8-BC15-DF5A-3A19D28DAC3A}"/>
                </a:ext>
              </a:extLst>
            </p:cNvPr>
            <p:cNvSpPr/>
            <p:nvPr/>
          </p:nvSpPr>
          <p:spPr>
            <a:xfrm>
              <a:off x="0" y="0"/>
              <a:ext cx="362718" cy="1283568"/>
            </a:xfrm>
            <a:custGeom>
              <a:avLst/>
              <a:gdLst/>
              <a:ahLst/>
              <a:cxnLst/>
              <a:rect l="l" t="t" r="r" b="b"/>
              <a:pathLst>
                <a:path w="362718" h="1283568">
                  <a:moveTo>
                    <a:pt x="362718" y="0"/>
                  </a:moveTo>
                  <a:lnTo>
                    <a:pt x="362718" y="1169268"/>
                  </a:lnTo>
                  <a:lnTo>
                    <a:pt x="181359" y="1283568"/>
                  </a:lnTo>
                  <a:lnTo>
                    <a:pt x="0" y="1169268"/>
                  </a:lnTo>
                  <a:lnTo>
                    <a:pt x="0" y="0"/>
                  </a:lnTo>
                  <a:lnTo>
                    <a:pt x="362718" y="0"/>
                  </a:lnTo>
                  <a:close/>
                </a:path>
              </a:pathLst>
            </a:custGeom>
            <a:solidFill>
              <a:srgbClr val="FFB81C"/>
            </a:solidFill>
          </p:spPr>
          <p:txBody>
            <a:bodyPr/>
            <a:lstStyle/>
            <a:p>
              <a:endParaRPr lang="en-US" sz="1200"/>
            </a:p>
          </p:txBody>
        </p:sp>
        <p:sp>
          <p:nvSpPr>
            <p:cNvPr id="13" name="TextBox 13">
              <a:extLst>
                <a:ext uri="{FF2B5EF4-FFF2-40B4-BE49-F238E27FC236}">
                  <a16:creationId xmlns:a16="http://schemas.microsoft.com/office/drawing/2014/main" id="{7B31237C-D448-61BD-3CB1-9AA737C8468B}"/>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pic>
        <p:nvPicPr>
          <p:cNvPr id="14" name="Picture 14">
            <a:extLst>
              <a:ext uri="{FF2B5EF4-FFF2-40B4-BE49-F238E27FC236}">
                <a16:creationId xmlns:a16="http://schemas.microsoft.com/office/drawing/2014/main" id="{A9C9E6D5-692F-AF0E-63E6-E24C236332B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9535718" y="6325838"/>
            <a:ext cx="1747397" cy="532162"/>
          </a:xfrm>
          <a:prstGeom prst="rect">
            <a:avLst/>
          </a:prstGeom>
        </p:spPr>
      </p:pic>
      <p:sp>
        <p:nvSpPr>
          <p:cNvPr id="22" name="TextBox 11">
            <a:extLst>
              <a:ext uri="{FF2B5EF4-FFF2-40B4-BE49-F238E27FC236}">
                <a16:creationId xmlns:a16="http://schemas.microsoft.com/office/drawing/2014/main" id="{71111110-A2D3-0559-3C41-62F4A5B7DF03}"/>
              </a:ext>
            </a:extLst>
          </p:cNvPr>
          <p:cNvSpPr txBox="1"/>
          <p:nvPr/>
        </p:nvSpPr>
        <p:spPr>
          <a:xfrm>
            <a:off x="491191" y="389655"/>
            <a:ext cx="10476470" cy="699487"/>
          </a:xfrm>
          <a:prstGeom prst="rect">
            <a:avLst/>
          </a:prstGeom>
        </p:spPr>
        <p:txBody>
          <a:bodyPr wrap="square" lIns="0" tIns="0" rIns="0" bIns="0" rtlCol="0" anchor="t">
            <a:spAutoFit/>
          </a:bodyPr>
          <a:lstStyle/>
          <a:p>
            <a:pPr>
              <a:lnSpc>
                <a:spcPts val="5920"/>
              </a:lnSpc>
            </a:pPr>
            <a:r>
              <a:rPr lang="en-US" sz="4400" dirty="0">
                <a:solidFill>
                  <a:srgbClr val="003DA5"/>
                </a:solidFill>
                <a:latin typeface="Oswald Bold"/>
              </a:rPr>
              <a:t>Components of Mitigation Process</a:t>
            </a:r>
          </a:p>
        </p:txBody>
      </p:sp>
      <p:sp>
        <p:nvSpPr>
          <p:cNvPr id="24" name="TextBox 12">
            <a:extLst>
              <a:ext uri="{FF2B5EF4-FFF2-40B4-BE49-F238E27FC236}">
                <a16:creationId xmlns:a16="http://schemas.microsoft.com/office/drawing/2014/main" id="{FA383629-8A21-C010-418C-08748759FB26}"/>
              </a:ext>
            </a:extLst>
          </p:cNvPr>
          <p:cNvSpPr txBox="1"/>
          <p:nvPr/>
        </p:nvSpPr>
        <p:spPr>
          <a:xfrm>
            <a:off x="491651" y="1356805"/>
            <a:ext cx="11270777" cy="5089598"/>
          </a:xfrm>
          <a:prstGeom prst="rect">
            <a:avLst/>
          </a:prstGeom>
        </p:spPr>
        <p:txBody>
          <a:bodyPr wrap="square" lIns="0" tIns="0" rIns="0" bIns="0" rtlCol="0" anchor="t">
            <a:spAutoFit/>
          </a:bodyPr>
          <a:lstStyle/>
          <a:p>
            <a:pPr lvl="1"/>
            <a:r>
              <a:rPr lang="en-US" sz="1867" b="1" dirty="0">
                <a:latin typeface="Fira Sans Book"/>
              </a:rPr>
              <a:t>Staffing Snapshot</a:t>
            </a:r>
          </a:p>
          <a:p>
            <a:pPr lvl="1"/>
            <a:r>
              <a:rPr lang="en-US" sz="1867" dirty="0">
                <a:latin typeface="Fira Sans Book"/>
              </a:rPr>
              <a:t>A point-in-time snapshot of BDP data for filled and vacant core-funded positions, typically taken at the end of December to capture major salary actions. Orgs must review and certify the accuracy of the snapshot, as it is the sole basis for estimating next-year CBR costs. Changes made after the snapshot date are not captured and must be cash-managed until the next cycle.</a:t>
            </a:r>
          </a:p>
          <a:p>
            <a:pPr lvl="1"/>
            <a:endParaRPr lang="en-US" sz="1867" b="1" dirty="0">
              <a:latin typeface="Fira Sans Book"/>
            </a:endParaRPr>
          </a:p>
          <a:p>
            <a:pPr lvl="1"/>
            <a:r>
              <a:rPr lang="en-US" sz="1867" b="1" dirty="0">
                <a:latin typeface="Fira Sans Book"/>
              </a:rPr>
              <a:t>CBR Mitigation Recon Template</a:t>
            </a:r>
          </a:p>
          <a:p>
            <a:pPr lvl="1"/>
            <a:r>
              <a:rPr lang="en-US" sz="1867" dirty="0">
                <a:latin typeface="Fira Sans Book"/>
              </a:rPr>
              <a:t>Used to identify Org-funded salary changes and FTE increases that are not centrally funded (e.g., retentions, promotions, reclassifications, new positions). Orgs must permanently budget for both salary and related CBR costs by moving funds into the appropriate benefits pool (BC20 or BC30). The template calculates any benefits funding the Org is responsible for contributing and distinguishes these costs from those funded by the CBO.</a:t>
            </a:r>
          </a:p>
          <a:p>
            <a:pPr lvl="1"/>
            <a:endParaRPr lang="en-US" sz="1867" b="1" dirty="0">
              <a:latin typeface="Fira Sans Book"/>
            </a:endParaRPr>
          </a:p>
          <a:p>
            <a:pPr lvl="1"/>
            <a:r>
              <a:rPr lang="en-US" sz="1867" b="1" dirty="0">
                <a:latin typeface="Fira Sans Book"/>
              </a:rPr>
              <a:t>Mitigation Table</a:t>
            </a:r>
          </a:p>
          <a:p>
            <a:pPr lvl="1"/>
            <a:r>
              <a:rPr lang="en-US" sz="1867" dirty="0">
                <a:latin typeface="Fira Sans Book"/>
              </a:rPr>
              <a:t>Combines the recon template and staffing snapshot to compare an Org’s current benefits budget to the projected CBR costs for filled core FTE in the next fiscal year. The difference determines the mitigation amount: CBO provides permanent funding if costs exceed the budget or pulls funding if costs are lower.</a:t>
            </a:r>
          </a:p>
          <a:p>
            <a:pPr marL="533427" lvl="1" indent="-228611">
              <a:buFont typeface="Arial"/>
              <a:buChar char="•"/>
            </a:pPr>
            <a:endParaRPr lang="en-US" sz="1600" dirty="0">
              <a:solidFill>
                <a:srgbClr val="003DA5"/>
              </a:solidFill>
              <a:latin typeface="Fira Sans Book"/>
            </a:endParaRPr>
          </a:p>
          <a:p>
            <a:pPr lvl="1"/>
            <a:endParaRPr lang="en-US" sz="1600" dirty="0">
              <a:solidFill>
                <a:srgbClr val="003DA5"/>
              </a:solidFill>
              <a:latin typeface="Fira Sans Book"/>
            </a:endParaRPr>
          </a:p>
        </p:txBody>
      </p:sp>
      <p:sp>
        <p:nvSpPr>
          <p:cNvPr id="6" name="TextBox 5">
            <a:extLst>
              <a:ext uri="{FF2B5EF4-FFF2-40B4-BE49-F238E27FC236}">
                <a16:creationId xmlns:a16="http://schemas.microsoft.com/office/drawing/2014/main" id="{CFCDF957-5D71-4807-CA80-546CF5C205A1}"/>
              </a:ext>
            </a:extLst>
          </p:cNvPr>
          <p:cNvSpPr txBox="1"/>
          <p:nvPr/>
        </p:nvSpPr>
        <p:spPr>
          <a:xfrm>
            <a:off x="11059026" y="180473"/>
            <a:ext cx="972552" cy="266676"/>
          </a:xfrm>
          <a:prstGeom prst="rect">
            <a:avLst/>
          </a:prstGeom>
          <a:noFill/>
        </p:spPr>
        <p:txBody>
          <a:bodyPr rot="0" spcFirstLastPara="0" vertOverflow="overflow" horzOverflow="overflow" vert="horz" wrap="square" lIns="60960" tIns="30480" rIns="60960" bIns="30480" numCol="1" spcCol="0" rtlCol="0" fromWordArt="0" anchor="t" anchorCtr="0" forceAA="0" compatLnSpc="1">
            <a:prstTxWarp prst="textNoShape">
              <a:avLst/>
            </a:prstTxWarp>
            <a:spAutoFit/>
          </a:bodyPr>
          <a:lstStyle/>
          <a:p>
            <a:pPr algn="l"/>
            <a:r>
              <a:rPr lang="en-US" sz="1333" i="1" dirty="0">
                <a:solidFill>
                  <a:srgbClr val="003DA5"/>
                </a:solidFill>
                <a:latin typeface="Oswald"/>
                <a:cs typeface="Calibri"/>
              </a:rPr>
              <a:t>Jesus</a:t>
            </a:r>
            <a:endParaRPr lang="en-US" sz="1200" dirty="0"/>
          </a:p>
        </p:txBody>
      </p:sp>
    </p:spTree>
    <p:extLst>
      <p:ext uri="{BB962C8B-B14F-4D97-AF65-F5344CB8AC3E}">
        <p14:creationId xmlns:p14="http://schemas.microsoft.com/office/powerpoint/2010/main" val="2156080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D6520-FBE2-6F44-46D9-DC27B9BCB909}"/>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3767AFD8-C977-49B1-5F2E-1E800B27E276}"/>
              </a:ext>
            </a:extLst>
          </p:cNvPr>
          <p:cNvGrpSpPr/>
          <p:nvPr/>
        </p:nvGrpSpPr>
        <p:grpSpPr>
          <a:xfrm rot="-5400000">
            <a:off x="5976824" y="517791"/>
            <a:ext cx="470723" cy="12424371"/>
            <a:chOff x="0" y="0"/>
            <a:chExt cx="247589" cy="6534922"/>
          </a:xfrm>
        </p:grpSpPr>
        <p:sp>
          <p:nvSpPr>
            <p:cNvPr id="3" name="Freeform 3">
              <a:extLst>
                <a:ext uri="{FF2B5EF4-FFF2-40B4-BE49-F238E27FC236}">
                  <a16:creationId xmlns:a16="http://schemas.microsoft.com/office/drawing/2014/main" id="{B63858A8-4CFF-384E-931F-4A58104CF1B6}"/>
                </a:ext>
              </a:extLst>
            </p:cNvPr>
            <p:cNvSpPr/>
            <p:nvPr/>
          </p:nvSpPr>
          <p:spPr>
            <a:xfrm>
              <a:off x="0" y="0"/>
              <a:ext cx="247589" cy="6534921"/>
            </a:xfrm>
            <a:custGeom>
              <a:avLst/>
              <a:gdLst/>
              <a:ahLst/>
              <a:cxnLst/>
              <a:rect l="l" t="t" r="r" b="b"/>
              <a:pathLst>
                <a:path w="247589" h="6534921">
                  <a:moveTo>
                    <a:pt x="247589" y="0"/>
                  </a:moveTo>
                  <a:lnTo>
                    <a:pt x="247589" y="6420622"/>
                  </a:lnTo>
                  <a:lnTo>
                    <a:pt x="123794" y="6534921"/>
                  </a:lnTo>
                  <a:lnTo>
                    <a:pt x="0" y="6420622"/>
                  </a:lnTo>
                  <a:lnTo>
                    <a:pt x="0" y="0"/>
                  </a:lnTo>
                  <a:lnTo>
                    <a:pt x="247589" y="0"/>
                  </a:lnTo>
                  <a:close/>
                </a:path>
              </a:pathLst>
            </a:custGeom>
            <a:solidFill>
              <a:srgbClr val="003DA5"/>
            </a:solidFill>
          </p:spPr>
          <p:txBody>
            <a:bodyPr/>
            <a:lstStyle/>
            <a:p>
              <a:endParaRPr lang="en-US" sz="1200"/>
            </a:p>
          </p:txBody>
        </p:sp>
        <p:sp>
          <p:nvSpPr>
            <p:cNvPr id="4" name="TextBox 4">
              <a:extLst>
                <a:ext uri="{FF2B5EF4-FFF2-40B4-BE49-F238E27FC236}">
                  <a16:creationId xmlns:a16="http://schemas.microsoft.com/office/drawing/2014/main" id="{363E5978-9060-C0C6-D48F-1617214C9F0A}"/>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grpSp>
        <p:nvGrpSpPr>
          <p:cNvPr id="11" name="Group 11">
            <a:extLst>
              <a:ext uri="{FF2B5EF4-FFF2-40B4-BE49-F238E27FC236}">
                <a16:creationId xmlns:a16="http://schemas.microsoft.com/office/drawing/2014/main" id="{50CCEA8A-96E4-12C8-4A25-32EC2C3103DB}"/>
              </a:ext>
            </a:extLst>
          </p:cNvPr>
          <p:cNvGrpSpPr/>
          <p:nvPr/>
        </p:nvGrpSpPr>
        <p:grpSpPr>
          <a:xfrm rot="-5400000">
            <a:off x="10156393" y="5508193"/>
            <a:ext cx="594792" cy="2104822"/>
            <a:chOff x="0" y="0"/>
            <a:chExt cx="362718" cy="1283568"/>
          </a:xfrm>
        </p:grpSpPr>
        <p:sp>
          <p:nvSpPr>
            <p:cNvPr id="12" name="Freeform 12">
              <a:extLst>
                <a:ext uri="{FF2B5EF4-FFF2-40B4-BE49-F238E27FC236}">
                  <a16:creationId xmlns:a16="http://schemas.microsoft.com/office/drawing/2014/main" id="{63404A59-C436-2685-5F40-D93DA7CA13F6}"/>
                </a:ext>
              </a:extLst>
            </p:cNvPr>
            <p:cNvSpPr/>
            <p:nvPr/>
          </p:nvSpPr>
          <p:spPr>
            <a:xfrm>
              <a:off x="0" y="0"/>
              <a:ext cx="362718" cy="1283568"/>
            </a:xfrm>
            <a:custGeom>
              <a:avLst/>
              <a:gdLst/>
              <a:ahLst/>
              <a:cxnLst/>
              <a:rect l="l" t="t" r="r" b="b"/>
              <a:pathLst>
                <a:path w="362718" h="1283568">
                  <a:moveTo>
                    <a:pt x="362718" y="0"/>
                  </a:moveTo>
                  <a:lnTo>
                    <a:pt x="362718" y="1169268"/>
                  </a:lnTo>
                  <a:lnTo>
                    <a:pt x="181359" y="1283568"/>
                  </a:lnTo>
                  <a:lnTo>
                    <a:pt x="0" y="1169268"/>
                  </a:lnTo>
                  <a:lnTo>
                    <a:pt x="0" y="0"/>
                  </a:lnTo>
                  <a:lnTo>
                    <a:pt x="362718" y="0"/>
                  </a:lnTo>
                  <a:close/>
                </a:path>
              </a:pathLst>
            </a:custGeom>
            <a:solidFill>
              <a:srgbClr val="FFB81C"/>
            </a:solidFill>
          </p:spPr>
          <p:txBody>
            <a:bodyPr/>
            <a:lstStyle/>
            <a:p>
              <a:endParaRPr lang="en-US" sz="1200"/>
            </a:p>
          </p:txBody>
        </p:sp>
        <p:sp>
          <p:nvSpPr>
            <p:cNvPr id="13" name="TextBox 13">
              <a:extLst>
                <a:ext uri="{FF2B5EF4-FFF2-40B4-BE49-F238E27FC236}">
                  <a16:creationId xmlns:a16="http://schemas.microsoft.com/office/drawing/2014/main" id="{3AEE66E4-83A5-D2D6-2AF4-3161D73EA798}"/>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pic>
        <p:nvPicPr>
          <p:cNvPr id="14" name="Picture 14">
            <a:extLst>
              <a:ext uri="{FF2B5EF4-FFF2-40B4-BE49-F238E27FC236}">
                <a16:creationId xmlns:a16="http://schemas.microsoft.com/office/drawing/2014/main" id="{5D36A616-E491-D330-CBD4-EA4D5EC0E25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9535718" y="6325838"/>
            <a:ext cx="1747397" cy="532162"/>
          </a:xfrm>
          <a:prstGeom prst="rect">
            <a:avLst/>
          </a:prstGeom>
        </p:spPr>
      </p:pic>
      <p:sp>
        <p:nvSpPr>
          <p:cNvPr id="22" name="TextBox 11">
            <a:extLst>
              <a:ext uri="{FF2B5EF4-FFF2-40B4-BE49-F238E27FC236}">
                <a16:creationId xmlns:a16="http://schemas.microsoft.com/office/drawing/2014/main" id="{43EE2644-D2FC-787F-A75D-10AFF8F39261}"/>
              </a:ext>
            </a:extLst>
          </p:cNvPr>
          <p:cNvSpPr txBox="1"/>
          <p:nvPr/>
        </p:nvSpPr>
        <p:spPr>
          <a:xfrm>
            <a:off x="491191" y="389655"/>
            <a:ext cx="10476470" cy="699487"/>
          </a:xfrm>
          <a:prstGeom prst="rect">
            <a:avLst/>
          </a:prstGeom>
        </p:spPr>
        <p:txBody>
          <a:bodyPr wrap="square" lIns="0" tIns="0" rIns="0" bIns="0" rtlCol="0" anchor="t">
            <a:spAutoFit/>
          </a:bodyPr>
          <a:lstStyle/>
          <a:p>
            <a:pPr>
              <a:lnSpc>
                <a:spcPts val="5920"/>
              </a:lnSpc>
            </a:pPr>
            <a:r>
              <a:rPr lang="en-US" sz="4400" dirty="0">
                <a:solidFill>
                  <a:srgbClr val="003DA5"/>
                </a:solidFill>
                <a:latin typeface="Oswald Bold"/>
              </a:rPr>
              <a:t>Key Takeaways</a:t>
            </a:r>
          </a:p>
        </p:txBody>
      </p:sp>
      <p:sp>
        <p:nvSpPr>
          <p:cNvPr id="24" name="TextBox 12">
            <a:extLst>
              <a:ext uri="{FF2B5EF4-FFF2-40B4-BE49-F238E27FC236}">
                <a16:creationId xmlns:a16="http://schemas.microsoft.com/office/drawing/2014/main" id="{04BB89F8-C07A-DD14-8552-B452AF438B36}"/>
              </a:ext>
            </a:extLst>
          </p:cNvPr>
          <p:cNvSpPr txBox="1"/>
          <p:nvPr/>
        </p:nvSpPr>
        <p:spPr>
          <a:xfrm>
            <a:off x="491651" y="1356805"/>
            <a:ext cx="11270777" cy="5376921"/>
          </a:xfrm>
          <a:prstGeom prst="rect">
            <a:avLst/>
          </a:prstGeom>
        </p:spPr>
        <p:txBody>
          <a:bodyPr wrap="square" lIns="0" tIns="0" rIns="0" bIns="0" rtlCol="0" anchor="t">
            <a:spAutoFit/>
          </a:bodyPr>
          <a:lstStyle/>
          <a:p>
            <a:pPr marL="609630" lvl="1" indent="-304815">
              <a:buFont typeface="Arial" panose="020B0604020202020204" pitchFamily="34" charset="0"/>
              <a:buChar char="•"/>
            </a:pPr>
            <a:r>
              <a:rPr lang="en-US" sz="1867" dirty="0">
                <a:solidFill>
                  <a:srgbClr val="003DA5"/>
                </a:solidFill>
                <a:latin typeface="Fira Sans Book"/>
              </a:rPr>
              <a:t>Units should not move permanent benefits funds out of the benefit pool, as these are not discretionary funds for the Org. </a:t>
            </a:r>
            <a:r>
              <a:rPr lang="en-US" sz="1867" dirty="0">
                <a:latin typeface="Fira Sans Book"/>
              </a:rPr>
              <a:t>Permanent funds can be transferred between activities but must remain in BC20 or BC30. Exceptions include re-orgs where funds need to shift due to an entire activity, department, or division moving from one org to another (but staying within the benefit BCs) and/or approved budget cuts managed by FP&amp;A.</a:t>
            </a:r>
          </a:p>
          <a:p>
            <a:pPr marL="609630" lvl="1" indent="-304815">
              <a:buFont typeface="Arial" panose="020B0604020202020204" pitchFamily="34" charset="0"/>
              <a:buChar char="•"/>
            </a:pPr>
            <a:endParaRPr lang="en-US" sz="1867" dirty="0">
              <a:latin typeface="Fira Sans Book"/>
            </a:endParaRPr>
          </a:p>
          <a:p>
            <a:pPr marL="609630" lvl="1" indent="-304815">
              <a:buFont typeface="Arial" panose="020B0604020202020204" pitchFamily="34" charset="0"/>
              <a:buChar char="•"/>
            </a:pPr>
            <a:r>
              <a:rPr lang="en-US" sz="1867" dirty="0">
                <a:solidFill>
                  <a:srgbClr val="003DA5"/>
                </a:solidFill>
                <a:latin typeface="Fira Sans Book"/>
              </a:rPr>
              <a:t>Units should allocate perm funds into the pool for salary actions that are not funded by the CBO (e.g., retentions, promotions, reclassifications). </a:t>
            </a:r>
            <a:r>
              <a:rPr lang="en-US" sz="1867" dirty="0">
                <a:latin typeface="Fira Sans Book"/>
              </a:rPr>
              <a:t>The recon template is how units communicate and differentiate between Org-funded salary changes and those funded by the CBO.</a:t>
            </a:r>
          </a:p>
          <a:p>
            <a:pPr marL="609630" lvl="1" indent="-304815">
              <a:buFont typeface="Arial" panose="020B0604020202020204" pitchFamily="34" charset="0"/>
              <a:buChar char="•"/>
            </a:pPr>
            <a:endParaRPr lang="en-US" sz="1867" dirty="0">
              <a:latin typeface="Fira Sans Book"/>
            </a:endParaRPr>
          </a:p>
          <a:p>
            <a:pPr lvl="4"/>
            <a:r>
              <a:rPr lang="en-US" sz="1867" dirty="0">
                <a:latin typeface="Fira Sans Book"/>
              </a:rPr>
              <a:t>For example, if a unit creates a position from S&amp;E funds, they must permanently budget for the full salary and benefits. Once the position's budget is established, the central budget will cover future salary increments for centrally funded actions.</a:t>
            </a:r>
          </a:p>
          <a:p>
            <a:pPr marL="1524076" lvl="4" indent="-304815">
              <a:buFont typeface="Arial" panose="020B0604020202020204" pitchFamily="34" charset="0"/>
              <a:buChar char="•"/>
            </a:pPr>
            <a:endParaRPr lang="en-US" sz="1867" dirty="0">
              <a:latin typeface="Fira Sans Book"/>
            </a:endParaRPr>
          </a:p>
          <a:p>
            <a:pPr marL="609630" lvl="1" indent="-304815">
              <a:buFont typeface="Arial" panose="020B0604020202020204" pitchFamily="34" charset="0"/>
              <a:buChar char="•"/>
            </a:pPr>
            <a:r>
              <a:rPr lang="en-US" sz="1867" dirty="0">
                <a:latin typeface="Fira Sans Book"/>
              </a:rPr>
              <a:t>The mitigation process captures a snapshot in time. It’s possible that a position becomes filled or vacant shortly after. </a:t>
            </a:r>
            <a:r>
              <a:rPr lang="en-US" sz="1867" dirty="0">
                <a:solidFill>
                  <a:srgbClr val="003DA5"/>
                </a:solidFill>
                <a:latin typeface="Fira Sans Book"/>
              </a:rPr>
              <a:t>The unit is responsible for cash management of these changes but should not adjust the permanent budget.</a:t>
            </a:r>
            <a:r>
              <a:rPr lang="en-US" sz="1867" dirty="0">
                <a:latin typeface="Fira Sans Book"/>
              </a:rPr>
              <a:t> These changes will be captured in the next mitigation round, and the CBO will fund the position in the new year.</a:t>
            </a:r>
          </a:p>
          <a:p>
            <a:pPr marL="533427" lvl="1" indent="-228611">
              <a:buFont typeface="Arial"/>
              <a:buChar char="•"/>
            </a:pPr>
            <a:endParaRPr lang="en-US" sz="1600" dirty="0">
              <a:solidFill>
                <a:srgbClr val="003DA5"/>
              </a:solidFill>
              <a:latin typeface="Fira Sans Book"/>
            </a:endParaRPr>
          </a:p>
          <a:p>
            <a:pPr lvl="1"/>
            <a:endParaRPr lang="en-US" sz="1600" dirty="0">
              <a:solidFill>
                <a:srgbClr val="003DA5"/>
              </a:solidFill>
              <a:latin typeface="Fira Sans Book"/>
            </a:endParaRPr>
          </a:p>
        </p:txBody>
      </p:sp>
      <p:sp>
        <p:nvSpPr>
          <p:cNvPr id="6" name="TextBox 5">
            <a:extLst>
              <a:ext uri="{FF2B5EF4-FFF2-40B4-BE49-F238E27FC236}">
                <a16:creationId xmlns:a16="http://schemas.microsoft.com/office/drawing/2014/main" id="{19D02B42-6D3E-AF5E-5D0E-40C203FC0EC2}"/>
              </a:ext>
            </a:extLst>
          </p:cNvPr>
          <p:cNvSpPr txBox="1"/>
          <p:nvPr/>
        </p:nvSpPr>
        <p:spPr>
          <a:xfrm>
            <a:off x="11059026" y="180473"/>
            <a:ext cx="972552" cy="266676"/>
          </a:xfrm>
          <a:prstGeom prst="rect">
            <a:avLst/>
          </a:prstGeom>
          <a:noFill/>
        </p:spPr>
        <p:txBody>
          <a:bodyPr rot="0" spcFirstLastPara="0" vertOverflow="overflow" horzOverflow="overflow" vert="horz" wrap="square" lIns="60960" tIns="30480" rIns="60960" bIns="30480" numCol="1" spcCol="0" rtlCol="0" fromWordArt="0" anchor="t" anchorCtr="0" forceAA="0" compatLnSpc="1">
            <a:prstTxWarp prst="textNoShape">
              <a:avLst/>
            </a:prstTxWarp>
            <a:spAutoFit/>
          </a:bodyPr>
          <a:lstStyle/>
          <a:p>
            <a:pPr algn="l"/>
            <a:r>
              <a:rPr lang="en-US" sz="1333" i="1" dirty="0">
                <a:solidFill>
                  <a:srgbClr val="003DA5"/>
                </a:solidFill>
                <a:latin typeface="Oswald"/>
                <a:cs typeface="Calibri"/>
              </a:rPr>
              <a:t>Jesus</a:t>
            </a:r>
            <a:endParaRPr lang="en-US" sz="1200" dirty="0"/>
          </a:p>
        </p:txBody>
      </p:sp>
    </p:spTree>
    <p:extLst>
      <p:ext uri="{BB962C8B-B14F-4D97-AF65-F5344CB8AC3E}">
        <p14:creationId xmlns:p14="http://schemas.microsoft.com/office/powerpoint/2010/main" val="4280277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07D9F-87BB-17CF-97FF-1F88B837CB56}"/>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5548A253-2334-C4DC-4BE3-4EBB8D55AD0B}"/>
              </a:ext>
            </a:extLst>
          </p:cNvPr>
          <p:cNvGrpSpPr/>
          <p:nvPr/>
        </p:nvGrpSpPr>
        <p:grpSpPr>
          <a:xfrm rot="-5400000">
            <a:off x="5976824" y="517791"/>
            <a:ext cx="470723" cy="12424371"/>
            <a:chOff x="0" y="0"/>
            <a:chExt cx="247589" cy="6534922"/>
          </a:xfrm>
        </p:grpSpPr>
        <p:sp>
          <p:nvSpPr>
            <p:cNvPr id="3" name="Freeform 3">
              <a:extLst>
                <a:ext uri="{FF2B5EF4-FFF2-40B4-BE49-F238E27FC236}">
                  <a16:creationId xmlns:a16="http://schemas.microsoft.com/office/drawing/2014/main" id="{BC36CFB6-6829-3875-3290-500B2499C00F}"/>
                </a:ext>
              </a:extLst>
            </p:cNvPr>
            <p:cNvSpPr/>
            <p:nvPr/>
          </p:nvSpPr>
          <p:spPr>
            <a:xfrm>
              <a:off x="0" y="0"/>
              <a:ext cx="247589" cy="6534921"/>
            </a:xfrm>
            <a:custGeom>
              <a:avLst/>
              <a:gdLst/>
              <a:ahLst/>
              <a:cxnLst/>
              <a:rect l="l" t="t" r="r" b="b"/>
              <a:pathLst>
                <a:path w="247589" h="6534921">
                  <a:moveTo>
                    <a:pt x="247589" y="0"/>
                  </a:moveTo>
                  <a:lnTo>
                    <a:pt x="247589" y="6420622"/>
                  </a:lnTo>
                  <a:lnTo>
                    <a:pt x="123794" y="6534921"/>
                  </a:lnTo>
                  <a:lnTo>
                    <a:pt x="0" y="6420622"/>
                  </a:lnTo>
                  <a:lnTo>
                    <a:pt x="0" y="0"/>
                  </a:lnTo>
                  <a:lnTo>
                    <a:pt x="247589" y="0"/>
                  </a:lnTo>
                  <a:close/>
                </a:path>
              </a:pathLst>
            </a:custGeom>
            <a:solidFill>
              <a:srgbClr val="003DA5"/>
            </a:solidFill>
          </p:spPr>
          <p:txBody>
            <a:bodyPr/>
            <a:lstStyle/>
            <a:p>
              <a:endParaRPr lang="en-US" sz="1200"/>
            </a:p>
          </p:txBody>
        </p:sp>
        <p:sp>
          <p:nvSpPr>
            <p:cNvPr id="4" name="TextBox 4">
              <a:extLst>
                <a:ext uri="{FF2B5EF4-FFF2-40B4-BE49-F238E27FC236}">
                  <a16:creationId xmlns:a16="http://schemas.microsoft.com/office/drawing/2014/main" id="{F60218BD-ABB7-7556-6ADA-FE64ECFBE3D4}"/>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grpSp>
        <p:nvGrpSpPr>
          <p:cNvPr id="11" name="Group 11">
            <a:extLst>
              <a:ext uri="{FF2B5EF4-FFF2-40B4-BE49-F238E27FC236}">
                <a16:creationId xmlns:a16="http://schemas.microsoft.com/office/drawing/2014/main" id="{FC454A48-1696-22EB-CF6D-652634DF3D9A}"/>
              </a:ext>
            </a:extLst>
          </p:cNvPr>
          <p:cNvGrpSpPr/>
          <p:nvPr/>
        </p:nvGrpSpPr>
        <p:grpSpPr>
          <a:xfrm rot="-5400000">
            <a:off x="10156393" y="5508193"/>
            <a:ext cx="594792" cy="2104822"/>
            <a:chOff x="0" y="0"/>
            <a:chExt cx="362718" cy="1283568"/>
          </a:xfrm>
        </p:grpSpPr>
        <p:sp>
          <p:nvSpPr>
            <p:cNvPr id="12" name="Freeform 12">
              <a:extLst>
                <a:ext uri="{FF2B5EF4-FFF2-40B4-BE49-F238E27FC236}">
                  <a16:creationId xmlns:a16="http://schemas.microsoft.com/office/drawing/2014/main" id="{36890CC1-0E61-9779-9CF3-A5C05FCF140D}"/>
                </a:ext>
              </a:extLst>
            </p:cNvPr>
            <p:cNvSpPr/>
            <p:nvPr/>
          </p:nvSpPr>
          <p:spPr>
            <a:xfrm>
              <a:off x="0" y="0"/>
              <a:ext cx="362718" cy="1283568"/>
            </a:xfrm>
            <a:custGeom>
              <a:avLst/>
              <a:gdLst/>
              <a:ahLst/>
              <a:cxnLst/>
              <a:rect l="l" t="t" r="r" b="b"/>
              <a:pathLst>
                <a:path w="362718" h="1283568">
                  <a:moveTo>
                    <a:pt x="362718" y="0"/>
                  </a:moveTo>
                  <a:lnTo>
                    <a:pt x="362718" y="1169268"/>
                  </a:lnTo>
                  <a:lnTo>
                    <a:pt x="181359" y="1283568"/>
                  </a:lnTo>
                  <a:lnTo>
                    <a:pt x="0" y="1169268"/>
                  </a:lnTo>
                  <a:lnTo>
                    <a:pt x="0" y="0"/>
                  </a:lnTo>
                  <a:lnTo>
                    <a:pt x="362718" y="0"/>
                  </a:lnTo>
                  <a:close/>
                </a:path>
              </a:pathLst>
            </a:custGeom>
            <a:solidFill>
              <a:srgbClr val="FFB81C"/>
            </a:solidFill>
          </p:spPr>
          <p:txBody>
            <a:bodyPr/>
            <a:lstStyle/>
            <a:p>
              <a:endParaRPr lang="en-US" sz="1200"/>
            </a:p>
          </p:txBody>
        </p:sp>
        <p:sp>
          <p:nvSpPr>
            <p:cNvPr id="13" name="TextBox 13">
              <a:extLst>
                <a:ext uri="{FF2B5EF4-FFF2-40B4-BE49-F238E27FC236}">
                  <a16:creationId xmlns:a16="http://schemas.microsoft.com/office/drawing/2014/main" id="{59DFDF25-41E7-971A-6859-0B2698AAD60B}"/>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pic>
        <p:nvPicPr>
          <p:cNvPr id="14" name="Picture 14">
            <a:extLst>
              <a:ext uri="{FF2B5EF4-FFF2-40B4-BE49-F238E27FC236}">
                <a16:creationId xmlns:a16="http://schemas.microsoft.com/office/drawing/2014/main" id="{537B2DB5-A8BE-DFF8-9412-8069D493330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9535718" y="6325838"/>
            <a:ext cx="1747397" cy="532162"/>
          </a:xfrm>
          <a:prstGeom prst="rect">
            <a:avLst/>
          </a:prstGeom>
        </p:spPr>
      </p:pic>
      <p:sp>
        <p:nvSpPr>
          <p:cNvPr id="22" name="TextBox 11">
            <a:extLst>
              <a:ext uri="{FF2B5EF4-FFF2-40B4-BE49-F238E27FC236}">
                <a16:creationId xmlns:a16="http://schemas.microsoft.com/office/drawing/2014/main" id="{805BF4A9-1B65-68A5-B6DC-AE4FC50AC1D9}"/>
              </a:ext>
            </a:extLst>
          </p:cNvPr>
          <p:cNvSpPr txBox="1"/>
          <p:nvPr/>
        </p:nvSpPr>
        <p:spPr>
          <a:xfrm>
            <a:off x="491191" y="389655"/>
            <a:ext cx="10476470" cy="687496"/>
          </a:xfrm>
          <a:prstGeom prst="rect">
            <a:avLst/>
          </a:prstGeom>
        </p:spPr>
        <p:txBody>
          <a:bodyPr wrap="square" lIns="0" tIns="0" rIns="0" bIns="0" rtlCol="0" anchor="t">
            <a:spAutoFit/>
          </a:bodyPr>
          <a:lstStyle/>
          <a:p>
            <a:pPr>
              <a:lnSpc>
                <a:spcPts val="5920"/>
              </a:lnSpc>
            </a:pPr>
            <a:r>
              <a:rPr lang="en-US" sz="4000" dirty="0">
                <a:solidFill>
                  <a:srgbClr val="003DA5"/>
                </a:solidFill>
                <a:latin typeface="Oswald Bold"/>
              </a:rPr>
              <a:t>Oracle Report: Perm Core Benefit Transfers</a:t>
            </a:r>
          </a:p>
        </p:txBody>
      </p:sp>
      <p:sp>
        <p:nvSpPr>
          <p:cNvPr id="24" name="TextBox 12">
            <a:extLst>
              <a:ext uri="{FF2B5EF4-FFF2-40B4-BE49-F238E27FC236}">
                <a16:creationId xmlns:a16="http://schemas.microsoft.com/office/drawing/2014/main" id="{C1154550-D843-2136-1453-F629A9AD67DC}"/>
              </a:ext>
            </a:extLst>
          </p:cNvPr>
          <p:cNvSpPr txBox="1"/>
          <p:nvPr/>
        </p:nvSpPr>
        <p:spPr>
          <a:xfrm>
            <a:off x="491651" y="1356805"/>
            <a:ext cx="4812779" cy="2503699"/>
          </a:xfrm>
          <a:prstGeom prst="rect">
            <a:avLst/>
          </a:prstGeom>
        </p:spPr>
        <p:txBody>
          <a:bodyPr wrap="square" lIns="0" tIns="0" rIns="0" bIns="0" rtlCol="0" anchor="t">
            <a:spAutoFit/>
          </a:bodyPr>
          <a:lstStyle/>
          <a:p>
            <a:pPr lvl="1"/>
            <a:r>
              <a:rPr lang="en-US" sz="1867" dirty="0">
                <a:latin typeface="Fira Sans Book"/>
              </a:rPr>
              <a:t>This report showcases all PERM budget allocated to benefit Budget Codes (BCs) for the five core funds utilized in CBR mitigation. It delineates the sources of the PERM budget, including July 1 PERM, Intra/Inter Transfers, FCI transfers, and other relevant categories. </a:t>
            </a:r>
          </a:p>
          <a:p>
            <a:pPr marL="533427" lvl="1" indent="-228611">
              <a:buFont typeface="Arial"/>
              <a:buChar char="•"/>
            </a:pPr>
            <a:endParaRPr lang="en-US" sz="1600" dirty="0">
              <a:solidFill>
                <a:srgbClr val="003DA5"/>
              </a:solidFill>
              <a:latin typeface="Fira Sans Book"/>
            </a:endParaRPr>
          </a:p>
          <a:p>
            <a:pPr lvl="1"/>
            <a:endParaRPr lang="en-US" sz="1600" dirty="0">
              <a:solidFill>
                <a:srgbClr val="003DA5"/>
              </a:solidFill>
              <a:latin typeface="Fira Sans Book"/>
            </a:endParaRPr>
          </a:p>
        </p:txBody>
      </p:sp>
      <p:sp>
        <p:nvSpPr>
          <p:cNvPr id="6" name="TextBox 5">
            <a:extLst>
              <a:ext uri="{FF2B5EF4-FFF2-40B4-BE49-F238E27FC236}">
                <a16:creationId xmlns:a16="http://schemas.microsoft.com/office/drawing/2014/main" id="{BE2A217B-64F3-3EF6-F4AD-B0ECCA5C2D1F}"/>
              </a:ext>
            </a:extLst>
          </p:cNvPr>
          <p:cNvSpPr txBox="1"/>
          <p:nvPr/>
        </p:nvSpPr>
        <p:spPr>
          <a:xfrm>
            <a:off x="11059026" y="180473"/>
            <a:ext cx="972552" cy="266676"/>
          </a:xfrm>
          <a:prstGeom prst="rect">
            <a:avLst/>
          </a:prstGeom>
          <a:noFill/>
        </p:spPr>
        <p:txBody>
          <a:bodyPr rot="0" spcFirstLastPara="0" vertOverflow="overflow" horzOverflow="overflow" vert="horz" wrap="square" lIns="60960" tIns="30480" rIns="60960" bIns="30480" numCol="1" spcCol="0" rtlCol="0" fromWordArt="0" anchor="t" anchorCtr="0" forceAA="0" compatLnSpc="1">
            <a:prstTxWarp prst="textNoShape">
              <a:avLst/>
            </a:prstTxWarp>
            <a:spAutoFit/>
          </a:bodyPr>
          <a:lstStyle/>
          <a:p>
            <a:pPr algn="l"/>
            <a:r>
              <a:rPr lang="en-US" sz="1333" i="1" dirty="0">
                <a:solidFill>
                  <a:srgbClr val="003DA5"/>
                </a:solidFill>
                <a:latin typeface="Oswald"/>
                <a:cs typeface="Calibri"/>
              </a:rPr>
              <a:t>Jesus</a:t>
            </a:r>
            <a:endParaRPr lang="en-US" sz="1200" dirty="0"/>
          </a:p>
        </p:txBody>
      </p:sp>
      <p:pic>
        <p:nvPicPr>
          <p:cNvPr id="5" name="Picture 4">
            <a:extLst>
              <a:ext uri="{FF2B5EF4-FFF2-40B4-BE49-F238E27FC236}">
                <a16:creationId xmlns:a16="http://schemas.microsoft.com/office/drawing/2014/main" id="{62063740-46C9-0C01-60F8-7F03CC94F59D}"/>
              </a:ext>
            </a:extLst>
          </p:cNvPr>
          <p:cNvPicPr>
            <a:picLocks noChangeAspect="1"/>
          </p:cNvPicPr>
          <p:nvPr/>
        </p:nvPicPr>
        <p:blipFill>
          <a:blip r:embed="rId4"/>
          <a:stretch>
            <a:fillRect/>
          </a:stretch>
        </p:blipFill>
        <p:spPr>
          <a:xfrm>
            <a:off x="1005239" y="4141326"/>
            <a:ext cx="10181522" cy="1147861"/>
          </a:xfrm>
          <a:prstGeom prst="rect">
            <a:avLst/>
          </a:prstGeom>
          <a:ln w="57150">
            <a:solidFill>
              <a:srgbClr val="FFC000"/>
            </a:solidFill>
          </a:ln>
        </p:spPr>
      </p:pic>
      <p:sp>
        <p:nvSpPr>
          <p:cNvPr id="7" name="Rectangle 6">
            <a:extLst>
              <a:ext uri="{FF2B5EF4-FFF2-40B4-BE49-F238E27FC236}">
                <a16:creationId xmlns:a16="http://schemas.microsoft.com/office/drawing/2014/main" id="{24030C56-4EA2-4FD5-8680-990416D6EF10}"/>
              </a:ext>
            </a:extLst>
          </p:cNvPr>
          <p:cNvSpPr/>
          <p:nvPr/>
        </p:nvSpPr>
        <p:spPr>
          <a:xfrm>
            <a:off x="5748252" y="4239632"/>
            <a:ext cx="3300066" cy="71738"/>
          </a:xfrm>
          <a:prstGeom prst="rect">
            <a:avLst/>
          </a:prstGeom>
          <a:solidFill>
            <a:srgbClr val="003DA5"/>
          </a:solidFill>
          <a:ln>
            <a:solidFill>
              <a:srgbClr val="003D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ln>
                <a:solidFill>
                  <a:schemeClr val="accent1">
                    <a:lumMod val="75000"/>
                  </a:schemeClr>
                </a:solidFill>
              </a:ln>
            </a:endParaRPr>
          </a:p>
        </p:txBody>
      </p:sp>
      <p:sp>
        <p:nvSpPr>
          <p:cNvPr id="8" name="Arrow: Down 7">
            <a:extLst>
              <a:ext uri="{FF2B5EF4-FFF2-40B4-BE49-F238E27FC236}">
                <a16:creationId xmlns:a16="http://schemas.microsoft.com/office/drawing/2014/main" id="{361BFF66-D915-C455-52B3-BC2998108377}"/>
              </a:ext>
            </a:extLst>
          </p:cNvPr>
          <p:cNvSpPr/>
          <p:nvPr/>
        </p:nvSpPr>
        <p:spPr>
          <a:xfrm>
            <a:off x="5702084" y="4239635"/>
            <a:ext cx="105430" cy="324451"/>
          </a:xfrm>
          <a:prstGeom prst="downArrow">
            <a:avLst/>
          </a:prstGeom>
          <a:solidFill>
            <a:srgbClr val="003DA5"/>
          </a:solidFill>
          <a:ln>
            <a:solidFill>
              <a:srgbClr val="003D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9" name="Arrow: Down 8">
            <a:extLst>
              <a:ext uri="{FF2B5EF4-FFF2-40B4-BE49-F238E27FC236}">
                <a16:creationId xmlns:a16="http://schemas.microsoft.com/office/drawing/2014/main" id="{9E88A3E3-DEEA-E29E-ACC2-CAC6B1DF106B}"/>
              </a:ext>
            </a:extLst>
          </p:cNvPr>
          <p:cNvSpPr/>
          <p:nvPr/>
        </p:nvSpPr>
        <p:spPr>
          <a:xfrm>
            <a:off x="7157584" y="4311370"/>
            <a:ext cx="105429" cy="324451"/>
          </a:xfrm>
          <a:prstGeom prst="downArrow">
            <a:avLst/>
          </a:prstGeom>
          <a:solidFill>
            <a:srgbClr val="003DA5"/>
          </a:solidFill>
          <a:ln>
            <a:solidFill>
              <a:srgbClr val="003D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0" name="Arrow: Down 9">
            <a:extLst>
              <a:ext uri="{FF2B5EF4-FFF2-40B4-BE49-F238E27FC236}">
                <a16:creationId xmlns:a16="http://schemas.microsoft.com/office/drawing/2014/main" id="{70232A13-D900-C2DD-BF44-3B069256E214}"/>
              </a:ext>
            </a:extLst>
          </p:cNvPr>
          <p:cNvSpPr/>
          <p:nvPr/>
        </p:nvSpPr>
        <p:spPr>
          <a:xfrm>
            <a:off x="8985537" y="4239633"/>
            <a:ext cx="105430" cy="324451"/>
          </a:xfrm>
          <a:prstGeom prst="downArrow">
            <a:avLst/>
          </a:prstGeom>
          <a:solidFill>
            <a:srgbClr val="003DA5"/>
          </a:solidFill>
          <a:ln>
            <a:solidFill>
              <a:srgbClr val="003D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5" name="Arrow: Up 14">
            <a:extLst>
              <a:ext uri="{FF2B5EF4-FFF2-40B4-BE49-F238E27FC236}">
                <a16:creationId xmlns:a16="http://schemas.microsoft.com/office/drawing/2014/main" id="{4B67D041-AAE5-4B23-B960-AD62CB6C6449}"/>
              </a:ext>
            </a:extLst>
          </p:cNvPr>
          <p:cNvSpPr/>
          <p:nvPr/>
        </p:nvSpPr>
        <p:spPr>
          <a:xfrm>
            <a:off x="7133997" y="4002058"/>
            <a:ext cx="129015" cy="271773"/>
          </a:xfrm>
          <a:prstGeom prst="upArrow">
            <a:avLst/>
          </a:prstGeom>
          <a:solidFill>
            <a:srgbClr val="003DA5"/>
          </a:solidFill>
          <a:ln>
            <a:solidFill>
              <a:srgbClr val="003D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6" name="Arrow: Up 15">
            <a:extLst>
              <a:ext uri="{FF2B5EF4-FFF2-40B4-BE49-F238E27FC236}">
                <a16:creationId xmlns:a16="http://schemas.microsoft.com/office/drawing/2014/main" id="{A47E41DA-29BB-6C97-30C6-A6A4262B0C31}"/>
              </a:ext>
            </a:extLst>
          </p:cNvPr>
          <p:cNvSpPr/>
          <p:nvPr/>
        </p:nvSpPr>
        <p:spPr>
          <a:xfrm>
            <a:off x="3914913" y="3978450"/>
            <a:ext cx="129017" cy="261182"/>
          </a:xfrm>
          <a:prstGeom prst="upArrow">
            <a:avLst/>
          </a:prstGeom>
          <a:solidFill>
            <a:srgbClr val="003DA5"/>
          </a:solidFill>
          <a:ln>
            <a:solidFill>
              <a:srgbClr val="003D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7" name="TextBox 16">
            <a:extLst>
              <a:ext uri="{FF2B5EF4-FFF2-40B4-BE49-F238E27FC236}">
                <a16:creationId xmlns:a16="http://schemas.microsoft.com/office/drawing/2014/main" id="{6D71CB47-693D-B0D5-CD6F-2C8E843E183A}"/>
              </a:ext>
            </a:extLst>
          </p:cNvPr>
          <p:cNvSpPr txBox="1"/>
          <p:nvPr/>
        </p:nvSpPr>
        <p:spPr>
          <a:xfrm>
            <a:off x="3048597" y="3582700"/>
            <a:ext cx="1825205" cy="420564"/>
          </a:xfrm>
          <a:prstGeom prst="rect">
            <a:avLst/>
          </a:prstGeom>
          <a:ln w="57150">
            <a:solidFill>
              <a:srgbClr val="003DA5"/>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133" dirty="0"/>
              <a:t>Unit Actions</a:t>
            </a:r>
          </a:p>
        </p:txBody>
      </p:sp>
      <p:sp>
        <p:nvSpPr>
          <p:cNvPr id="18" name="TextBox 17">
            <a:extLst>
              <a:ext uri="{FF2B5EF4-FFF2-40B4-BE49-F238E27FC236}">
                <a16:creationId xmlns:a16="http://schemas.microsoft.com/office/drawing/2014/main" id="{96B8A715-4A14-1F70-5790-9CA18256D69F}"/>
              </a:ext>
            </a:extLst>
          </p:cNvPr>
          <p:cNvSpPr txBox="1"/>
          <p:nvPr/>
        </p:nvSpPr>
        <p:spPr>
          <a:xfrm>
            <a:off x="6224093" y="3601931"/>
            <a:ext cx="1948823" cy="420564"/>
          </a:xfrm>
          <a:prstGeom prst="rect">
            <a:avLst/>
          </a:prstGeom>
          <a:ln w="57150">
            <a:solidFill>
              <a:srgbClr val="003DA5"/>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133" dirty="0"/>
              <a:t>CBO Actions</a:t>
            </a:r>
          </a:p>
        </p:txBody>
      </p:sp>
      <p:sp>
        <p:nvSpPr>
          <p:cNvPr id="19" name="Rectangle 18">
            <a:extLst>
              <a:ext uri="{FF2B5EF4-FFF2-40B4-BE49-F238E27FC236}">
                <a16:creationId xmlns:a16="http://schemas.microsoft.com/office/drawing/2014/main" id="{938899D0-E715-2199-F646-E338053CD22E}"/>
              </a:ext>
            </a:extLst>
          </p:cNvPr>
          <p:cNvSpPr/>
          <p:nvPr/>
        </p:nvSpPr>
        <p:spPr>
          <a:xfrm>
            <a:off x="3233834" y="4247616"/>
            <a:ext cx="1650033" cy="76156"/>
          </a:xfrm>
          <a:prstGeom prst="rect">
            <a:avLst/>
          </a:prstGeom>
          <a:solidFill>
            <a:srgbClr val="003DA5"/>
          </a:solidFill>
          <a:ln>
            <a:solidFill>
              <a:srgbClr val="003D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ln>
                <a:solidFill>
                  <a:schemeClr val="accent1">
                    <a:lumMod val="75000"/>
                  </a:schemeClr>
                </a:solidFill>
              </a:ln>
            </a:endParaRPr>
          </a:p>
        </p:txBody>
      </p:sp>
      <p:sp>
        <p:nvSpPr>
          <p:cNvPr id="20" name="Arrow: Down 19">
            <a:extLst>
              <a:ext uri="{FF2B5EF4-FFF2-40B4-BE49-F238E27FC236}">
                <a16:creationId xmlns:a16="http://schemas.microsoft.com/office/drawing/2014/main" id="{4EC5B0E3-C772-57D8-FB2F-0601765B3216}"/>
              </a:ext>
            </a:extLst>
          </p:cNvPr>
          <p:cNvSpPr/>
          <p:nvPr/>
        </p:nvSpPr>
        <p:spPr>
          <a:xfrm>
            <a:off x="3159796" y="4247618"/>
            <a:ext cx="105430" cy="324451"/>
          </a:xfrm>
          <a:prstGeom prst="downArrow">
            <a:avLst/>
          </a:prstGeom>
          <a:solidFill>
            <a:srgbClr val="003DA5"/>
          </a:solidFill>
          <a:ln>
            <a:solidFill>
              <a:srgbClr val="003D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1" name="Arrow: Down 20">
            <a:extLst>
              <a:ext uri="{FF2B5EF4-FFF2-40B4-BE49-F238E27FC236}">
                <a16:creationId xmlns:a16="http://schemas.microsoft.com/office/drawing/2014/main" id="{3F8F025C-240A-7FCF-820F-1F2A29B616C0}"/>
              </a:ext>
            </a:extLst>
          </p:cNvPr>
          <p:cNvSpPr/>
          <p:nvPr/>
        </p:nvSpPr>
        <p:spPr>
          <a:xfrm>
            <a:off x="4821087" y="4247618"/>
            <a:ext cx="105430" cy="324451"/>
          </a:xfrm>
          <a:prstGeom prst="downArrow">
            <a:avLst/>
          </a:prstGeom>
          <a:solidFill>
            <a:srgbClr val="003DA5"/>
          </a:solidFill>
          <a:ln>
            <a:solidFill>
              <a:srgbClr val="003D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Tree>
    <p:extLst>
      <p:ext uri="{BB962C8B-B14F-4D97-AF65-F5344CB8AC3E}">
        <p14:creationId xmlns:p14="http://schemas.microsoft.com/office/powerpoint/2010/main" val="3102444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87A11-2F9D-BFF1-1635-69558D0D1FD5}"/>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5D579A92-79E8-070B-4BD9-45F9EB8ADF6E}"/>
              </a:ext>
            </a:extLst>
          </p:cNvPr>
          <p:cNvGrpSpPr/>
          <p:nvPr/>
        </p:nvGrpSpPr>
        <p:grpSpPr>
          <a:xfrm rot="-5400000">
            <a:off x="5976824" y="517791"/>
            <a:ext cx="470723" cy="12424371"/>
            <a:chOff x="0" y="0"/>
            <a:chExt cx="247589" cy="6534922"/>
          </a:xfrm>
        </p:grpSpPr>
        <p:sp>
          <p:nvSpPr>
            <p:cNvPr id="3" name="Freeform 3">
              <a:extLst>
                <a:ext uri="{FF2B5EF4-FFF2-40B4-BE49-F238E27FC236}">
                  <a16:creationId xmlns:a16="http://schemas.microsoft.com/office/drawing/2014/main" id="{2EE93FFB-3EEE-750F-9136-A022BE575C2C}"/>
                </a:ext>
              </a:extLst>
            </p:cNvPr>
            <p:cNvSpPr/>
            <p:nvPr/>
          </p:nvSpPr>
          <p:spPr>
            <a:xfrm>
              <a:off x="0" y="0"/>
              <a:ext cx="247589" cy="6534921"/>
            </a:xfrm>
            <a:custGeom>
              <a:avLst/>
              <a:gdLst/>
              <a:ahLst/>
              <a:cxnLst/>
              <a:rect l="l" t="t" r="r" b="b"/>
              <a:pathLst>
                <a:path w="247589" h="6534921">
                  <a:moveTo>
                    <a:pt x="247589" y="0"/>
                  </a:moveTo>
                  <a:lnTo>
                    <a:pt x="247589" y="6420622"/>
                  </a:lnTo>
                  <a:lnTo>
                    <a:pt x="123794" y="6534921"/>
                  </a:lnTo>
                  <a:lnTo>
                    <a:pt x="0" y="6420622"/>
                  </a:lnTo>
                  <a:lnTo>
                    <a:pt x="0" y="0"/>
                  </a:lnTo>
                  <a:lnTo>
                    <a:pt x="247589" y="0"/>
                  </a:lnTo>
                  <a:close/>
                </a:path>
              </a:pathLst>
            </a:custGeom>
            <a:solidFill>
              <a:srgbClr val="003DA5"/>
            </a:solidFill>
          </p:spPr>
          <p:txBody>
            <a:bodyPr/>
            <a:lstStyle/>
            <a:p>
              <a:endParaRPr lang="en-US" sz="1200"/>
            </a:p>
          </p:txBody>
        </p:sp>
        <p:sp>
          <p:nvSpPr>
            <p:cNvPr id="4" name="TextBox 4">
              <a:extLst>
                <a:ext uri="{FF2B5EF4-FFF2-40B4-BE49-F238E27FC236}">
                  <a16:creationId xmlns:a16="http://schemas.microsoft.com/office/drawing/2014/main" id="{F71CABE4-E7B6-F025-543D-A75487D923C0}"/>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grpSp>
        <p:nvGrpSpPr>
          <p:cNvPr id="11" name="Group 11">
            <a:extLst>
              <a:ext uri="{FF2B5EF4-FFF2-40B4-BE49-F238E27FC236}">
                <a16:creationId xmlns:a16="http://schemas.microsoft.com/office/drawing/2014/main" id="{33A4D491-AF3F-9CED-ADC1-CFA44092218C}"/>
              </a:ext>
            </a:extLst>
          </p:cNvPr>
          <p:cNvGrpSpPr/>
          <p:nvPr/>
        </p:nvGrpSpPr>
        <p:grpSpPr>
          <a:xfrm rot="-5400000">
            <a:off x="10156393" y="5508193"/>
            <a:ext cx="594792" cy="2104822"/>
            <a:chOff x="0" y="0"/>
            <a:chExt cx="362718" cy="1283568"/>
          </a:xfrm>
        </p:grpSpPr>
        <p:sp>
          <p:nvSpPr>
            <p:cNvPr id="12" name="Freeform 12">
              <a:extLst>
                <a:ext uri="{FF2B5EF4-FFF2-40B4-BE49-F238E27FC236}">
                  <a16:creationId xmlns:a16="http://schemas.microsoft.com/office/drawing/2014/main" id="{2909A066-DD69-26CE-E57B-86C3B9CE4DDB}"/>
                </a:ext>
              </a:extLst>
            </p:cNvPr>
            <p:cNvSpPr/>
            <p:nvPr/>
          </p:nvSpPr>
          <p:spPr>
            <a:xfrm>
              <a:off x="0" y="0"/>
              <a:ext cx="362718" cy="1283568"/>
            </a:xfrm>
            <a:custGeom>
              <a:avLst/>
              <a:gdLst/>
              <a:ahLst/>
              <a:cxnLst/>
              <a:rect l="l" t="t" r="r" b="b"/>
              <a:pathLst>
                <a:path w="362718" h="1283568">
                  <a:moveTo>
                    <a:pt x="362718" y="0"/>
                  </a:moveTo>
                  <a:lnTo>
                    <a:pt x="362718" y="1169268"/>
                  </a:lnTo>
                  <a:lnTo>
                    <a:pt x="181359" y="1283568"/>
                  </a:lnTo>
                  <a:lnTo>
                    <a:pt x="0" y="1169268"/>
                  </a:lnTo>
                  <a:lnTo>
                    <a:pt x="0" y="0"/>
                  </a:lnTo>
                  <a:lnTo>
                    <a:pt x="362718" y="0"/>
                  </a:lnTo>
                  <a:close/>
                </a:path>
              </a:pathLst>
            </a:custGeom>
            <a:solidFill>
              <a:srgbClr val="FFB81C"/>
            </a:solidFill>
          </p:spPr>
          <p:txBody>
            <a:bodyPr/>
            <a:lstStyle/>
            <a:p>
              <a:endParaRPr lang="en-US" sz="1200"/>
            </a:p>
          </p:txBody>
        </p:sp>
        <p:sp>
          <p:nvSpPr>
            <p:cNvPr id="13" name="TextBox 13">
              <a:extLst>
                <a:ext uri="{FF2B5EF4-FFF2-40B4-BE49-F238E27FC236}">
                  <a16:creationId xmlns:a16="http://schemas.microsoft.com/office/drawing/2014/main" id="{D89ABA60-705D-A352-978C-7C69A6AC3E16}"/>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pic>
        <p:nvPicPr>
          <p:cNvPr id="14" name="Picture 14">
            <a:extLst>
              <a:ext uri="{FF2B5EF4-FFF2-40B4-BE49-F238E27FC236}">
                <a16:creationId xmlns:a16="http://schemas.microsoft.com/office/drawing/2014/main" id="{A187329B-930A-EF9A-C84A-59E73B7CD33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9535718" y="6325838"/>
            <a:ext cx="1747397" cy="532162"/>
          </a:xfrm>
          <a:prstGeom prst="rect">
            <a:avLst/>
          </a:prstGeom>
        </p:spPr>
      </p:pic>
      <p:sp>
        <p:nvSpPr>
          <p:cNvPr id="22" name="TextBox 11">
            <a:extLst>
              <a:ext uri="{FF2B5EF4-FFF2-40B4-BE49-F238E27FC236}">
                <a16:creationId xmlns:a16="http://schemas.microsoft.com/office/drawing/2014/main" id="{43CA5DC4-D0E9-07E2-0FEC-D3239C3848A4}"/>
              </a:ext>
            </a:extLst>
          </p:cNvPr>
          <p:cNvSpPr txBox="1"/>
          <p:nvPr/>
        </p:nvSpPr>
        <p:spPr>
          <a:xfrm>
            <a:off x="491191" y="389655"/>
            <a:ext cx="10476470" cy="699487"/>
          </a:xfrm>
          <a:prstGeom prst="rect">
            <a:avLst/>
          </a:prstGeom>
        </p:spPr>
        <p:txBody>
          <a:bodyPr wrap="square" lIns="0" tIns="0" rIns="0" bIns="0" rtlCol="0" anchor="t">
            <a:spAutoFit/>
          </a:bodyPr>
          <a:lstStyle/>
          <a:p>
            <a:pPr>
              <a:lnSpc>
                <a:spcPts val="5920"/>
              </a:lnSpc>
            </a:pPr>
            <a:r>
              <a:rPr lang="en-US" sz="4400" dirty="0">
                <a:solidFill>
                  <a:srgbClr val="003DA5"/>
                </a:solidFill>
                <a:latin typeface="Oswald Bold"/>
              </a:rPr>
              <a:t>Staffing Snapshot Updates</a:t>
            </a:r>
          </a:p>
        </p:txBody>
      </p:sp>
      <p:sp>
        <p:nvSpPr>
          <p:cNvPr id="24" name="TextBox 12">
            <a:extLst>
              <a:ext uri="{FF2B5EF4-FFF2-40B4-BE49-F238E27FC236}">
                <a16:creationId xmlns:a16="http://schemas.microsoft.com/office/drawing/2014/main" id="{87EB1125-0F21-BB16-B463-72818174C430}"/>
              </a:ext>
            </a:extLst>
          </p:cNvPr>
          <p:cNvSpPr txBox="1"/>
          <p:nvPr/>
        </p:nvSpPr>
        <p:spPr>
          <a:xfrm>
            <a:off x="491651" y="1356805"/>
            <a:ext cx="11270777" cy="4227632"/>
          </a:xfrm>
          <a:prstGeom prst="rect">
            <a:avLst/>
          </a:prstGeom>
        </p:spPr>
        <p:txBody>
          <a:bodyPr wrap="square" lIns="0" tIns="0" rIns="0" bIns="0" rtlCol="0" anchor="t">
            <a:spAutoFit/>
          </a:bodyPr>
          <a:lstStyle/>
          <a:p>
            <a:pPr marL="609630" lvl="1" indent="-304815">
              <a:buFont typeface="Arial" panose="020B0604020202020204" pitchFamily="34" charset="0"/>
              <a:buChar char="•"/>
            </a:pPr>
            <a:r>
              <a:rPr lang="en-US" sz="1867" dirty="0">
                <a:latin typeface="Fira Sans Book"/>
              </a:rPr>
              <a:t>This year, staffing snapshots are to be finalized before recon templates are distributed</a:t>
            </a:r>
          </a:p>
          <a:p>
            <a:pPr marL="609630" lvl="1" indent="-304815">
              <a:buFont typeface="Arial" panose="020B0604020202020204" pitchFamily="34" charset="0"/>
              <a:buChar char="•"/>
            </a:pPr>
            <a:endParaRPr lang="en-US" sz="1867" dirty="0">
              <a:latin typeface="Fira Sans Book"/>
            </a:endParaRPr>
          </a:p>
          <a:p>
            <a:pPr marL="609630" lvl="1" indent="-304815">
              <a:buFont typeface="Arial" panose="020B0604020202020204" pitchFamily="34" charset="0"/>
              <a:buChar char="•"/>
            </a:pPr>
            <a:r>
              <a:rPr lang="en-US" sz="1867" dirty="0">
                <a:latin typeface="Fira Sans Book"/>
              </a:rPr>
              <a:t>Reflects </a:t>
            </a:r>
            <a:r>
              <a:rPr lang="en-US" sz="1867" dirty="0" err="1">
                <a:latin typeface="Fira Sans Book"/>
              </a:rPr>
              <a:t>UCPath</a:t>
            </a:r>
            <a:r>
              <a:rPr lang="en-US" sz="1867" dirty="0">
                <a:latin typeface="Fira Sans Book"/>
              </a:rPr>
              <a:t> Budget Distribution Page (BDP) data extracted on December 23, 2025.</a:t>
            </a:r>
          </a:p>
          <a:p>
            <a:pPr marL="609630" lvl="1" indent="-304815">
              <a:buFont typeface="Arial" panose="020B0604020202020204" pitchFamily="34" charset="0"/>
              <a:buChar char="•"/>
            </a:pPr>
            <a:endParaRPr lang="en-US" sz="1867" dirty="0">
              <a:latin typeface="Fira Sans Book"/>
            </a:endParaRPr>
          </a:p>
          <a:p>
            <a:pPr marL="609630" lvl="1" indent="-304815">
              <a:buFont typeface="Arial" panose="020B0604020202020204" pitchFamily="34" charset="0"/>
              <a:buChar char="•"/>
            </a:pPr>
            <a:r>
              <a:rPr lang="en-US" sz="1867" dirty="0">
                <a:latin typeface="Fira Sans Book"/>
              </a:rPr>
              <a:t>Staffing Snapshot workbook sent to CFAOs on January 11</a:t>
            </a:r>
          </a:p>
          <a:p>
            <a:pPr marL="609630" lvl="1" indent="-304815">
              <a:buFont typeface="Arial" panose="020B0604020202020204" pitchFamily="34" charset="0"/>
              <a:buChar char="•"/>
            </a:pPr>
            <a:endParaRPr lang="en-US" sz="1867" dirty="0">
              <a:latin typeface="Fira Sans Book"/>
            </a:endParaRPr>
          </a:p>
          <a:p>
            <a:pPr marL="609630" lvl="1" indent="-304815">
              <a:buFont typeface="Arial" panose="020B0604020202020204" pitchFamily="34" charset="0"/>
              <a:buChar char="•"/>
            </a:pPr>
            <a:r>
              <a:rPr lang="en-US" sz="1867" dirty="0">
                <a:latin typeface="Fira Sans Book"/>
              </a:rPr>
              <a:t>Permitted changes to the snapshot are limited to:</a:t>
            </a:r>
          </a:p>
          <a:p>
            <a:pPr marL="1219261" lvl="3" indent="-304815">
              <a:buFont typeface="Courier New" panose="02070309020205020404" pitchFamily="49" charset="0"/>
              <a:buChar char="o"/>
            </a:pPr>
            <a:r>
              <a:rPr lang="en-US" sz="1867" dirty="0">
                <a:latin typeface="Fira Sans Book"/>
              </a:rPr>
              <a:t>Position budget and FTE</a:t>
            </a:r>
          </a:p>
          <a:p>
            <a:pPr marL="1219261" lvl="3" indent="-304815">
              <a:buFont typeface="Courier New" panose="02070309020205020404" pitchFamily="49" charset="0"/>
              <a:buChar char="o"/>
            </a:pPr>
            <a:r>
              <a:rPr lang="en-US" sz="1867" dirty="0">
                <a:latin typeface="Fira Sans Book"/>
              </a:rPr>
              <a:t>Position status (filled or vacant)</a:t>
            </a:r>
          </a:p>
          <a:p>
            <a:pPr marL="1219261" lvl="3" indent="-304815">
              <a:buFont typeface="Courier New" panose="02070309020205020404" pitchFamily="49" charset="0"/>
              <a:buChar char="o"/>
            </a:pPr>
            <a:r>
              <a:rPr lang="en-US" sz="1867" dirty="0">
                <a:latin typeface="Fira Sans Book"/>
              </a:rPr>
              <a:t>Funding source (core vs. non-core)</a:t>
            </a:r>
          </a:p>
          <a:p>
            <a:pPr marL="609630" lvl="1" indent="-304815">
              <a:buFont typeface="Arial" panose="020B0604020202020204" pitchFamily="34" charset="0"/>
              <a:buChar char="•"/>
            </a:pPr>
            <a:endParaRPr lang="en-US" sz="1867" dirty="0">
              <a:latin typeface="Fira Sans Book"/>
            </a:endParaRPr>
          </a:p>
          <a:p>
            <a:pPr marL="609630" lvl="1" indent="-304815">
              <a:buFont typeface="Arial" panose="020B0604020202020204" pitchFamily="34" charset="0"/>
              <a:buChar char="•"/>
            </a:pPr>
            <a:r>
              <a:rPr lang="en-US" sz="1867" dirty="0">
                <a:latin typeface="Fira Sans Book"/>
              </a:rPr>
              <a:t>Rows cannot be added. If a position is missing due to a system issue, such as being dropped from BDP, Orgs must request it be added using the separate tab included in the workbook</a:t>
            </a:r>
          </a:p>
          <a:p>
            <a:pPr marL="533427" lvl="1" indent="-228611">
              <a:buFont typeface="Arial"/>
              <a:buChar char="•"/>
            </a:pPr>
            <a:endParaRPr lang="en-US" sz="1600" dirty="0">
              <a:solidFill>
                <a:srgbClr val="003DA5"/>
              </a:solidFill>
              <a:latin typeface="Fira Sans Book"/>
            </a:endParaRPr>
          </a:p>
          <a:p>
            <a:pPr lvl="1"/>
            <a:endParaRPr lang="en-US" sz="1600" dirty="0">
              <a:solidFill>
                <a:srgbClr val="003DA5"/>
              </a:solidFill>
              <a:latin typeface="Fira Sans Book"/>
            </a:endParaRPr>
          </a:p>
        </p:txBody>
      </p:sp>
      <p:sp>
        <p:nvSpPr>
          <p:cNvPr id="6" name="TextBox 5">
            <a:extLst>
              <a:ext uri="{FF2B5EF4-FFF2-40B4-BE49-F238E27FC236}">
                <a16:creationId xmlns:a16="http://schemas.microsoft.com/office/drawing/2014/main" id="{5964125F-3B10-673E-FEAE-91DC17D162C3}"/>
              </a:ext>
            </a:extLst>
          </p:cNvPr>
          <p:cNvSpPr txBox="1"/>
          <p:nvPr/>
        </p:nvSpPr>
        <p:spPr>
          <a:xfrm>
            <a:off x="11059026" y="180473"/>
            <a:ext cx="972552" cy="266676"/>
          </a:xfrm>
          <a:prstGeom prst="rect">
            <a:avLst/>
          </a:prstGeom>
          <a:noFill/>
        </p:spPr>
        <p:txBody>
          <a:bodyPr rot="0" spcFirstLastPara="0" vertOverflow="overflow" horzOverflow="overflow" vert="horz" wrap="square" lIns="60960" tIns="30480" rIns="60960" bIns="30480" numCol="1" spcCol="0" rtlCol="0" fromWordArt="0" anchor="t" anchorCtr="0" forceAA="0" compatLnSpc="1">
            <a:prstTxWarp prst="textNoShape">
              <a:avLst/>
            </a:prstTxWarp>
            <a:spAutoFit/>
          </a:bodyPr>
          <a:lstStyle/>
          <a:p>
            <a:pPr algn="l"/>
            <a:r>
              <a:rPr lang="en-US" sz="1333" i="1" dirty="0">
                <a:solidFill>
                  <a:srgbClr val="003DA5"/>
                </a:solidFill>
                <a:latin typeface="Oswald"/>
                <a:cs typeface="Calibri"/>
              </a:rPr>
              <a:t>Jesus</a:t>
            </a:r>
            <a:endParaRPr lang="en-US" sz="1200" dirty="0"/>
          </a:p>
        </p:txBody>
      </p:sp>
    </p:spTree>
    <p:extLst>
      <p:ext uri="{BB962C8B-B14F-4D97-AF65-F5344CB8AC3E}">
        <p14:creationId xmlns:p14="http://schemas.microsoft.com/office/powerpoint/2010/main" val="347839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493B82-C8D0-2DD4-D036-6F9BA22B6F01}"/>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56518556-ACF0-3707-155C-76E22FEF922D}"/>
              </a:ext>
            </a:extLst>
          </p:cNvPr>
          <p:cNvGrpSpPr/>
          <p:nvPr/>
        </p:nvGrpSpPr>
        <p:grpSpPr>
          <a:xfrm rot="-5400000">
            <a:off x="5976824" y="517791"/>
            <a:ext cx="470723" cy="12424371"/>
            <a:chOff x="0" y="0"/>
            <a:chExt cx="247589" cy="6534922"/>
          </a:xfrm>
        </p:grpSpPr>
        <p:sp>
          <p:nvSpPr>
            <p:cNvPr id="3" name="Freeform 3">
              <a:extLst>
                <a:ext uri="{FF2B5EF4-FFF2-40B4-BE49-F238E27FC236}">
                  <a16:creationId xmlns:a16="http://schemas.microsoft.com/office/drawing/2014/main" id="{48ACF4CD-9FBE-FDF0-B6E6-A19344EDA62E}"/>
                </a:ext>
              </a:extLst>
            </p:cNvPr>
            <p:cNvSpPr/>
            <p:nvPr/>
          </p:nvSpPr>
          <p:spPr>
            <a:xfrm>
              <a:off x="0" y="0"/>
              <a:ext cx="247589" cy="6534921"/>
            </a:xfrm>
            <a:custGeom>
              <a:avLst/>
              <a:gdLst/>
              <a:ahLst/>
              <a:cxnLst/>
              <a:rect l="l" t="t" r="r" b="b"/>
              <a:pathLst>
                <a:path w="247589" h="6534921">
                  <a:moveTo>
                    <a:pt x="247589" y="0"/>
                  </a:moveTo>
                  <a:lnTo>
                    <a:pt x="247589" y="6420622"/>
                  </a:lnTo>
                  <a:lnTo>
                    <a:pt x="123794" y="6534921"/>
                  </a:lnTo>
                  <a:lnTo>
                    <a:pt x="0" y="6420622"/>
                  </a:lnTo>
                  <a:lnTo>
                    <a:pt x="0" y="0"/>
                  </a:lnTo>
                  <a:lnTo>
                    <a:pt x="247589" y="0"/>
                  </a:lnTo>
                  <a:close/>
                </a:path>
              </a:pathLst>
            </a:custGeom>
            <a:solidFill>
              <a:srgbClr val="003DA5"/>
            </a:solidFill>
          </p:spPr>
          <p:txBody>
            <a:bodyPr/>
            <a:lstStyle/>
            <a:p>
              <a:endParaRPr lang="en-US" sz="1200"/>
            </a:p>
          </p:txBody>
        </p:sp>
        <p:sp>
          <p:nvSpPr>
            <p:cNvPr id="4" name="TextBox 4">
              <a:extLst>
                <a:ext uri="{FF2B5EF4-FFF2-40B4-BE49-F238E27FC236}">
                  <a16:creationId xmlns:a16="http://schemas.microsoft.com/office/drawing/2014/main" id="{751BC999-377E-09DB-F6FB-0ADB1B8FFCBF}"/>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grpSp>
        <p:nvGrpSpPr>
          <p:cNvPr id="11" name="Group 11">
            <a:extLst>
              <a:ext uri="{FF2B5EF4-FFF2-40B4-BE49-F238E27FC236}">
                <a16:creationId xmlns:a16="http://schemas.microsoft.com/office/drawing/2014/main" id="{5CD9BAD3-6C3C-400E-98B1-2F699B7FAE92}"/>
              </a:ext>
            </a:extLst>
          </p:cNvPr>
          <p:cNvGrpSpPr/>
          <p:nvPr/>
        </p:nvGrpSpPr>
        <p:grpSpPr>
          <a:xfrm rot="-5400000">
            <a:off x="10156393" y="5508193"/>
            <a:ext cx="594792" cy="2104822"/>
            <a:chOff x="0" y="0"/>
            <a:chExt cx="362718" cy="1283568"/>
          </a:xfrm>
        </p:grpSpPr>
        <p:sp>
          <p:nvSpPr>
            <p:cNvPr id="12" name="Freeform 12">
              <a:extLst>
                <a:ext uri="{FF2B5EF4-FFF2-40B4-BE49-F238E27FC236}">
                  <a16:creationId xmlns:a16="http://schemas.microsoft.com/office/drawing/2014/main" id="{8F52DFB4-9090-C89F-A53C-5E4388553C0D}"/>
                </a:ext>
              </a:extLst>
            </p:cNvPr>
            <p:cNvSpPr/>
            <p:nvPr/>
          </p:nvSpPr>
          <p:spPr>
            <a:xfrm>
              <a:off x="0" y="0"/>
              <a:ext cx="362718" cy="1283568"/>
            </a:xfrm>
            <a:custGeom>
              <a:avLst/>
              <a:gdLst/>
              <a:ahLst/>
              <a:cxnLst/>
              <a:rect l="l" t="t" r="r" b="b"/>
              <a:pathLst>
                <a:path w="362718" h="1283568">
                  <a:moveTo>
                    <a:pt x="362718" y="0"/>
                  </a:moveTo>
                  <a:lnTo>
                    <a:pt x="362718" y="1169268"/>
                  </a:lnTo>
                  <a:lnTo>
                    <a:pt x="181359" y="1283568"/>
                  </a:lnTo>
                  <a:lnTo>
                    <a:pt x="0" y="1169268"/>
                  </a:lnTo>
                  <a:lnTo>
                    <a:pt x="0" y="0"/>
                  </a:lnTo>
                  <a:lnTo>
                    <a:pt x="362718" y="0"/>
                  </a:lnTo>
                  <a:close/>
                </a:path>
              </a:pathLst>
            </a:custGeom>
            <a:solidFill>
              <a:srgbClr val="FFB81C"/>
            </a:solidFill>
          </p:spPr>
          <p:txBody>
            <a:bodyPr/>
            <a:lstStyle/>
            <a:p>
              <a:endParaRPr lang="en-US" sz="1200"/>
            </a:p>
          </p:txBody>
        </p:sp>
        <p:sp>
          <p:nvSpPr>
            <p:cNvPr id="13" name="TextBox 13">
              <a:extLst>
                <a:ext uri="{FF2B5EF4-FFF2-40B4-BE49-F238E27FC236}">
                  <a16:creationId xmlns:a16="http://schemas.microsoft.com/office/drawing/2014/main" id="{BF822907-1CA9-3985-8C5B-26C0F51256AF}"/>
                </a:ext>
              </a:extLst>
            </p:cNvPr>
            <p:cNvSpPr txBox="1"/>
            <p:nvPr/>
          </p:nvSpPr>
          <p:spPr>
            <a:xfrm>
              <a:off x="0" y="-57150"/>
              <a:ext cx="635000" cy="755650"/>
            </a:xfrm>
            <a:prstGeom prst="rect">
              <a:avLst/>
            </a:prstGeom>
          </p:spPr>
          <p:txBody>
            <a:bodyPr lIns="33867" tIns="33867" rIns="33867" bIns="33867" rtlCol="0" anchor="ctr"/>
            <a:lstStyle/>
            <a:p>
              <a:pPr algn="ctr">
                <a:lnSpc>
                  <a:spcPts val="2157"/>
                </a:lnSpc>
              </a:pPr>
              <a:endParaRPr sz="1200"/>
            </a:p>
          </p:txBody>
        </p:sp>
      </p:grpSp>
      <p:pic>
        <p:nvPicPr>
          <p:cNvPr id="14" name="Picture 14">
            <a:extLst>
              <a:ext uri="{FF2B5EF4-FFF2-40B4-BE49-F238E27FC236}">
                <a16:creationId xmlns:a16="http://schemas.microsoft.com/office/drawing/2014/main" id="{52682F34-7C5B-AF20-DAEA-81C848D4A52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9535718" y="6325838"/>
            <a:ext cx="1747397" cy="532162"/>
          </a:xfrm>
          <a:prstGeom prst="rect">
            <a:avLst/>
          </a:prstGeom>
        </p:spPr>
      </p:pic>
      <p:sp>
        <p:nvSpPr>
          <p:cNvPr id="22" name="TextBox 11">
            <a:extLst>
              <a:ext uri="{FF2B5EF4-FFF2-40B4-BE49-F238E27FC236}">
                <a16:creationId xmlns:a16="http://schemas.microsoft.com/office/drawing/2014/main" id="{34F06BEE-F0DF-5791-2650-061581591772}"/>
              </a:ext>
            </a:extLst>
          </p:cNvPr>
          <p:cNvSpPr txBox="1"/>
          <p:nvPr/>
        </p:nvSpPr>
        <p:spPr>
          <a:xfrm>
            <a:off x="491191" y="389655"/>
            <a:ext cx="10476470" cy="699487"/>
          </a:xfrm>
          <a:prstGeom prst="rect">
            <a:avLst/>
          </a:prstGeom>
        </p:spPr>
        <p:txBody>
          <a:bodyPr wrap="square" lIns="0" tIns="0" rIns="0" bIns="0" rtlCol="0" anchor="t">
            <a:spAutoFit/>
          </a:bodyPr>
          <a:lstStyle/>
          <a:p>
            <a:pPr>
              <a:lnSpc>
                <a:spcPts val="5920"/>
              </a:lnSpc>
            </a:pPr>
            <a:r>
              <a:rPr lang="en-US" sz="4400" dirty="0">
                <a:solidFill>
                  <a:srgbClr val="003DA5"/>
                </a:solidFill>
                <a:latin typeface="Oswald Bold"/>
              </a:rPr>
              <a:t>Other Considerations</a:t>
            </a:r>
          </a:p>
        </p:txBody>
      </p:sp>
      <p:sp>
        <p:nvSpPr>
          <p:cNvPr id="24" name="TextBox 12">
            <a:extLst>
              <a:ext uri="{FF2B5EF4-FFF2-40B4-BE49-F238E27FC236}">
                <a16:creationId xmlns:a16="http://schemas.microsoft.com/office/drawing/2014/main" id="{F47DE4E5-6F27-5D09-BF71-2485BE9300B4}"/>
              </a:ext>
            </a:extLst>
          </p:cNvPr>
          <p:cNvSpPr txBox="1"/>
          <p:nvPr/>
        </p:nvSpPr>
        <p:spPr>
          <a:xfrm>
            <a:off x="491651" y="1356805"/>
            <a:ext cx="11270777" cy="3365665"/>
          </a:xfrm>
          <a:prstGeom prst="rect">
            <a:avLst/>
          </a:prstGeom>
        </p:spPr>
        <p:txBody>
          <a:bodyPr wrap="square" lIns="0" tIns="0" rIns="0" bIns="0" rtlCol="0" anchor="t">
            <a:spAutoFit/>
          </a:bodyPr>
          <a:lstStyle/>
          <a:p>
            <a:pPr lvl="1"/>
            <a:r>
              <a:rPr lang="en-US" sz="1867" dirty="0">
                <a:latin typeface="Fira Sans Book"/>
              </a:rPr>
              <a:t>The staffing snapshot is how the Org communicates active positions that it will need perm benefits funding for. Therefore, if you have a position that you have permanently budgeted but is not currently active, please be sure to “Eliminate” the position from the Snapshot.</a:t>
            </a:r>
          </a:p>
          <a:p>
            <a:pPr lvl="1"/>
            <a:endParaRPr lang="en-US" sz="1867" b="1" dirty="0">
              <a:latin typeface="Fira Sans Book"/>
            </a:endParaRPr>
          </a:p>
          <a:p>
            <a:pPr lvl="1"/>
            <a:r>
              <a:rPr lang="en-US" sz="1867" b="1" dirty="0">
                <a:latin typeface="Fira Sans Book"/>
              </a:rPr>
              <a:t>Temporary Appointments</a:t>
            </a:r>
          </a:p>
          <a:p>
            <a:pPr lvl="1"/>
            <a:r>
              <a:rPr lang="en-US" sz="1867" dirty="0">
                <a:latin typeface="Fira Sans Book"/>
              </a:rPr>
              <a:t>Employees may hold more than one appointment but should never have more than 1.0 active FTE. If an employee has an inactive core-funded position (for which they are not currently paid out of) and a temporary or active core-funded position within the same or another Org, benefits funding is provided only for the active position.</a:t>
            </a:r>
          </a:p>
          <a:p>
            <a:pPr lvl="1"/>
            <a:endParaRPr lang="en-US" sz="1867" b="1" dirty="0">
              <a:latin typeface="Fira Sans Book"/>
            </a:endParaRPr>
          </a:p>
          <a:p>
            <a:pPr marL="533427" lvl="1" indent="-228611">
              <a:buFont typeface="Arial"/>
              <a:buChar char="•"/>
            </a:pPr>
            <a:endParaRPr lang="en-US" sz="1600" dirty="0">
              <a:solidFill>
                <a:srgbClr val="003DA5"/>
              </a:solidFill>
              <a:latin typeface="Fira Sans Book"/>
            </a:endParaRPr>
          </a:p>
          <a:p>
            <a:pPr lvl="1"/>
            <a:endParaRPr lang="en-US" sz="1600" dirty="0">
              <a:solidFill>
                <a:srgbClr val="003DA5"/>
              </a:solidFill>
              <a:latin typeface="Fira Sans Book"/>
            </a:endParaRPr>
          </a:p>
        </p:txBody>
      </p:sp>
      <p:sp>
        <p:nvSpPr>
          <p:cNvPr id="6" name="TextBox 5">
            <a:extLst>
              <a:ext uri="{FF2B5EF4-FFF2-40B4-BE49-F238E27FC236}">
                <a16:creationId xmlns:a16="http://schemas.microsoft.com/office/drawing/2014/main" id="{078BB8F9-902A-FAD3-5ADB-C2E1EDD70AE0}"/>
              </a:ext>
            </a:extLst>
          </p:cNvPr>
          <p:cNvSpPr txBox="1"/>
          <p:nvPr/>
        </p:nvSpPr>
        <p:spPr>
          <a:xfrm>
            <a:off x="11059026" y="180473"/>
            <a:ext cx="972552" cy="266676"/>
          </a:xfrm>
          <a:prstGeom prst="rect">
            <a:avLst/>
          </a:prstGeom>
          <a:noFill/>
        </p:spPr>
        <p:txBody>
          <a:bodyPr rot="0" spcFirstLastPara="0" vertOverflow="overflow" horzOverflow="overflow" vert="horz" wrap="square" lIns="60960" tIns="30480" rIns="60960" bIns="30480" numCol="1" spcCol="0" rtlCol="0" fromWordArt="0" anchor="t" anchorCtr="0" forceAA="0" compatLnSpc="1">
            <a:prstTxWarp prst="textNoShape">
              <a:avLst/>
            </a:prstTxWarp>
            <a:spAutoFit/>
          </a:bodyPr>
          <a:lstStyle/>
          <a:p>
            <a:pPr algn="l"/>
            <a:r>
              <a:rPr lang="en-US" sz="1333" i="1" dirty="0">
                <a:solidFill>
                  <a:srgbClr val="003DA5"/>
                </a:solidFill>
                <a:latin typeface="Oswald"/>
                <a:cs typeface="Calibri"/>
              </a:rPr>
              <a:t>Jesus</a:t>
            </a:r>
            <a:endParaRPr lang="en-US" sz="1200" dirty="0"/>
          </a:p>
        </p:txBody>
      </p:sp>
    </p:spTree>
    <p:extLst>
      <p:ext uri="{BB962C8B-B14F-4D97-AF65-F5344CB8AC3E}">
        <p14:creationId xmlns:p14="http://schemas.microsoft.com/office/powerpoint/2010/main" val="1850789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B26CC5293DFBB41AE6CADACB5D9A8D2" ma:contentTypeVersion="18" ma:contentTypeDescription="Create a new document." ma:contentTypeScope="" ma:versionID="4cc3dd3e7e1497325a1df603059f5855">
  <xsd:schema xmlns:xsd="http://www.w3.org/2001/XMLSchema" xmlns:xs="http://www.w3.org/2001/XMLSchema" xmlns:p="http://schemas.microsoft.com/office/2006/metadata/properties" xmlns:ns2="bc2eab57-ae16-487e-a3ec-dfbf0a68cf24" xmlns:ns3="1ed9a0e3-c801-471d-a172-dc0d75f7aea4" targetNamespace="http://schemas.microsoft.com/office/2006/metadata/properties" ma:root="true" ma:fieldsID="14c943035fb9381990375486699a2ca2" ns2:_="" ns3:_="">
    <xsd:import namespace="bc2eab57-ae16-487e-a3ec-dfbf0a68cf24"/>
    <xsd:import namespace="1ed9a0e3-c801-471d-a172-dc0d75f7aea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AutoKeyPoints" minOccurs="0"/>
                <xsd:element ref="ns2:MediaServiceKeyPoints" minOccurs="0"/>
                <xsd:element ref="ns2:MediaServiceGenerationTime" minOccurs="0"/>
                <xsd:element ref="ns2:MediaServiceEventHashCode" minOccurs="0"/>
                <xsd:element ref="ns3:SharedWithUsers" minOccurs="0"/>
                <xsd:element ref="ns3:SharedWithDetails" minOccurs="0"/>
                <xsd:element ref="ns2:MediaServiceOCR"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2eab57-ae16-487e-a3ec-dfbf0a68cf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6a369a8e-3b54-4403-844c-e867f8c992a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ed9a0e3-c801-471d-a172-dc0d75f7aea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15a20307-aaa8-4312-8319-875333666614}" ma:internalName="TaxCatchAll" ma:showField="CatchAllData" ma:web="1ed9a0e3-c801-471d-a172-dc0d75f7aea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c2eab57-ae16-487e-a3ec-dfbf0a68cf24">
      <Terms xmlns="http://schemas.microsoft.com/office/infopath/2007/PartnerControls"/>
    </lcf76f155ced4ddcb4097134ff3c332f>
    <TaxCatchAll xmlns="1ed9a0e3-c801-471d-a172-dc0d75f7aea4" xsi:nil="true"/>
  </documentManagement>
</p:properties>
</file>

<file path=customXml/itemProps1.xml><?xml version="1.0" encoding="utf-8"?>
<ds:datastoreItem xmlns:ds="http://schemas.openxmlformats.org/officeDocument/2006/customXml" ds:itemID="{C627695C-B17D-4653-A579-D021827942B0}"/>
</file>

<file path=customXml/itemProps2.xml><?xml version="1.0" encoding="utf-8"?>
<ds:datastoreItem xmlns:ds="http://schemas.openxmlformats.org/officeDocument/2006/customXml" ds:itemID="{9C9CF4B1-4ADC-4A97-A5F2-82550AC11993}"/>
</file>

<file path=customXml/itemProps3.xml><?xml version="1.0" encoding="utf-8"?>
<ds:datastoreItem xmlns:ds="http://schemas.openxmlformats.org/officeDocument/2006/customXml" ds:itemID="{1455AAE3-35BB-4BD1-ABAF-0C6DE822544E}"/>
</file>

<file path=docProps/app.xml><?xml version="1.0" encoding="utf-8"?>
<Properties xmlns="http://schemas.openxmlformats.org/officeDocument/2006/extended-properties" xmlns:vt="http://schemas.openxmlformats.org/officeDocument/2006/docPropsVTypes">
  <TotalTime>2</TotalTime>
  <Words>1258</Words>
  <Application>Microsoft Office PowerPoint</Application>
  <PresentationFormat>Widescreen</PresentationFormat>
  <Paragraphs>100</Paragraphs>
  <Slides>11</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Aptos</vt:lpstr>
      <vt:lpstr>Aptos Display</vt:lpstr>
      <vt:lpstr>Arial</vt:lpstr>
      <vt:lpstr>Calibri</vt:lpstr>
      <vt:lpstr>Courier New</vt:lpstr>
      <vt:lpstr>Fira Sans Book</vt:lpstr>
      <vt:lpstr>Oswald</vt:lpstr>
      <vt:lpstr>Oswald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Jesus Valencia</dc:creator>
  <cp:lastModifiedBy>Jesus Valencia</cp:lastModifiedBy>
  <cp:revision>1</cp:revision>
  <dcterms:created xsi:type="dcterms:W3CDTF">2026-02-03T18:30:55Z</dcterms:created>
  <dcterms:modified xsi:type="dcterms:W3CDTF">2026-02-03T18:33:08Z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0x0101004B26CC5293DFBB41AE6CADACB5D9A8D2</vt:lpwstr>
  </property>
</Properties>
</file>